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Alfa Slab On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AlfaSlabOne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ypescriptlang.org/docs/handbook/decorators.html#class-decorators" TargetMode="External"/><Relationship Id="rId4" Type="http://schemas.openxmlformats.org/officeDocument/2006/relationships/hyperlink" Target="https://www.typescriptlang.org/docs/handbook/decorators.html#method-decorators" TargetMode="External"/><Relationship Id="rId5" Type="http://schemas.openxmlformats.org/officeDocument/2006/relationships/hyperlink" Target="https://www.typescriptlang.org/docs/handbook/decorators.html#accessor-decorators" TargetMode="External"/><Relationship Id="rId6" Type="http://schemas.openxmlformats.org/officeDocument/2006/relationships/hyperlink" Target="https://www.typescriptlang.org/docs/handbook/decorators.html#property-decorators" TargetMode="External"/><Relationship Id="rId7" Type="http://schemas.openxmlformats.org/officeDocument/2006/relationships/hyperlink" Target="https://www.typescriptlang.org/docs/handbook/decorators.html#parameter-decorato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icrosoft/TypeScript" TargetMode="External"/><Relationship Id="rId4" Type="http://schemas.openxmlformats.org/officeDocument/2006/relationships/hyperlink" Target="https://github.com/TypeStrong/ts-node" TargetMode="External"/><Relationship Id="rId5" Type="http://schemas.openxmlformats.org/officeDocument/2006/relationships/hyperlink" Target="https://github.com/zkat/npx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palantir/tsli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TypeStrong/learn-typescript" TargetMode="External"/><Relationship Id="rId10" Type="http://schemas.openxmlformats.org/officeDocument/2006/relationships/hyperlink" Target="https://hackr.io/tutorials/learn-typescript" TargetMode="External"/><Relationship Id="rId13" Type="http://schemas.openxmlformats.org/officeDocument/2006/relationships/hyperlink" Target="https://basarat.gitbooks.io/typescript/" TargetMode="External"/><Relationship Id="rId12" Type="http://schemas.openxmlformats.org/officeDocument/2006/relationships/hyperlink" Target="https://github.com/TypeStrong/learn-typescrip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ngular-2-training-book.rangle.io/handout/features/typescript_classes.html" TargetMode="External"/><Relationship Id="rId4" Type="http://schemas.openxmlformats.org/officeDocument/2006/relationships/hyperlink" Target="https://angular-2-training-book.rangle.io/handout/features/typescript_classes.html" TargetMode="External"/><Relationship Id="rId9" Type="http://schemas.openxmlformats.org/officeDocument/2006/relationships/hyperlink" Target="https://hackr.io/tutorials/learn-typescript" TargetMode="External"/><Relationship Id="rId15" Type="http://schemas.openxmlformats.org/officeDocument/2006/relationships/hyperlink" Target="https://basarat.gitbooks.io/typescript/" TargetMode="External"/><Relationship Id="rId14" Type="http://schemas.openxmlformats.org/officeDocument/2006/relationships/hyperlink" Target="https://alligator.io/typescript/new-project/" TargetMode="External"/><Relationship Id="rId5" Type="http://schemas.openxmlformats.org/officeDocument/2006/relationships/hyperlink" Target="https://www.udemy.com/complete-typescript-2-course/" TargetMode="External"/><Relationship Id="rId6" Type="http://schemas.openxmlformats.org/officeDocument/2006/relationships/hyperlink" Target="https://www.udemy.com/complete-typescript-2-course/" TargetMode="External"/><Relationship Id="rId7" Type="http://schemas.openxmlformats.org/officeDocument/2006/relationships/hyperlink" Target="https://www.typescriptlang.org/docs/home.html" TargetMode="External"/><Relationship Id="rId8" Type="http://schemas.openxmlformats.org/officeDocument/2006/relationships/hyperlink" Target="https://www.typescriptlang.org/docs/hom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Typescript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Alexandru Bereghici</a:t>
            </a:r>
            <a:br>
              <a:rPr lang="ro"/>
            </a:br>
            <a:r>
              <a:rPr lang="ro"/>
              <a:t>abereghici@pentalog.com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Interfaces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i="1"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is a TypeScript artifact, it is not part of ECMAScript. An </a:t>
            </a:r>
            <a:r>
              <a:rPr i="1"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is a way to define a </a:t>
            </a:r>
            <a:r>
              <a:rPr i="1"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r>
              <a:rPr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on a function with respect to the arguments and their type. Along with functions, an </a:t>
            </a:r>
            <a:r>
              <a:rPr i="1"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 also be used with a Class as well to define custom types.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 interface is an abstract type, it does not contain any code as a </a:t>
            </a:r>
            <a:r>
              <a:rPr i="1"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does. It only defines the 'signature' or shape of an API. During transpilation, an </a:t>
            </a:r>
            <a:r>
              <a:rPr lang="ro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interface</a:t>
            </a:r>
            <a:r>
              <a:rPr lang="ro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will not generate any code, it is only used by Typescript for type checking during development.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Interface example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 LabelledValue {</a:t>
            </a:r>
            <a:b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    label: </a:t>
            </a:r>
            <a:r>
              <a:rPr lang="ro">
                <a:solidFill>
                  <a:srgbClr val="0048AB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o">
                <a:solidFill>
                  <a:srgbClr val="0048AB"/>
                </a:solidFill>
                <a:latin typeface="Courier New"/>
                <a:ea typeface="Courier New"/>
                <a:cs typeface="Courier New"/>
                <a:sym typeface="Courier New"/>
              </a:rPr>
              <a:t>printLabel</a:t>
            </a: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(labelledObj: LabelledValue) {</a:t>
            </a:r>
            <a:b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o">
                <a:solidFill>
                  <a:srgbClr val="0048AB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.log(labelledObj.label);</a:t>
            </a:r>
            <a:b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 myObj = {size: 10, label: </a:t>
            </a:r>
            <a:r>
              <a:rPr lang="ro">
                <a:solidFill>
                  <a:srgbClr val="0048AB"/>
                </a:solidFill>
                <a:latin typeface="Courier New"/>
                <a:ea typeface="Courier New"/>
                <a:cs typeface="Courier New"/>
                <a:sym typeface="Courier New"/>
              </a:rPr>
              <a:t>"Size 10 Object"</a:t>
            </a: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printLabel(myObj);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Shapes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Underneath TypeScript is JavaScript, and underneath JavaScript is typically a JIT (Just-In-Time compiler). Given JavaScript's underlying semantics, types are typically reasoned about by "shapes". These underlying shapes work like TypeScript's interfaces, and are in fact how TypeScript compares custom types like </a:t>
            </a:r>
            <a:r>
              <a:rPr lang="ro" sz="2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r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and </a:t>
            </a:r>
            <a:r>
              <a:rPr lang="ro" sz="2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interface</a:t>
            </a:r>
            <a:r>
              <a:rPr lang="r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Shapes example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interface Action {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type: string;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a: Action = {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type: </a:t>
            </a:r>
            <a:r>
              <a:rPr lang="ro" sz="12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'literal'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o" sz="1200">
                <a:solidFill>
                  <a:srgbClr val="4271AE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NotAnAction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type: string;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constructor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.type = </a:t>
            </a:r>
            <a:r>
              <a:rPr lang="ro" sz="12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'Constructor function (class)'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 = </a:t>
            </a: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NotAnAction(); </a:t>
            </a: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valid TypeScript!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Decorators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i="1"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Decorator</a:t>
            </a:r>
            <a:r>
              <a:rPr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special kind of declaration that can be attached to a </a:t>
            </a:r>
            <a:r>
              <a:rPr lang="ro" sz="2400" u="sng">
                <a:solidFill>
                  <a:srgbClr val="2659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class declaration</a:t>
            </a:r>
            <a:r>
              <a:rPr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o" sz="2400" u="sng">
                <a:solidFill>
                  <a:srgbClr val="2659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method</a:t>
            </a:r>
            <a:r>
              <a:rPr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o" sz="2400" u="sng">
                <a:solidFill>
                  <a:srgbClr val="2659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accessor</a:t>
            </a:r>
            <a:r>
              <a:rPr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o" sz="2400" u="sng">
                <a:solidFill>
                  <a:srgbClr val="2659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property</a:t>
            </a:r>
            <a:r>
              <a:rPr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or </a:t>
            </a:r>
            <a:r>
              <a:rPr lang="ro" sz="2400" u="sng">
                <a:solidFill>
                  <a:srgbClr val="2659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parameter</a:t>
            </a:r>
            <a:r>
              <a:rPr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Decorators use the form </a:t>
            </a:r>
            <a:r>
              <a:rPr lang="ro" sz="2400">
                <a:solidFill>
                  <a:srgbClr val="BF41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@expression</a:t>
            </a:r>
            <a:r>
              <a:rPr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lang="ro" sz="2400">
                <a:solidFill>
                  <a:srgbClr val="BF41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ro" sz="2400">
                <a:solidFill>
                  <a:srgbClr val="2424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must evaluate to a function that will be called at runtime with information about the decorated declaration.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Typescript playground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https://www.typescriptlang.org/play/index.html</a:t>
            </a:r>
            <a:endParaRPr sz="24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75" y="1087175"/>
            <a:ext cx="7632650" cy="38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TypeScript Toolchain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Installing TypeScript</a:t>
            </a:r>
            <a:br>
              <a:rPr lang="ro"/>
            </a:b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&gt; npm install -g typescript</a:t>
            </a:r>
            <a:b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1750" u="sng">
                <a:solidFill>
                  <a:schemeClr val="hlink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https://github.com/Microsoft/TypeScript</a:t>
            </a:r>
            <a: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750">
              <a:solidFill>
                <a:srgbClr val="2F4F4F"/>
              </a:solidFill>
              <a:highlight>
                <a:srgbClr val="EAEE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&gt; npm install -g ts-node</a:t>
            </a:r>
            <a:endParaRPr sz="1750">
              <a:solidFill>
                <a:srgbClr val="2F4F4F"/>
              </a:solidFill>
              <a:highlight>
                <a:srgbClr val="EAEE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1750" u="sng">
                <a:solidFill>
                  <a:schemeClr val="hlink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https://github.com/TypeStrong/ts-node</a:t>
            </a:r>
            <a: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2F4F4F"/>
              </a:solidFill>
              <a:highlight>
                <a:srgbClr val="EAEE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F4F4F"/>
              </a:solidFill>
              <a:highlight>
                <a:srgbClr val="EAEE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&gt; npm install -g npx</a:t>
            </a:r>
            <a:endParaRPr sz="1750">
              <a:solidFill>
                <a:srgbClr val="2F4F4F"/>
              </a:solidFill>
              <a:highlight>
                <a:srgbClr val="EAEE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o" sz="1750" u="sng">
                <a:solidFill>
                  <a:schemeClr val="hlink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https://github.com/zkat/npx</a:t>
            </a:r>
            <a:r>
              <a:rPr lang="ro" sz="1750">
                <a:solidFill>
                  <a:srgbClr val="2F4F4F"/>
                </a:solidFill>
                <a:highlight>
                  <a:srgbClr val="EAEEF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750">
              <a:solidFill>
                <a:srgbClr val="2F4F4F"/>
              </a:solidFill>
              <a:highlight>
                <a:srgbClr val="EAEE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tslint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Using a linter when coding is a must to quickly know about inconsistencies, syntax errors and omissions. The de facto linter for TypeScript is </a:t>
            </a:r>
            <a:r>
              <a:rPr lang="ro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tslint</a:t>
            </a:r>
            <a:r>
              <a:rPr lang="ro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Let’s go ahead and install/configure tslint into our project. 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450">
                <a:solidFill>
                  <a:srgbClr val="000000"/>
                </a:solidFill>
                <a:highlight>
                  <a:srgbClr val="FCFCFC"/>
                </a:highlight>
                <a:latin typeface="Verdana"/>
                <a:ea typeface="Verdana"/>
                <a:cs typeface="Verdana"/>
                <a:sym typeface="Verdana"/>
              </a:rPr>
              <a:t># for installing globally:</a:t>
            </a:r>
            <a:br>
              <a:rPr lang="ro" sz="1450">
                <a:solidFill>
                  <a:srgbClr val="6C7757"/>
                </a:solidFill>
                <a:highlight>
                  <a:srgbClr val="FCFC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50">
                <a:solidFill>
                  <a:srgbClr val="6C7757"/>
                </a:solidFill>
                <a:highlight>
                  <a:srgbClr val="FCFCFC"/>
                </a:highlight>
                <a:latin typeface="Verdana"/>
                <a:ea typeface="Verdana"/>
                <a:cs typeface="Verdana"/>
                <a:sym typeface="Verdana"/>
              </a:rPr>
              <a:t>$ npm i tslint --g</a:t>
            </a:r>
            <a:br>
              <a:rPr lang="ro" sz="1450">
                <a:solidFill>
                  <a:srgbClr val="6C7757"/>
                </a:solidFill>
                <a:highlight>
                  <a:srgbClr val="FCFCFC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ro" sz="1450">
                <a:solidFill>
                  <a:srgbClr val="6C7757"/>
                </a:solidFill>
                <a:highlight>
                  <a:srgbClr val="FCFC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50">
                <a:solidFill>
                  <a:srgbClr val="000000"/>
                </a:solidFill>
                <a:highlight>
                  <a:srgbClr val="FCFCFC"/>
                </a:highlight>
                <a:latin typeface="Verdana"/>
                <a:ea typeface="Verdana"/>
                <a:cs typeface="Verdana"/>
                <a:sym typeface="Verdana"/>
              </a:rPr>
              <a:t># for installing locally:</a:t>
            </a:r>
            <a:br>
              <a:rPr lang="ro" sz="1450">
                <a:solidFill>
                  <a:srgbClr val="6C7757"/>
                </a:solidFill>
                <a:highlight>
                  <a:srgbClr val="FCFC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50">
                <a:solidFill>
                  <a:srgbClr val="6C7757"/>
                </a:solidFill>
                <a:highlight>
                  <a:srgbClr val="FCFCFC"/>
                </a:highlight>
                <a:latin typeface="Verdana"/>
                <a:ea typeface="Verdana"/>
                <a:cs typeface="Verdana"/>
                <a:sym typeface="Verdana"/>
              </a:rPr>
              <a:t>$ npm i tslint --save-dev</a:t>
            </a:r>
            <a:endParaRPr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Summary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o"/>
              <a:t>Introduction in Typescript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o"/>
              <a:t>Typescript Features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o"/>
              <a:t>Typescript Playground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o"/>
              <a:t>The TypeScript Toolchain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o"/>
              <a:t>Working with TSC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Working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with TSC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Working with tsc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 far </a:t>
            </a: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tsc</a:t>
            </a:r>
            <a:r>
              <a:rPr lang="r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has been used to compile a single file. Typically programmers have a lot more than one file to compile. Thankfully </a:t>
            </a: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tsc</a:t>
            </a:r>
            <a:r>
              <a:rPr lang="r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can handle multiple files as arguments.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Imagine two ultra simple files/modules: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a.ts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0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export</a:t>
            </a: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o" sz="10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A = (a) =&gt; </a:t>
            </a:r>
            <a:r>
              <a:rPr lang="ro" sz="10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console</a:t>
            </a: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.log(a);</a:t>
            </a:r>
            <a:b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0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b.ts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0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export</a:t>
            </a: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o" sz="10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B = (b) =&gt; </a:t>
            </a:r>
            <a:r>
              <a:rPr lang="ro" sz="10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console</a:t>
            </a: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.log(b);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 tsc ./a.ts ./b.ts</a:t>
            </a:r>
            <a:b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$ ls</a:t>
            </a:r>
            <a:b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0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a.js    a.ts    b.js    b.ts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5240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Watch mode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555555"/>
                </a:solidFill>
                <a:latin typeface="Roboto"/>
                <a:ea typeface="Roboto"/>
                <a:cs typeface="Roboto"/>
                <a:sym typeface="Roboto"/>
              </a:rPr>
              <a:t>Instead of running the TypeScript compiler every time you make a change, you can start the compiler in watch mode instead so that it recompiles every time there are changes to the TypeScript files:</a:t>
            </a:r>
            <a:endParaRPr sz="24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90500" marR="19050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$ tsc -w</a:t>
            </a:r>
            <a:br>
              <a:rPr lang="ro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ro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tsconfig.json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Telling the </a:t>
            </a:r>
            <a:r>
              <a:rPr lang="ro" sz="2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tsc</a:t>
            </a:r>
            <a:r>
              <a:rPr lang="r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command what to compile becomes tedious and labor intensive even on small projects. Fortunately TypeScript has a means of simplifying this. </a:t>
            </a:r>
            <a:r>
              <a:rPr lang="ro" sz="2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tsconfig.json</a:t>
            </a:r>
            <a:r>
              <a:rPr lang="r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files let programmers write down all the compiler settings they want. When </a:t>
            </a:r>
            <a:r>
              <a:rPr lang="ro" sz="2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tsc</a:t>
            </a:r>
            <a:r>
              <a:rPr lang="r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run, it looks for </a:t>
            </a:r>
            <a:r>
              <a:rPr lang="ro" sz="2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tsconfig.json</a:t>
            </a:r>
            <a:r>
              <a:rPr lang="r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files and uses their rules to compile JavaScript.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tsconfig.json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"compilerOptions"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{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"module"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"commonjs"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"target"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"es5"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"emitDecoratorMetadata"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o" sz="14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"experimentalDecorators"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o" sz="14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"noImplicitAny"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o" sz="14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"removeComments"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o" sz="14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"sourceMap"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o" sz="14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},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"exclude"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: [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"node_modules"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o" sz="14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"dist/"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]</a:t>
            </a:r>
            <a:b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Resources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Resources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https://angular-2-training-book.rangle.io/handout/features/typescript_classes.html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https://www.udemy.com/complete-typescript-2-course/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https://www.typescriptlang.org/docs/home.html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https://hackr.io/tutorials/learn-typescript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https://github.com/TypeStrong/learn-typescript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2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https://basarat.gitbooks.io/typescript/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hlink"/>
                </a:solidFill>
                <a:hlinkClick r:id="rId14"/>
              </a:rPr>
              <a:t>https://alligator.io/typescript/new-project/</a:t>
            </a:r>
            <a:r>
              <a:rPr lang="ro"/>
              <a:t> 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5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Introduction to Typescript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Why Typescript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o"/>
              <a:t>There are two main goals of TypeScript: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Provide an optional type system for JavaScript.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 Provide planned features from future JavaScript editions to current JavaScript engines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Making Javascript Better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[] + []; </a:t>
            </a: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JavaScript will give you "" (which makes little sense), TypeScript will error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other things that are nonsensical in JavaScript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- don't give a runtime error (making debugging hard)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- but TypeScript will give a compile time error (making debugging unnecessary)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{} + []; </a:t>
            </a: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JS : 0, TS Error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[] + {}; </a:t>
            </a: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JS : "[object Object]", TS Error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{} + {}; </a:t>
            </a: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JS : NaN or [object Object][object Object] depending upon browser, TS Error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JS : NaN, TS Error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ro" sz="1200">
                <a:solidFill>
                  <a:srgbClr val="4271AE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add</a:t>
            </a:r>
            <a:r>
              <a:rPr lang="ro" sz="1200">
                <a:solidFill>
                  <a:srgbClr val="4271AE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a,b</a:t>
            </a:r>
            <a:r>
              <a:rPr lang="ro" sz="1200">
                <a:solidFill>
                  <a:srgbClr val="4271AE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a + b; </a:t>
            </a: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JS : undefined, TS Error 'unreachable code detected'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2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Typescript Features</a:t>
            </a:r>
            <a:br>
              <a:rPr lang="ro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Types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JavaScript </a:t>
            </a:r>
            <a:r>
              <a:rPr i="1"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in fact have types, they're just "duck typed", which roughly means that the programmer does not have to think about them. JavaScript's types also exist in TypeScript: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boolean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(true/false)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number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integers, floats, 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Infinity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NaN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characters and strings of characters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[]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Arrays of other types, like 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number[]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boolean[]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{}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Object literal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undefined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not set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TypeScript also adds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enum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enumerations like </a:t>
            </a: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{ Red, Blue, Green }</a:t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any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use any type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ro" sz="14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o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nothing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Primitive type example: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isDone: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boolean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height: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number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name: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ro" sz="12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"bob"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list: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number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[] = [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list: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number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&gt; = [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];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enum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Color {Red, Green, Blue};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c: Color = Color.Green;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notSure: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any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notSure = </a:t>
            </a:r>
            <a:r>
              <a:rPr lang="ro" sz="12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"maybe a string instead"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notSure = 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ro" sz="1200">
                <a:solidFill>
                  <a:srgbClr val="8E908C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// okay, definitely a boolean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8959A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function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o" sz="1200">
                <a:solidFill>
                  <a:srgbClr val="4271AE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showMessage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o" sz="1200">
                <a:solidFill>
                  <a:srgbClr val="F5871F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data: string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): </a:t>
            </a:r>
            <a:r>
              <a:rPr lang="ro" sz="1200">
                <a:solidFill>
                  <a:srgbClr val="4271AE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alert(data);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showMessage(</a:t>
            </a:r>
            <a:r>
              <a:rPr lang="ro" sz="1200">
                <a:solidFill>
                  <a:srgbClr val="718C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'hello'</a:t>
            </a:r>
            <a:r>
              <a:rPr lang="ro" sz="1200">
                <a:solidFill>
                  <a:srgbClr val="333333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