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2" r:id="rId5"/>
    <p:sldId id="259" r:id="rId6"/>
    <p:sldId id="260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58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89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0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57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4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80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91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4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2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84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6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0DEE4A7-083E-42B9-8E0C-9729A3893272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F8C9BC-9886-4647-9BA7-F6E6BD4EA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8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58D8-A44E-487D-9786-56E2409375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常见加密算法及其应用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4B9D5-332B-4C20-97B8-F65073B40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李明权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2018-12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4760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882-017E-4577-A879-BDEB5D2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算法实例描述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F4904-CC22-451F-ABA2-2829D19C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1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54DBD-165A-4AA1-A380-CE82DA72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加密算法</a:t>
            </a:r>
            <a:r>
              <a:rPr lang="en-US" altLang="zh-CN" dirty="0"/>
              <a:t>-</a:t>
            </a:r>
            <a:r>
              <a:rPr lang="zh-CN" altLang="en-US" dirty="0"/>
              <a:t>不可逆加密算法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DC70D-FF38-49B9-96AE-13CFF37D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MD5(2,4)</a:t>
            </a:r>
          </a:p>
          <a:p>
            <a:r>
              <a:rPr lang="en-US" altLang="zh-CN" dirty="0"/>
              <a:t>SHA1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2C54F-F93F-4137-8EC9-F5615C09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加密算法</a:t>
            </a:r>
            <a:r>
              <a:rPr lang="en-US" altLang="zh-CN" dirty="0">
                <a:solidFill>
                  <a:srgbClr val="FFFFFF"/>
                </a:solidFill>
              </a:rPr>
              <a:t>-</a:t>
            </a:r>
            <a:r>
              <a:rPr lang="zh-CN" altLang="en-US" dirty="0">
                <a:solidFill>
                  <a:srgbClr val="FFFFFF"/>
                </a:solidFill>
              </a:rPr>
              <a:t>可逆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5D645B-D682-49AA-AD45-CF8C5EDE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 fontScale="92500" lnSpcReduction="20000"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对称加密算法 </a:t>
            </a:r>
            <a:r>
              <a:rPr lang="en-US" altLang="zh-CN" dirty="0">
                <a:solidFill>
                  <a:srgbClr val="FFFFFF"/>
                </a:solidFill>
              </a:rPr>
              <a:t>– </a:t>
            </a:r>
            <a:r>
              <a:rPr lang="zh-CN" altLang="en-US" dirty="0">
                <a:solidFill>
                  <a:srgbClr val="FFFFFF"/>
                </a:solidFill>
              </a:rPr>
              <a:t>加解密双方共用同一密钥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3DES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AES</a:t>
            </a:r>
          </a:p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非对称加密算法 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RSA</a:t>
            </a: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三个发明者</a:t>
            </a:r>
            <a:r>
              <a:rPr lang="en-US" altLang="zh-CN" dirty="0">
                <a:solidFill>
                  <a:srgbClr val="FFFFFF"/>
                </a:solidFill>
              </a:rPr>
              <a:t>Ron </a:t>
            </a:r>
            <a:r>
              <a:rPr lang="en-US" altLang="zh-CN" dirty="0" err="1">
                <a:solidFill>
                  <a:srgbClr val="FFFFFF"/>
                </a:solidFill>
              </a:rPr>
              <a:t>Rivest</a:t>
            </a:r>
            <a:r>
              <a:rPr lang="en-US" altLang="zh-CN" dirty="0">
                <a:solidFill>
                  <a:srgbClr val="FFFFFF"/>
                </a:solidFill>
              </a:rPr>
              <a:t>, Adi Shamir, Leonard </a:t>
            </a:r>
            <a:r>
              <a:rPr lang="en-US" altLang="zh-CN" dirty="0" err="1">
                <a:solidFill>
                  <a:srgbClr val="FFFFFF"/>
                </a:solidFill>
              </a:rPr>
              <a:t>Adleman</a:t>
            </a:r>
            <a:r>
              <a:rPr lang="zh-CN" altLang="en-US" dirty="0">
                <a:solidFill>
                  <a:srgbClr val="FFFFFF"/>
                </a:solidFill>
              </a:rPr>
              <a:t>的名字首字母命名</a:t>
            </a:r>
            <a:endParaRPr lang="en-US" altLang="zh-CN" dirty="0">
              <a:solidFill>
                <a:srgbClr val="FFFFFF"/>
              </a:solidFill>
            </a:endParaRPr>
          </a:p>
          <a:p>
            <a:pPr lvl="2"/>
            <a:r>
              <a:rPr lang="zh-CN" altLang="en-US" dirty="0">
                <a:solidFill>
                  <a:srgbClr val="FFFFFF"/>
                </a:solidFill>
              </a:rPr>
              <a:t>将两个大素数相乘十分容易，但对乘积因式分解却极其困难</a:t>
            </a:r>
            <a:endParaRPr lang="en-US" altLang="zh-CN" dirty="0">
              <a:solidFill>
                <a:srgbClr val="FFFFFF"/>
              </a:solidFill>
            </a:endParaRP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DSA</a:t>
            </a:r>
          </a:p>
          <a:p>
            <a:pPr lvl="1"/>
            <a:r>
              <a:rPr lang="en-US" altLang="zh-CN" dirty="0">
                <a:solidFill>
                  <a:srgbClr val="FFFFFF"/>
                </a:solidFill>
              </a:rPr>
              <a:t>ECC</a:t>
            </a:r>
          </a:p>
        </p:txBody>
      </p:sp>
      <p:pic>
        <p:nvPicPr>
          <p:cNvPr id="1026" name="Picture 2" descr="http://img.hexun.com/2009-06-24/118958532.jpg">
            <a:extLst>
              <a:ext uri="{FF2B5EF4-FFF2-40B4-BE49-F238E27FC236}">
                <a16:creationId xmlns:a16="http://schemas.microsoft.com/office/drawing/2014/main" id="{6F0C734D-9938-438F-8D44-D4E77F335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869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9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531B7-98C1-44DA-9A56-C29F1EDF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3EFD0-D460-403D-95E3-CEF22BF1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6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87748-F068-47EF-A2A1-BAC06F29A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 3DES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49929-B328-421D-A52B-40CDFA7C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76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B851-A866-4B29-B1AA-58D988E8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1E304-B971-41ED-B16C-0DFC498A5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63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D89F-557C-4579-A6C2-7CFC2D55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加解密算法数学基础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045E4-A8BA-4430-AC1D-633005025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质数（素数）：在大于</a:t>
            </a:r>
            <a:r>
              <a:rPr lang="en-US" altLang="zh-CN" dirty="0"/>
              <a:t>1</a:t>
            </a:r>
            <a:r>
              <a:rPr lang="zh-CN" altLang="en-US" dirty="0"/>
              <a:t>的自然数中除了</a:t>
            </a:r>
            <a:r>
              <a:rPr lang="en-US" altLang="zh-CN" dirty="0"/>
              <a:t>1</a:t>
            </a:r>
            <a:r>
              <a:rPr lang="zh-CN" altLang="en-US" dirty="0"/>
              <a:t>个它本身以外不再有其它因数</a:t>
            </a:r>
            <a:endParaRPr lang="en-US" altLang="zh-CN" dirty="0"/>
          </a:p>
          <a:p>
            <a:r>
              <a:rPr lang="zh-CN" altLang="en-US" dirty="0"/>
              <a:t>合数：除了</a:t>
            </a:r>
            <a:r>
              <a:rPr lang="en-US" altLang="zh-CN" dirty="0"/>
              <a:t>1</a:t>
            </a:r>
            <a:r>
              <a:rPr lang="zh-CN" altLang="en-US" dirty="0"/>
              <a:t>和它本身、还能被其它数整除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互质关系 ：公约数只有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欧拉函数：计算</a:t>
            </a:r>
            <a:r>
              <a:rPr lang="en-US" altLang="zh-CN" dirty="0"/>
              <a:t>[1,n]</a:t>
            </a:r>
            <a:r>
              <a:rPr lang="zh-CN" altLang="en-US" dirty="0"/>
              <a:t>之间有多少个数与</a:t>
            </a:r>
            <a:r>
              <a:rPr lang="en-US" altLang="zh-CN" dirty="0"/>
              <a:t>n</a:t>
            </a:r>
            <a:r>
              <a:rPr lang="zh-CN" altLang="en-US" dirty="0"/>
              <a:t>是互质关系</a:t>
            </a:r>
            <a:endParaRPr lang="en-US" altLang="zh-CN" dirty="0"/>
          </a:p>
          <a:p>
            <a:pPr lvl="1"/>
            <a:r>
              <a:rPr lang="en-US" altLang="zh-CN" dirty="0"/>
              <a:t>1 </a:t>
            </a:r>
            <a:r>
              <a:rPr lang="zh-CN" altLang="en-US" dirty="0"/>
              <a:t>任意两个质数互质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一个数是质数，另一个数只要不是前者的倍数，两数互质</a:t>
            </a:r>
            <a:endParaRPr lang="en-US" altLang="zh-CN" dirty="0"/>
          </a:p>
          <a:p>
            <a:pPr lvl="1"/>
            <a:r>
              <a:rPr lang="en-US" altLang="zh-CN" dirty="0"/>
              <a:t>3 </a:t>
            </a:r>
            <a:r>
              <a:rPr lang="zh-CN" altLang="en-US" dirty="0"/>
              <a:t>两个数中较大者是质数 两数互质</a:t>
            </a:r>
            <a:endParaRPr lang="en-US" altLang="zh-CN" dirty="0"/>
          </a:p>
          <a:p>
            <a:pPr lvl="1"/>
            <a:r>
              <a:rPr lang="en-US" altLang="zh-CN"/>
              <a:t>4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68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44075-08E6-4974-A3D1-7E1E3ED5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>
                <a:solidFill>
                  <a:srgbClr val="FFFFFF"/>
                </a:solidFill>
              </a:rPr>
              <a:t>RSA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EF8B7-1CA3-472B-82C6-500602F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2000" dirty="0"/>
              <a:t>RSA</a:t>
            </a:r>
            <a:r>
              <a:rPr lang="zh-CN" altLang="en-US" sz="2000" dirty="0"/>
              <a:t>的公钥、私钥的组成，以及加密、解密的公式</a:t>
            </a:r>
            <a:endParaRPr lang="en-US" altLang="zh-CN" sz="2000" dirty="0"/>
          </a:p>
          <a:p>
            <a:pPr lvl="1"/>
            <a:r>
              <a:rPr lang="zh-CN" altLang="en-US" sz="2000" dirty="0"/>
              <a:t>公钥</a:t>
            </a:r>
            <a:r>
              <a:rPr lang="en-US" altLang="zh-CN" sz="2000" dirty="0"/>
              <a:t>KU</a:t>
            </a:r>
          </a:p>
          <a:p>
            <a:pPr lvl="2"/>
            <a:r>
              <a:rPr lang="en-US" altLang="zh-CN" dirty="0"/>
              <a:t>n : </a:t>
            </a:r>
            <a:r>
              <a:rPr lang="zh-CN" altLang="en-US" dirty="0"/>
              <a:t>两个素数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的乘积（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/>
              <a:t>q</a:t>
            </a:r>
            <a:r>
              <a:rPr lang="zh-CN" altLang="en-US" dirty="0"/>
              <a:t>需保密）</a:t>
            </a:r>
            <a:endParaRPr lang="en-US" altLang="zh-CN" dirty="0"/>
          </a:p>
          <a:p>
            <a:pPr lvl="2"/>
            <a:r>
              <a:rPr lang="en-US" altLang="zh-CN" dirty="0"/>
              <a:t>e : </a:t>
            </a:r>
            <a:r>
              <a:rPr lang="zh-CN" altLang="en-US" dirty="0"/>
              <a:t>与</a:t>
            </a:r>
            <a:r>
              <a:rPr lang="en-US" altLang="zh-CN" dirty="0"/>
              <a:t>(p-1)(q-1)</a:t>
            </a:r>
            <a:r>
              <a:rPr lang="zh-CN" altLang="en-US" dirty="0"/>
              <a:t>互质</a:t>
            </a:r>
            <a:endParaRPr lang="en-US" altLang="zh-CN" dirty="0"/>
          </a:p>
          <a:p>
            <a:pPr lvl="1"/>
            <a:r>
              <a:rPr lang="zh-CN" altLang="en-US" sz="2000" dirty="0"/>
              <a:t>私钥</a:t>
            </a:r>
            <a:r>
              <a:rPr lang="en-US" altLang="zh-CN" sz="2000" dirty="0"/>
              <a:t>KR</a:t>
            </a:r>
          </a:p>
          <a:p>
            <a:pPr lvl="2"/>
            <a:r>
              <a:rPr lang="en-US" altLang="zh-CN" sz="1800" dirty="0"/>
              <a:t>d :  e</a:t>
            </a:r>
            <a:r>
              <a:rPr lang="en-US" altLang="zh-CN" sz="1800" baseline="30000" dirty="0"/>
              <a:t> -1 </a:t>
            </a:r>
            <a:r>
              <a:rPr lang="zh-CN" altLang="en-US" sz="1800" dirty="0"/>
              <a:t>（</a:t>
            </a:r>
            <a:r>
              <a:rPr lang="en-US" altLang="zh-CN" sz="1800" dirty="0"/>
              <a:t>mod</a:t>
            </a:r>
            <a:r>
              <a:rPr lang="zh-CN" altLang="en-US" sz="1800" dirty="0"/>
              <a:t>（</a:t>
            </a:r>
            <a:r>
              <a:rPr lang="en-US" altLang="zh-CN" sz="1800" dirty="0"/>
              <a:t>p-1</a:t>
            </a:r>
            <a:r>
              <a:rPr lang="zh-CN" altLang="en-US" sz="1800" dirty="0"/>
              <a:t>）（</a:t>
            </a:r>
            <a:r>
              <a:rPr lang="en-US" altLang="zh-CN" sz="1800" dirty="0"/>
              <a:t>q-1</a:t>
            </a:r>
            <a:r>
              <a:rPr lang="zh-CN" altLang="en-US" sz="1800" dirty="0"/>
              <a:t>））</a:t>
            </a:r>
            <a:endParaRPr lang="en-US" altLang="zh-CN" sz="1800" dirty="0"/>
          </a:p>
          <a:p>
            <a:pPr lvl="1"/>
            <a:r>
              <a:rPr lang="zh-CN" altLang="en-US" sz="2000" dirty="0"/>
              <a:t>加密</a:t>
            </a:r>
            <a:endParaRPr lang="en-US" altLang="zh-CN" sz="2000" dirty="0"/>
          </a:p>
          <a:p>
            <a:pPr lvl="2"/>
            <a:r>
              <a:rPr lang="en-US" altLang="zh-CN" sz="1800" dirty="0"/>
              <a:t>C </a:t>
            </a:r>
            <a:r>
              <a:rPr lang="zh-CN" altLang="en-US" dirty="0"/>
              <a:t>≡</a:t>
            </a:r>
            <a:r>
              <a:rPr lang="en-US" altLang="zh-CN" sz="1800" dirty="0"/>
              <a:t> m </a:t>
            </a:r>
            <a:r>
              <a:rPr lang="en-US" altLang="zh-CN" sz="1800" baseline="30000" dirty="0"/>
              <a:t>e</a:t>
            </a:r>
            <a:r>
              <a:rPr lang="en-US" altLang="zh-CN" sz="1800" dirty="0"/>
              <a:t> mod n</a:t>
            </a:r>
          </a:p>
          <a:p>
            <a:pPr lvl="1"/>
            <a:r>
              <a:rPr lang="zh-CN" altLang="en-US" sz="2000" dirty="0"/>
              <a:t>解密</a:t>
            </a:r>
            <a:endParaRPr lang="en-US" altLang="zh-CN" sz="2000" dirty="0"/>
          </a:p>
          <a:p>
            <a:pPr lvl="2"/>
            <a:r>
              <a:rPr lang="en-US" altLang="zh-CN" sz="1800" dirty="0"/>
              <a:t>M </a:t>
            </a:r>
            <a:r>
              <a:rPr lang="zh-CN" altLang="en-US" dirty="0"/>
              <a:t>≡</a:t>
            </a:r>
            <a:r>
              <a:rPr lang="en-US" altLang="zh-CN" sz="1800" dirty="0"/>
              <a:t> c </a:t>
            </a:r>
            <a:r>
              <a:rPr lang="en-US" altLang="zh-CN" sz="1800" baseline="30000" dirty="0"/>
              <a:t>d</a:t>
            </a:r>
            <a:r>
              <a:rPr lang="en-US" altLang="zh-CN" sz="1800" dirty="0"/>
              <a:t> mod n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endParaRPr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166288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941D-A2A2-4823-8976-DE5EE342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算法描述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D5434A9-A114-42EE-A193-467155033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754" y="685800"/>
            <a:ext cx="768131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8664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122</TotalTime>
  <Words>260</Words>
  <Application>Microsoft Office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切片</vt:lpstr>
      <vt:lpstr>常见加密算法及其应用</vt:lpstr>
      <vt:lpstr>加密算法-不可逆加密算法</vt:lpstr>
      <vt:lpstr>加密算法-可逆</vt:lpstr>
      <vt:lpstr>PowerPoint 演示文稿</vt:lpstr>
      <vt:lpstr>DES 3DES</vt:lpstr>
      <vt:lpstr>AES</vt:lpstr>
      <vt:lpstr>RSA加解密算法数学基础</vt:lpstr>
      <vt:lpstr>RSA</vt:lpstr>
      <vt:lpstr>RSA算法描述</vt:lpstr>
      <vt:lpstr>RSA算法实例描述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常见加密算法及其应用</dc:title>
  <dc:creator>Windows 用户</dc:creator>
  <cp:lastModifiedBy>Windows 用户</cp:lastModifiedBy>
  <cp:revision>6</cp:revision>
  <dcterms:created xsi:type="dcterms:W3CDTF">2018-12-08T02:37:36Z</dcterms:created>
  <dcterms:modified xsi:type="dcterms:W3CDTF">2018-12-20T14:59:25Z</dcterms:modified>
</cp:coreProperties>
</file>