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728" r:id="rId4"/>
    <p:sldId id="461" r:id="rId5"/>
    <p:sldId id="732" r:id="rId6"/>
    <p:sldId id="645" r:id="rId7"/>
    <p:sldId id="713" r:id="rId8"/>
    <p:sldId id="726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A6E4"/>
    <a:srgbClr val="4889BD"/>
    <a:srgbClr val="D9D9D9"/>
    <a:srgbClr val="FFFFFF"/>
    <a:srgbClr val="FBBC83"/>
    <a:srgbClr val="347B96"/>
    <a:srgbClr val="63B1F3"/>
    <a:srgbClr val="FBFAFD"/>
    <a:srgbClr val="00B0F0"/>
    <a:srgbClr val="2AB4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44"/>
    <p:restoredTop sz="92697"/>
  </p:normalViewPr>
  <p:slideViewPr>
    <p:cSldViewPr snapToGrid="0" snapToObjects="1">
      <p:cViewPr varScale="1">
        <p:scale>
          <a:sx n="86" d="100"/>
          <a:sy n="86" d="100"/>
        </p:scale>
        <p:origin x="68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94AC5A-A46A-4C2B-AD97-212D229ADF4B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</dgm:pt>
    <dgm:pt modelId="{6DFE1530-B8A9-4BE7-8238-49CDE6B5000A}">
      <dgm:prSet phldrT="[文本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zh-CN" altLang="en-US" b="1" dirty="0" smtClean="0"/>
            <a:t>离线业务决策分析</a:t>
          </a:r>
          <a:endParaRPr lang="zh-CN" altLang="en-US" b="1" dirty="0"/>
        </a:p>
      </dgm:t>
    </dgm:pt>
    <dgm:pt modelId="{9DAD2BEF-5E18-4A3F-BD6D-627104E23051}" type="parTrans" cxnId="{B6A773DF-14D5-4B30-AFFD-9130B0E4C836}">
      <dgm:prSet/>
      <dgm:spPr/>
      <dgm:t>
        <a:bodyPr/>
        <a:lstStyle/>
        <a:p>
          <a:endParaRPr lang="zh-CN" altLang="en-US"/>
        </a:p>
      </dgm:t>
    </dgm:pt>
    <dgm:pt modelId="{F41296FE-57AF-425C-ADEE-419E96AA60D2}" type="sibTrans" cxnId="{B6A773DF-14D5-4B30-AFFD-9130B0E4C836}">
      <dgm:prSet/>
      <dgm:spPr/>
      <dgm:t>
        <a:bodyPr/>
        <a:lstStyle/>
        <a:p>
          <a:endParaRPr lang="zh-CN" altLang="en-US"/>
        </a:p>
      </dgm:t>
    </dgm:pt>
    <dgm:pt modelId="{74D70996-3E59-410A-80CA-AD5B14DD8CD3}">
      <dgm:prSet phldrT="[文本]"/>
      <dgm:spPr/>
      <dgm:t>
        <a:bodyPr/>
        <a:lstStyle/>
        <a:p>
          <a:r>
            <a:rPr lang="zh-CN" altLang="en-US" b="1" dirty="0" smtClean="0"/>
            <a:t>在线业务事中</a:t>
          </a:r>
          <a:r>
            <a:rPr lang="zh-CN" altLang="en-US" b="1" dirty="0" smtClean="0"/>
            <a:t>决策</a:t>
          </a:r>
          <a:endParaRPr lang="zh-CN" altLang="en-US" b="1" dirty="0"/>
        </a:p>
      </dgm:t>
    </dgm:pt>
    <dgm:pt modelId="{61838461-D017-4ECE-A984-17D38761B5B4}" type="parTrans" cxnId="{3A7CD521-B0FD-4E3F-9AE7-26AB0BC8D08F}">
      <dgm:prSet/>
      <dgm:spPr/>
      <dgm:t>
        <a:bodyPr/>
        <a:lstStyle/>
        <a:p>
          <a:endParaRPr lang="zh-CN" altLang="en-US"/>
        </a:p>
      </dgm:t>
    </dgm:pt>
    <dgm:pt modelId="{674B8026-D5BB-447A-973E-450274ED8201}" type="sibTrans" cxnId="{3A7CD521-B0FD-4E3F-9AE7-26AB0BC8D08F}">
      <dgm:prSet/>
      <dgm:spPr/>
      <dgm:t>
        <a:bodyPr/>
        <a:lstStyle/>
        <a:p>
          <a:endParaRPr lang="zh-CN" altLang="en-US"/>
        </a:p>
      </dgm:t>
    </dgm:pt>
    <dgm:pt modelId="{10036E2D-4B49-4375-B897-5CB5A8602EF0}" type="pres">
      <dgm:prSet presAssocID="{6D94AC5A-A46A-4C2B-AD97-212D229ADF4B}" presName="Name0" presStyleCnt="0">
        <dgm:presLayoutVars>
          <dgm:dir/>
          <dgm:animLvl val="lvl"/>
          <dgm:resizeHandles val="exact"/>
        </dgm:presLayoutVars>
      </dgm:prSet>
      <dgm:spPr/>
    </dgm:pt>
    <dgm:pt modelId="{07326A12-3F36-404F-B90C-425965E87744}" type="pres">
      <dgm:prSet presAssocID="{6DFE1530-B8A9-4BE7-8238-49CDE6B5000A}" presName="parTxOnly" presStyleLbl="node1" presStyleIdx="0" presStyleCnt="2" custScaleX="10724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7BEAEB-8FD6-4072-B596-C1E09ACC0C6D}" type="pres">
      <dgm:prSet presAssocID="{F41296FE-57AF-425C-ADEE-419E96AA60D2}" presName="parTxOnlySpace" presStyleCnt="0"/>
      <dgm:spPr/>
    </dgm:pt>
    <dgm:pt modelId="{A5E326FA-4641-48F3-BA59-E98CEF019565}" type="pres">
      <dgm:prSet presAssocID="{74D70996-3E59-410A-80CA-AD5B14DD8CD3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A7CD521-B0FD-4E3F-9AE7-26AB0BC8D08F}" srcId="{6D94AC5A-A46A-4C2B-AD97-212D229ADF4B}" destId="{74D70996-3E59-410A-80CA-AD5B14DD8CD3}" srcOrd="1" destOrd="0" parTransId="{61838461-D017-4ECE-A984-17D38761B5B4}" sibTransId="{674B8026-D5BB-447A-973E-450274ED8201}"/>
    <dgm:cxn modelId="{B6A773DF-14D5-4B30-AFFD-9130B0E4C836}" srcId="{6D94AC5A-A46A-4C2B-AD97-212D229ADF4B}" destId="{6DFE1530-B8A9-4BE7-8238-49CDE6B5000A}" srcOrd="0" destOrd="0" parTransId="{9DAD2BEF-5E18-4A3F-BD6D-627104E23051}" sibTransId="{F41296FE-57AF-425C-ADEE-419E96AA60D2}"/>
    <dgm:cxn modelId="{2A211563-E3C4-484C-8E9F-0A2E67467783}" type="presOf" srcId="{6DFE1530-B8A9-4BE7-8238-49CDE6B5000A}" destId="{07326A12-3F36-404F-B90C-425965E87744}" srcOrd="0" destOrd="0" presId="urn:microsoft.com/office/officeart/2005/8/layout/chevron1"/>
    <dgm:cxn modelId="{0F1EF2DE-A35D-48DF-99D7-BFC6DA58C2A8}" type="presOf" srcId="{74D70996-3E59-410A-80CA-AD5B14DD8CD3}" destId="{A5E326FA-4641-48F3-BA59-E98CEF019565}" srcOrd="0" destOrd="0" presId="urn:microsoft.com/office/officeart/2005/8/layout/chevron1"/>
    <dgm:cxn modelId="{0B74626A-84A3-43D8-9A9A-136C5DE52B2B}" type="presOf" srcId="{6D94AC5A-A46A-4C2B-AD97-212D229ADF4B}" destId="{10036E2D-4B49-4375-B897-5CB5A8602EF0}" srcOrd="0" destOrd="0" presId="urn:microsoft.com/office/officeart/2005/8/layout/chevron1"/>
    <dgm:cxn modelId="{3B00B5EF-4F84-4F42-8BC9-64CE1A65A35E}" type="presParOf" srcId="{10036E2D-4B49-4375-B897-5CB5A8602EF0}" destId="{07326A12-3F36-404F-B90C-425965E87744}" srcOrd="0" destOrd="0" presId="urn:microsoft.com/office/officeart/2005/8/layout/chevron1"/>
    <dgm:cxn modelId="{3DE127AF-DECB-4182-9F68-DC93B5AC3924}" type="presParOf" srcId="{10036E2D-4B49-4375-B897-5CB5A8602EF0}" destId="{CD7BEAEB-8FD6-4072-B596-C1E09ACC0C6D}" srcOrd="1" destOrd="0" presId="urn:microsoft.com/office/officeart/2005/8/layout/chevron1"/>
    <dgm:cxn modelId="{3CD6CB83-596B-4D6C-BB1A-0527AF26581D}" type="presParOf" srcId="{10036E2D-4B49-4375-B897-5CB5A8602EF0}" destId="{A5E326FA-4641-48F3-BA59-E98CEF019565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CAAFA2-254B-4DEA-AF9E-AACC035F09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5D63427-2345-4382-839A-12363023B59F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1</a:t>
          </a:r>
          <a:r>
            <a:rPr lang="zh-CN" altLang="en-US" b="1" dirty="0" smtClean="0"/>
            <a:t>）面向数据挖掘的集成开发环境</a:t>
          </a:r>
          <a:endParaRPr lang="zh-CN" altLang="en-US" b="1" dirty="0"/>
        </a:p>
      </dgm:t>
    </dgm:pt>
    <dgm:pt modelId="{3C78BFB0-C14D-4469-878E-79ED9E048167}" type="par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CC61C90A-C359-490D-83D5-D9527440E610}" type="sib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91F11B5A-8EC8-46A8-8357-271637F77443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通用的数据挖掘开发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平台，覆盖数据处理、统计分析、特征工程、机器学习等等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4C3D69-AF04-4591-8C46-D5D8D02EDACD}" type="par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04A27346-37FC-4810-B32D-2A71C6689080}" type="sib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4EB69F67-BCE2-4ECF-885A-E2B07992C7DF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2</a:t>
          </a:r>
          <a:r>
            <a:rPr lang="zh-CN" altLang="en-US" b="1" dirty="0" smtClean="0"/>
            <a:t>）基于工作流模式的图形开发界面</a:t>
          </a:r>
          <a:endParaRPr lang="zh-CN" altLang="en-US" b="1" dirty="0"/>
        </a:p>
      </dgm:t>
    </dgm:pt>
    <dgm:pt modelId="{F05F7388-5305-48EE-9409-9084F2C41013}" type="par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1B3F939-6EC8-4462-B5D8-CB4CFB823B54}" type="sib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B64B9F9-3FC0-44E6-A69E-C36300B17ACA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实验画布中拖拽组件 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+ 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连线节点 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+ 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参数填选，快速构建数据挖掘过程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CABE7F-DE07-44BC-AD1F-0345757EA3B2}" type="par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A87E4287-1673-4690-ACAD-084F763E1F3A}" type="sib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E78CD1CF-010B-4CE1-87E6-D15422BFE501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3</a:t>
          </a:r>
          <a:r>
            <a:rPr lang="zh-CN" altLang="en-US" b="1" dirty="0" smtClean="0"/>
            <a:t>）开放式实验运行调度</a:t>
          </a:r>
          <a:endParaRPr lang="zh-CN" altLang="en-US" b="1" dirty="0"/>
        </a:p>
      </dgm:t>
    </dgm:pt>
    <dgm:pt modelId="{8F21A6F9-6333-4E11-8474-AF6D2C950A15}" type="par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2E854F10-245C-4E7E-B3EA-D8C6452F6DC3}" type="sib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8F4DF43B-EE22-4944-97CB-FB12B6F448F4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除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UI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界面和定时调度的调度运行方式，对外开放在线调度服务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D1646A-3039-4EF5-A47E-9E366FC97A61}" type="par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C3B9F71E-B25E-498D-880D-1C9F8FC96227}" type="sib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003B04E1-4094-41A8-B9B3-686DF7D69C95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4</a:t>
          </a:r>
          <a:r>
            <a:rPr lang="zh-CN" altLang="en-US" b="1" dirty="0" smtClean="0"/>
            <a:t>）模型一键部署预测服务</a:t>
          </a:r>
          <a:endParaRPr lang="zh-CN" altLang="en-US" b="1" dirty="0"/>
        </a:p>
      </dgm:t>
    </dgm:pt>
    <dgm:pt modelId="{604DC87C-84CD-4C38-96D1-98E4A29EDE91}" type="par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66E29971-F29B-49B5-AEA1-F559A796D57D}" type="sib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153A3477-7A95-42DD-BE48-7ABF96B7464E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已训练模型可快速发布到线上，对外提供在线预测服务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09380E-030C-4F03-852B-6C9F6C47EA92}" type="par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35C89C4B-3D28-4C45-B71A-0C008F51C63D}" type="sib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9D8948C6-E468-493F-B648-3CC6717C8715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基于统一平台框架、配置化体系和数据类型体系，组件新增和更新做到快速迭代开发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7CD8CC-5DE4-4E54-8485-DDB044D1BFD6}" type="sibTrans" cxnId="{17173789-C7D6-4EF1-B11D-0B6B239EFAB7}">
      <dgm:prSet/>
      <dgm:spPr/>
      <dgm:t>
        <a:bodyPr/>
        <a:lstStyle/>
        <a:p>
          <a:endParaRPr lang="zh-CN" altLang="en-US"/>
        </a:p>
      </dgm:t>
    </dgm:pt>
    <dgm:pt modelId="{32191B63-DAD2-4951-A7AF-AFBC8285B0DE}" type="parTrans" cxnId="{17173789-C7D6-4EF1-B11D-0B6B239EFAB7}">
      <dgm:prSet/>
      <dgm:spPr/>
      <dgm:t>
        <a:bodyPr/>
        <a:lstStyle/>
        <a:p>
          <a:endParaRPr lang="zh-CN" altLang="en-US"/>
        </a:p>
      </dgm:t>
    </dgm:pt>
    <dgm:pt modelId="{8D9901A8-44A1-4710-AAA8-49163459231B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5</a:t>
          </a:r>
          <a:r>
            <a:rPr lang="zh-CN" altLang="en-US" b="1" dirty="0" smtClean="0"/>
            <a:t>）面向数据计算的组件化架构</a:t>
          </a:r>
          <a:endParaRPr lang="zh-CN" altLang="en-US" b="1" dirty="0"/>
        </a:p>
      </dgm:t>
    </dgm:pt>
    <dgm:pt modelId="{B75F4985-6CE5-497A-A135-ADE8BDDF5B1F}" type="sibTrans" cxnId="{60BC263A-8118-41C4-8251-155498BEDE8B}">
      <dgm:prSet/>
      <dgm:spPr/>
      <dgm:t>
        <a:bodyPr/>
        <a:lstStyle/>
        <a:p>
          <a:endParaRPr lang="zh-CN" altLang="en-US"/>
        </a:p>
      </dgm:t>
    </dgm:pt>
    <dgm:pt modelId="{F96BA73D-0989-4C1D-819A-45DEA566820F}" type="parTrans" cxnId="{60BC263A-8118-41C4-8251-155498BEDE8B}">
      <dgm:prSet/>
      <dgm:spPr/>
      <dgm:t>
        <a:bodyPr/>
        <a:lstStyle/>
        <a:p>
          <a:endParaRPr lang="zh-CN" altLang="en-US"/>
        </a:p>
      </dgm:t>
    </dgm:pt>
    <dgm:pt modelId="{C2754BEB-7A75-42A6-B913-6BA40EB9DAAE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组件开发结合实际情况，灵活选择基于最合适的计算框架实现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973C41-9358-42A2-8244-E596E0D080ED}" type="sibTrans" cxnId="{2240D26F-809E-4F23-BFA2-5F24970AFA07}">
      <dgm:prSet/>
      <dgm:spPr/>
      <dgm:t>
        <a:bodyPr/>
        <a:lstStyle/>
        <a:p>
          <a:endParaRPr lang="zh-CN" altLang="en-US"/>
        </a:p>
      </dgm:t>
    </dgm:pt>
    <dgm:pt modelId="{B57799E2-872B-41E8-9AFE-2EDCEA10E166}" type="parTrans" cxnId="{2240D26F-809E-4F23-BFA2-5F24970AFA07}">
      <dgm:prSet/>
      <dgm:spPr/>
      <dgm:t>
        <a:bodyPr/>
        <a:lstStyle/>
        <a:p>
          <a:endParaRPr lang="zh-CN" altLang="en-US"/>
        </a:p>
      </dgm:t>
    </dgm:pt>
    <dgm:pt modelId="{3B4203B3-4A1E-4DC3-B092-3F0405C22790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6</a:t>
          </a:r>
          <a:r>
            <a:rPr lang="zh-CN" altLang="en-US" b="1" dirty="0" smtClean="0"/>
            <a:t>）分离机器学习平台和计算框架</a:t>
          </a:r>
          <a:endParaRPr lang="zh-CN" altLang="en-US" b="1" dirty="0"/>
        </a:p>
      </dgm:t>
    </dgm:pt>
    <dgm:pt modelId="{53DCCBD4-CEA7-45B0-8A66-60364D898075}" type="sibTrans" cxnId="{7C211824-6E25-40CD-B59A-5C90CD283E27}">
      <dgm:prSet/>
      <dgm:spPr/>
      <dgm:t>
        <a:bodyPr/>
        <a:lstStyle/>
        <a:p>
          <a:endParaRPr lang="zh-CN" altLang="en-US"/>
        </a:p>
      </dgm:t>
    </dgm:pt>
    <dgm:pt modelId="{1DAC3AFE-9F25-4F4C-8816-54F3E19B528A}" type="parTrans" cxnId="{7C211824-6E25-40CD-B59A-5C90CD283E27}">
      <dgm:prSet/>
      <dgm:spPr/>
      <dgm:t>
        <a:bodyPr/>
        <a:lstStyle/>
        <a:p>
          <a:endParaRPr lang="zh-CN" altLang="en-US"/>
        </a:p>
      </dgm:t>
    </dgm:pt>
    <dgm:pt modelId="{A6E97539-5596-4DF9-BD39-C2D64A537652}" type="pres">
      <dgm:prSet presAssocID="{E2CAAFA2-254B-4DEA-AF9E-AACC035F09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CA0C98-292D-40AD-91C8-A4D443DDB8CD}" type="pres">
      <dgm:prSet presAssocID="{15D63427-2345-4382-839A-12363023B59F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2B382D-9D79-4876-B0FB-6E61C05D653F}" type="pres">
      <dgm:prSet presAssocID="{15D63427-2345-4382-839A-12363023B59F}" presName="childText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347E0A-6B82-4B0C-995D-51C23A141C9F}" type="pres">
      <dgm:prSet presAssocID="{4EB69F67-BCE2-4ECF-885A-E2B07992C7DF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23AC30-531D-4610-BE3C-9F2ADA4C5CCD}" type="pres">
      <dgm:prSet presAssocID="{4EB69F67-BCE2-4ECF-885A-E2B07992C7DF}" presName="childText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520C1B-3CEB-451C-92C9-94F7F19E94E8}" type="pres">
      <dgm:prSet presAssocID="{E78CD1CF-010B-4CE1-87E6-D15422BFE501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C7D9B9-DA42-4CF4-8018-A884B18D1A43}" type="pres">
      <dgm:prSet presAssocID="{E78CD1CF-010B-4CE1-87E6-D15422BFE501}" presName="childText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264BE6-77D3-4778-98FC-1AFD0BD537B3}" type="pres">
      <dgm:prSet presAssocID="{003B04E1-4094-41A8-B9B3-686DF7D69C95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36045B-5900-473E-A178-AF20923747E2}" type="pres">
      <dgm:prSet presAssocID="{003B04E1-4094-41A8-B9B3-686DF7D69C95}" presName="childText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705A4D-1E28-4290-B2A2-EAFA6B66ED42}" type="pres">
      <dgm:prSet presAssocID="{8D9901A8-44A1-4710-AAA8-49163459231B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3E5F41-3AB3-4136-96A1-ABD3B7FE5D03}" type="pres">
      <dgm:prSet presAssocID="{8D9901A8-44A1-4710-AAA8-49163459231B}" presName="childText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556C85-D173-4AF6-B4D7-25D7519CE767}" type="pres">
      <dgm:prSet presAssocID="{3B4203B3-4A1E-4DC3-B092-3F0405C22790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D1767F-100E-4894-8D42-3551B6B1591A}" type="pres">
      <dgm:prSet presAssocID="{3B4203B3-4A1E-4DC3-B092-3F0405C22790}" presName="childText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5990A2E-420B-411F-B25F-D6BF9DCAAD73}" srcId="{003B04E1-4094-41A8-B9B3-686DF7D69C95}" destId="{153A3477-7A95-42DD-BE48-7ABF96B7464E}" srcOrd="0" destOrd="0" parTransId="{3A09380E-030C-4F03-852B-6C9F6C47EA92}" sibTransId="{35C89C4B-3D28-4C45-B71A-0C008F51C63D}"/>
    <dgm:cxn modelId="{AA9886A0-8658-4E24-A633-0670AB0F9970}" type="presOf" srcId="{8F4DF43B-EE22-4944-97CB-FB12B6F448F4}" destId="{34C7D9B9-DA42-4CF4-8018-A884B18D1A43}" srcOrd="0" destOrd="0" presId="urn:microsoft.com/office/officeart/2005/8/layout/vList2"/>
    <dgm:cxn modelId="{68CCFDDF-797D-4CDA-8B39-70D2AD4B5277}" srcId="{E78CD1CF-010B-4CE1-87E6-D15422BFE501}" destId="{8F4DF43B-EE22-4944-97CB-FB12B6F448F4}" srcOrd="0" destOrd="0" parTransId="{F7D1646A-3039-4EF5-A47E-9E366FC97A61}" sibTransId="{C3B9F71E-B25E-498D-880D-1C9F8FC96227}"/>
    <dgm:cxn modelId="{4BFA9370-E2DB-4B42-9031-0847E9076F21}" type="presOf" srcId="{DB64B9F9-3FC0-44E6-A69E-C36300B17ACA}" destId="{1423AC30-531D-4610-BE3C-9F2ADA4C5CCD}" srcOrd="0" destOrd="0" presId="urn:microsoft.com/office/officeart/2005/8/layout/vList2"/>
    <dgm:cxn modelId="{F8D582EB-B884-4747-85BC-33941B7B1890}" type="presOf" srcId="{4EB69F67-BCE2-4ECF-885A-E2B07992C7DF}" destId="{FD347E0A-6B82-4B0C-995D-51C23A141C9F}" srcOrd="0" destOrd="0" presId="urn:microsoft.com/office/officeart/2005/8/layout/vList2"/>
    <dgm:cxn modelId="{39A3CA55-35DF-4D86-9045-F011BFFC032D}" srcId="{E2CAAFA2-254B-4DEA-AF9E-AACC035F0948}" destId="{003B04E1-4094-41A8-B9B3-686DF7D69C95}" srcOrd="3" destOrd="0" parTransId="{604DC87C-84CD-4C38-96D1-98E4A29EDE91}" sibTransId="{66E29971-F29B-49B5-AEA1-F559A796D57D}"/>
    <dgm:cxn modelId="{E4D8153F-DAB2-4144-9CDD-7C181B5EFDDF}" srcId="{E2CAAFA2-254B-4DEA-AF9E-AACC035F0948}" destId="{15D63427-2345-4382-839A-12363023B59F}" srcOrd="0" destOrd="0" parTransId="{3C78BFB0-C14D-4469-878E-79ED9E048167}" sibTransId="{CC61C90A-C359-490D-83D5-D9527440E610}"/>
    <dgm:cxn modelId="{257F7218-6BB9-4F60-878D-0C6988B2A809}" srcId="{15D63427-2345-4382-839A-12363023B59F}" destId="{91F11B5A-8EC8-46A8-8357-271637F77443}" srcOrd="0" destOrd="0" parTransId="{6D4C3D69-AF04-4591-8C46-D5D8D02EDACD}" sibTransId="{04A27346-37FC-4810-B32D-2A71C6689080}"/>
    <dgm:cxn modelId="{60BC263A-8118-41C4-8251-155498BEDE8B}" srcId="{E2CAAFA2-254B-4DEA-AF9E-AACC035F0948}" destId="{8D9901A8-44A1-4710-AAA8-49163459231B}" srcOrd="4" destOrd="0" parTransId="{F96BA73D-0989-4C1D-819A-45DEA566820F}" sibTransId="{B75F4985-6CE5-497A-A135-ADE8BDDF5B1F}"/>
    <dgm:cxn modelId="{D21476AF-3920-46FE-BD32-C4E9E1415525}" srcId="{E2CAAFA2-254B-4DEA-AF9E-AACC035F0948}" destId="{4EB69F67-BCE2-4ECF-885A-E2B07992C7DF}" srcOrd="1" destOrd="0" parTransId="{F05F7388-5305-48EE-9409-9084F2C41013}" sibTransId="{D1B3F939-6EC8-4462-B5D8-CB4CFB823B54}"/>
    <dgm:cxn modelId="{E82D25DA-3238-4D4B-9632-EBAE3833E05B}" type="presOf" srcId="{8D9901A8-44A1-4710-AAA8-49163459231B}" destId="{D4705A4D-1E28-4290-B2A2-EAFA6B66ED42}" srcOrd="0" destOrd="0" presId="urn:microsoft.com/office/officeart/2005/8/layout/vList2"/>
    <dgm:cxn modelId="{2240D26F-809E-4F23-BFA2-5F24970AFA07}" srcId="{3B4203B3-4A1E-4DC3-B092-3F0405C22790}" destId="{C2754BEB-7A75-42A6-B913-6BA40EB9DAAE}" srcOrd="0" destOrd="0" parTransId="{B57799E2-872B-41E8-9AFE-2EDCEA10E166}" sibTransId="{20973C41-9358-42A2-8244-E596E0D080ED}"/>
    <dgm:cxn modelId="{9EF06E1C-AE8B-44FF-9AAC-6044B5F95BCE}" type="presOf" srcId="{E78CD1CF-010B-4CE1-87E6-D15422BFE501}" destId="{20520C1B-3CEB-451C-92C9-94F7F19E94E8}" srcOrd="0" destOrd="0" presId="urn:microsoft.com/office/officeart/2005/8/layout/vList2"/>
    <dgm:cxn modelId="{05D095AB-8A55-4F3D-83AE-F17AB22BA8BE}" type="presOf" srcId="{91F11B5A-8EC8-46A8-8357-271637F77443}" destId="{302B382D-9D79-4876-B0FB-6E61C05D653F}" srcOrd="0" destOrd="0" presId="urn:microsoft.com/office/officeart/2005/8/layout/vList2"/>
    <dgm:cxn modelId="{17173789-C7D6-4EF1-B11D-0B6B239EFAB7}" srcId="{8D9901A8-44A1-4710-AAA8-49163459231B}" destId="{9D8948C6-E468-493F-B648-3CC6717C8715}" srcOrd="0" destOrd="0" parTransId="{32191B63-DAD2-4951-A7AF-AFBC8285B0DE}" sibTransId="{1F7CD8CC-5DE4-4E54-8485-DDB044D1BFD6}"/>
    <dgm:cxn modelId="{FE194F61-BA40-44BD-AF99-264E76331747}" srcId="{4EB69F67-BCE2-4ECF-885A-E2B07992C7DF}" destId="{DB64B9F9-3FC0-44E6-A69E-C36300B17ACA}" srcOrd="0" destOrd="0" parTransId="{49CABE7F-DE07-44BC-AD1F-0345757EA3B2}" sibTransId="{A87E4287-1673-4690-ACAD-084F763E1F3A}"/>
    <dgm:cxn modelId="{508C82EF-9113-44AD-9AEA-2DAA7F9454A2}" type="presOf" srcId="{C2754BEB-7A75-42A6-B913-6BA40EB9DAAE}" destId="{3AD1767F-100E-4894-8D42-3551B6B1591A}" srcOrd="0" destOrd="0" presId="urn:microsoft.com/office/officeart/2005/8/layout/vList2"/>
    <dgm:cxn modelId="{7C211824-6E25-40CD-B59A-5C90CD283E27}" srcId="{E2CAAFA2-254B-4DEA-AF9E-AACC035F0948}" destId="{3B4203B3-4A1E-4DC3-B092-3F0405C22790}" srcOrd="5" destOrd="0" parTransId="{1DAC3AFE-9F25-4F4C-8816-54F3E19B528A}" sibTransId="{53DCCBD4-CEA7-45B0-8A66-60364D898075}"/>
    <dgm:cxn modelId="{E2F58EF2-E78A-4B99-BB9E-F98E308095BB}" type="presOf" srcId="{15D63427-2345-4382-839A-12363023B59F}" destId="{04CA0C98-292D-40AD-91C8-A4D443DDB8CD}" srcOrd="0" destOrd="0" presId="urn:microsoft.com/office/officeart/2005/8/layout/vList2"/>
    <dgm:cxn modelId="{1C6C6676-1C04-49A2-BAC0-F144C66889A1}" srcId="{E2CAAFA2-254B-4DEA-AF9E-AACC035F0948}" destId="{E78CD1CF-010B-4CE1-87E6-D15422BFE501}" srcOrd="2" destOrd="0" parTransId="{8F21A6F9-6333-4E11-8474-AF6D2C950A15}" sibTransId="{2E854F10-245C-4E7E-B3EA-D8C6452F6DC3}"/>
    <dgm:cxn modelId="{71ECAB51-8B71-4808-95C4-EE7D61A5D708}" type="presOf" srcId="{153A3477-7A95-42DD-BE48-7ABF96B7464E}" destId="{7236045B-5900-473E-A178-AF20923747E2}" srcOrd="0" destOrd="0" presId="urn:microsoft.com/office/officeart/2005/8/layout/vList2"/>
    <dgm:cxn modelId="{9BCAB1DE-85FA-40FA-882D-D9B2779672E2}" type="presOf" srcId="{003B04E1-4094-41A8-B9B3-686DF7D69C95}" destId="{9F264BE6-77D3-4778-98FC-1AFD0BD537B3}" srcOrd="0" destOrd="0" presId="urn:microsoft.com/office/officeart/2005/8/layout/vList2"/>
    <dgm:cxn modelId="{AAAEEB8D-98A2-4CEE-9394-59235CE01EA6}" type="presOf" srcId="{3B4203B3-4A1E-4DC3-B092-3F0405C22790}" destId="{25556C85-D173-4AF6-B4D7-25D7519CE767}" srcOrd="0" destOrd="0" presId="urn:microsoft.com/office/officeart/2005/8/layout/vList2"/>
    <dgm:cxn modelId="{01A3ADAC-9779-417A-9C52-4B7DADF3E72C}" type="presOf" srcId="{E2CAAFA2-254B-4DEA-AF9E-AACC035F0948}" destId="{A6E97539-5596-4DF9-BD39-C2D64A537652}" srcOrd="0" destOrd="0" presId="urn:microsoft.com/office/officeart/2005/8/layout/vList2"/>
    <dgm:cxn modelId="{7FADA0FE-7C52-4A1C-828D-8211E1366F4B}" type="presOf" srcId="{9D8948C6-E468-493F-B648-3CC6717C8715}" destId="{B73E5F41-3AB3-4136-96A1-ABD3B7FE5D03}" srcOrd="0" destOrd="0" presId="urn:microsoft.com/office/officeart/2005/8/layout/vList2"/>
    <dgm:cxn modelId="{3610B36D-5F21-4AAB-9383-0639940F5227}" type="presParOf" srcId="{A6E97539-5596-4DF9-BD39-C2D64A537652}" destId="{04CA0C98-292D-40AD-91C8-A4D443DDB8CD}" srcOrd="0" destOrd="0" presId="urn:microsoft.com/office/officeart/2005/8/layout/vList2"/>
    <dgm:cxn modelId="{40E0910B-27E7-48FD-AA70-44ACEB50B8E8}" type="presParOf" srcId="{A6E97539-5596-4DF9-BD39-C2D64A537652}" destId="{302B382D-9D79-4876-B0FB-6E61C05D653F}" srcOrd="1" destOrd="0" presId="urn:microsoft.com/office/officeart/2005/8/layout/vList2"/>
    <dgm:cxn modelId="{13E73C0C-0199-40BF-B504-7DE4910A7BBC}" type="presParOf" srcId="{A6E97539-5596-4DF9-BD39-C2D64A537652}" destId="{FD347E0A-6B82-4B0C-995D-51C23A141C9F}" srcOrd="2" destOrd="0" presId="urn:microsoft.com/office/officeart/2005/8/layout/vList2"/>
    <dgm:cxn modelId="{49A7F508-CF9C-4047-84B3-F012F5B0CAE9}" type="presParOf" srcId="{A6E97539-5596-4DF9-BD39-C2D64A537652}" destId="{1423AC30-531D-4610-BE3C-9F2ADA4C5CCD}" srcOrd="3" destOrd="0" presId="urn:microsoft.com/office/officeart/2005/8/layout/vList2"/>
    <dgm:cxn modelId="{853109FB-B847-4D0A-B1C1-C5D6ADC8751F}" type="presParOf" srcId="{A6E97539-5596-4DF9-BD39-C2D64A537652}" destId="{20520C1B-3CEB-451C-92C9-94F7F19E94E8}" srcOrd="4" destOrd="0" presId="urn:microsoft.com/office/officeart/2005/8/layout/vList2"/>
    <dgm:cxn modelId="{3FA9D516-06C8-4863-AF9E-9F06CA1214D4}" type="presParOf" srcId="{A6E97539-5596-4DF9-BD39-C2D64A537652}" destId="{34C7D9B9-DA42-4CF4-8018-A884B18D1A43}" srcOrd="5" destOrd="0" presId="urn:microsoft.com/office/officeart/2005/8/layout/vList2"/>
    <dgm:cxn modelId="{7F756983-133E-4F62-8956-64C16AB1AA46}" type="presParOf" srcId="{A6E97539-5596-4DF9-BD39-C2D64A537652}" destId="{9F264BE6-77D3-4778-98FC-1AFD0BD537B3}" srcOrd="6" destOrd="0" presId="urn:microsoft.com/office/officeart/2005/8/layout/vList2"/>
    <dgm:cxn modelId="{4205E1AE-2B2F-49A5-832D-8EEC25A300B8}" type="presParOf" srcId="{A6E97539-5596-4DF9-BD39-C2D64A537652}" destId="{7236045B-5900-473E-A178-AF20923747E2}" srcOrd="7" destOrd="0" presId="urn:microsoft.com/office/officeart/2005/8/layout/vList2"/>
    <dgm:cxn modelId="{CAB6B240-845C-4711-AF91-B5B1091D1027}" type="presParOf" srcId="{A6E97539-5596-4DF9-BD39-C2D64A537652}" destId="{D4705A4D-1E28-4290-B2A2-EAFA6B66ED42}" srcOrd="8" destOrd="0" presId="urn:microsoft.com/office/officeart/2005/8/layout/vList2"/>
    <dgm:cxn modelId="{572F2332-D6CC-4FE2-BD78-C37C0915F35E}" type="presParOf" srcId="{A6E97539-5596-4DF9-BD39-C2D64A537652}" destId="{B73E5F41-3AB3-4136-96A1-ABD3B7FE5D03}" srcOrd="9" destOrd="0" presId="urn:microsoft.com/office/officeart/2005/8/layout/vList2"/>
    <dgm:cxn modelId="{C40AF14F-29AF-441E-8200-5D75D33CA52A}" type="presParOf" srcId="{A6E97539-5596-4DF9-BD39-C2D64A537652}" destId="{25556C85-D173-4AF6-B4D7-25D7519CE767}" srcOrd="10" destOrd="0" presId="urn:microsoft.com/office/officeart/2005/8/layout/vList2"/>
    <dgm:cxn modelId="{C5CA2E8E-0442-46F8-827B-0499ED84FF0C}" type="presParOf" srcId="{A6E97539-5596-4DF9-BD39-C2D64A537652}" destId="{3AD1767F-100E-4894-8D42-3551B6B1591A}" srcOrd="11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26A12-3F36-404F-B90C-425965E87744}">
      <dsp:nvSpPr>
        <dsp:cNvPr id="0" name=""/>
        <dsp:cNvSpPr/>
      </dsp:nvSpPr>
      <dsp:spPr>
        <a:xfrm>
          <a:off x="1625" y="0"/>
          <a:ext cx="5577413" cy="43090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离线业务决策分析</a:t>
          </a:r>
          <a:endParaRPr lang="zh-CN" altLang="en-US" sz="2400" b="1" kern="1200" dirty="0"/>
        </a:p>
      </dsp:txBody>
      <dsp:txXfrm>
        <a:off x="217078" y="0"/>
        <a:ext cx="5146508" cy="430905"/>
      </dsp:txXfrm>
    </dsp:sp>
    <dsp:sp modelId="{A5E326FA-4641-48F3-BA59-E98CEF019565}">
      <dsp:nvSpPr>
        <dsp:cNvPr id="0" name=""/>
        <dsp:cNvSpPr/>
      </dsp:nvSpPr>
      <dsp:spPr>
        <a:xfrm>
          <a:off x="5058951" y="0"/>
          <a:ext cx="5200870" cy="43090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在线业务事中</a:t>
          </a:r>
          <a:r>
            <a:rPr lang="zh-CN" altLang="en-US" sz="2400" b="1" kern="1200" dirty="0" smtClean="0"/>
            <a:t>决策</a:t>
          </a:r>
          <a:endParaRPr lang="zh-CN" altLang="en-US" sz="2400" b="1" kern="1200" dirty="0"/>
        </a:p>
      </dsp:txBody>
      <dsp:txXfrm>
        <a:off x="5274404" y="0"/>
        <a:ext cx="4769965" cy="4309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A0C98-292D-40AD-91C8-A4D443DDB8CD}">
      <dsp:nvSpPr>
        <dsp:cNvPr id="0" name=""/>
        <dsp:cNvSpPr/>
      </dsp:nvSpPr>
      <dsp:spPr>
        <a:xfrm>
          <a:off x="0" y="5489"/>
          <a:ext cx="8369300" cy="47794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/>
            <a:t>（</a:t>
          </a:r>
          <a:r>
            <a:rPr lang="en-US" altLang="zh-CN" sz="1900" b="1" kern="1200" dirty="0" smtClean="0"/>
            <a:t>1</a:t>
          </a:r>
          <a:r>
            <a:rPr lang="zh-CN" altLang="en-US" sz="1900" b="1" kern="1200" dirty="0" smtClean="0"/>
            <a:t>）面向数据挖掘的集成开发环境</a:t>
          </a:r>
          <a:endParaRPr lang="zh-CN" altLang="en-US" sz="1900" b="1" kern="1200" dirty="0"/>
        </a:p>
      </dsp:txBody>
      <dsp:txXfrm>
        <a:off x="23331" y="28820"/>
        <a:ext cx="8322638" cy="431283"/>
      </dsp:txXfrm>
    </dsp:sp>
    <dsp:sp modelId="{302B382D-9D79-4876-B0FB-6E61C05D653F}">
      <dsp:nvSpPr>
        <dsp:cNvPr id="0" name=""/>
        <dsp:cNvSpPr/>
      </dsp:nvSpPr>
      <dsp:spPr>
        <a:xfrm>
          <a:off x="0" y="483434"/>
          <a:ext cx="8369300" cy="344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通用的数据挖掘开发</a:t>
          </a: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平台，覆盖数据处理、统计分析、特征工程、机器学习等等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83434"/>
        <a:ext cx="8369300" cy="344137"/>
      </dsp:txXfrm>
    </dsp:sp>
    <dsp:sp modelId="{FD347E0A-6B82-4B0C-995D-51C23A141C9F}">
      <dsp:nvSpPr>
        <dsp:cNvPr id="0" name=""/>
        <dsp:cNvSpPr/>
      </dsp:nvSpPr>
      <dsp:spPr>
        <a:xfrm>
          <a:off x="0" y="827572"/>
          <a:ext cx="8369300" cy="47794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/>
            <a:t>（</a:t>
          </a:r>
          <a:r>
            <a:rPr lang="en-US" altLang="zh-CN" sz="1900" b="1" kern="1200" dirty="0" smtClean="0"/>
            <a:t>2</a:t>
          </a:r>
          <a:r>
            <a:rPr lang="zh-CN" altLang="en-US" sz="1900" b="1" kern="1200" dirty="0" smtClean="0"/>
            <a:t>）基于工作流模式的图形开发界面</a:t>
          </a:r>
          <a:endParaRPr lang="zh-CN" altLang="en-US" sz="1900" b="1" kern="1200" dirty="0"/>
        </a:p>
      </dsp:txBody>
      <dsp:txXfrm>
        <a:off x="23331" y="850903"/>
        <a:ext cx="8322638" cy="431283"/>
      </dsp:txXfrm>
    </dsp:sp>
    <dsp:sp modelId="{1423AC30-531D-4610-BE3C-9F2ADA4C5CCD}">
      <dsp:nvSpPr>
        <dsp:cNvPr id="0" name=""/>
        <dsp:cNvSpPr/>
      </dsp:nvSpPr>
      <dsp:spPr>
        <a:xfrm>
          <a:off x="0" y="1305517"/>
          <a:ext cx="8369300" cy="344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实验画布中拖拽组件 </a:t>
          </a:r>
          <a:r>
            <a:rPr lang="en-US" altLang="zh-CN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+ </a:t>
          </a: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连线节点 </a:t>
          </a:r>
          <a:r>
            <a:rPr lang="en-US" altLang="zh-CN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+ </a:t>
          </a: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参数填选，快速构建数据挖掘过程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305517"/>
        <a:ext cx="8369300" cy="344137"/>
      </dsp:txXfrm>
    </dsp:sp>
    <dsp:sp modelId="{20520C1B-3CEB-451C-92C9-94F7F19E94E8}">
      <dsp:nvSpPr>
        <dsp:cNvPr id="0" name=""/>
        <dsp:cNvSpPr/>
      </dsp:nvSpPr>
      <dsp:spPr>
        <a:xfrm>
          <a:off x="0" y="1649654"/>
          <a:ext cx="8369300" cy="47794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/>
            <a:t>（</a:t>
          </a:r>
          <a:r>
            <a:rPr lang="en-US" altLang="zh-CN" sz="1900" b="1" kern="1200" dirty="0" smtClean="0"/>
            <a:t>3</a:t>
          </a:r>
          <a:r>
            <a:rPr lang="zh-CN" altLang="en-US" sz="1900" b="1" kern="1200" dirty="0" smtClean="0"/>
            <a:t>）开放式实验运行调度</a:t>
          </a:r>
          <a:endParaRPr lang="zh-CN" altLang="en-US" sz="1900" b="1" kern="1200" dirty="0"/>
        </a:p>
      </dsp:txBody>
      <dsp:txXfrm>
        <a:off x="23331" y="1672985"/>
        <a:ext cx="8322638" cy="431283"/>
      </dsp:txXfrm>
    </dsp:sp>
    <dsp:sp modelId="{34C7D9B9-DA42-4CF4-8018-A884B18D1A43}">
      <dsp:nvSpPr>
        <dsp:cNvPr id="0" name=""/>
        <dsp:cNvSpPr/>
      </dsp:nvSpPr>
      <dsp:spPr>
        <a:xfrm>
          <a:off x="0" y="2127599"/>
          <a:ext cx="8369300" cy="344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除</a:t>
          </a:r>
          <a:r>
            <a:rPr lang="en-US" altLang="zh-CN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UI</a:t>
          </a: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界面和定时调度的调度运行方式，对外开放在线调度服务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127599"/>
        <a:ext cx="8369300" cy="344137"/>
      </dsp:txXfrm>
    </dsp:sp>
    <dsp:sp modelId="{9F264BE6-77D3-4778-98FC-1AFD0BD537B3}">
      <dsp:nvSpPr>
        <dsp:cNvPr id="0" name=""/>
        <dsp:cNvSpPr/>
      </dsp:nvSpPr>
      <dsp:spPr>
        <a:xfrm>
          <a:off x="0" y="2471737"/>
          <a:ext cx="8369300" cy="47794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/>
            <a:t>（</a:t>
          </a:r>
          <a:r>
            <a:rPr lang="en-US" altLang="zh-CN" sz="1900" b="1" kern="1200" dirty="0" smtClean="0"/>
            <a:t>4</a:t>
          </a:r>
          <a:r>
            <a:rPr lang="zh-CN" altLang="en-US" sz="1900" b="1" kern="1200" dirty="0" smtClean="0"/>
            <a:t>）模型一键部署预测服务</a:t>
          </a:r>
          <a:endParaRPr lang="zh-CN" altLang="en-US" sz="1900" b="1" kern="1200" dirty="0"/>
        </a:p>
      </dsp:txBody>
      <dsp:txXfrm>
        <a:off x="23331" y="2495068"/>
        <a:ext cx="8322638" cy="431283"/>
      </dsp:txXfrm>
    </dsp:sp>
    <dsp:sp modelId="{7236045B-5900-473E-A178-AF20923747E2}">
      <dsp:nvSpPr>
        <dsp:cNvPr id="0" name=""/>
        <dsp:cNvSpPr/>
      </dsp:nvSpPr>
      <dsp:spPr>
        <a:xfrm>
          <a:off x="0" y="2949682"/>
          <a:ext cx="8369300" cy="344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已训练模型可快速发布到线上，对外提供在线预测服务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949682"/>
        <a:ext cx="8369300" cy="344137"/>
      </dsp:txXfrm>
    </dsp:sp>
    <dsp:sp modelId="{D4705A4D-1E28-4290-B2A2-EAFA6B66ED42}">
      <dsp:nvSpPr>
        <dsp:cNvPr id="0" name=""/>
        <dsp:cNvSpPr/>
      </dsp:nvSpPr>
      <dsp:spPr>
        <a:xfrm>
          <a:off x="0" y="3293819"/>
          <a:ext cx="8369300" cy="47794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/>
            <a:t>（</a:t>
          </a:r>
          <a:r>
            <a:rPr lang="en-US" altLang="zh-CN" sz="1900" b="1" kern="1200" dirty="0" smtClean="0"/>
            <a:t>5</a:t>
          </a:r>
          <a:r>
            <a:rPr lang="zh-CN" altLang="en-US" sz="1900" b="1" kern="1200" dirty="0" smtClean="0"/>
            <a:t>）面向数据计算的组件化架构</a:t>
          </a:r>
          <a:endParaRPr lang="zh-CN" altLang="en-US" sz="1900" b="1" kern="1200" dirty="0"/>
        </a:p>
      </dsp:txBody>
      <dsp:txXfrm>
        <a:off x="23331" y="3317150"/>
        <a:ext cx="8322638" cy="431283"/>
      </dsp:txXfrm>
    </dsp:sp>
    <dsp:sp modelId="{B73E5F41-3AB3-4136-96A1-ABD3B7FE5D03}">
      <dsp:nvSpPr>
        <dsp:cNvPr id="0" name=""/>
        <dsp:cNvSpPr/>
      </dsp:nvSpPr>
      <dsp:spPr>
        <a:xfrm>
          <a:off x="0" y="3771765"/>
          <a:ext cx="8369300" cy="344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基于统一平台框架、配置化体系和数据类型体系，组件新增和更新做到快速迭代开发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771765"/>
        <a:ext cx="8369300" cy="344137"/>
      </dsp:txXfrm>
    </dsp:sp>
    <dsp:sp modelId="{25556C85-D173-4AF6-B4D7-25D7519CE767}">
      <dsp:nvSpPr>
        <dsp:cNvPr id="0" name=""/>
        <dsp:cNvSpPr/>
      </dsp:nvSpPr>
      <dsp:spPr>
        <a:xfrm>
          <a:off x="0" y="4115902"/>
          <a:ext cx="8369300" cy="47794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/>
            <a:t>（</a:t>
          </a:r>
          <a:r>
            <a:rPr lang="en-US" altLang="zh-CN" sz="1900" b="1" kern="1200" dirty="0" smtClean="0"/>
            <a:t>6</a:t>
          </a:r>
          <a:r>
            <a:rPr lang="zh-CN" altLang="en-US" sz="1900" b="1" kern="1200" dirty="0" smtClean="0"/>
            <a:t>）分离机器学习平台和计算框架</a:t>
          </a:r>
          <a:endParaRPr lang="zh-CN" altLang="en-US" sz="1900" b="1" kern="1200" dirty="0"/>
        </a:p>
      </dsp:txBody>
      <dsp:txXfrm>
        <a:off x="23331" y="4139233"/>
        <a:ext cx="8322638" cy="431283"/>
      </dsp:txXfrm>
    </dsp:sp>
    <dsp:sp modelId="{3AD1767F-100E-4894-8D42-3551B6B1591A}">
      <dsp:nvSpPr>
        <dsp:cNvPr id="0" name=""/>
        <dsp:cNvSpPr/>
      </dsp:nvSpPr>
      <dsp:spPr>
        <a:xfrm>
          <a:off x="0" y="4593847"/>
          <a:ext cx="8369300" cy="344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组件开发结合实际情况，灵活选择基于最合适的计算框架实现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593847"/>
        <a:ext cx="8369300" cy="344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43B61-ADD0-7448-9BC3-F70BFA1F8529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0E8DD-DE1A-2243-B566-D787ABCA7F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0E8DD-DE1A-2243-B566-D787ABCA7F8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0E8DD-DE1A-2243-B566-D787ABCA7F8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389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036" y="157307"/>
            <a:ext cx="9040091" cy="576984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1B6C6-8419-6843-AAC7-3C6571B722FB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96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9247919" y="655319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bg1"/>
                </a:solidFill>
                <a:latin typeface="Xingkai SC Light" charset="-122"/>
                <a:ea typeface="Xingkai SC Light" charset="-122"/>
                <a:cs typeface="Xingkai SC Light" charset="-122"/>
              </a:rPr>
              <a:t>与成长中的银行一起成长</a:t>
            </a:r>
            <a:endParaRPr kumimoji="1" lang="zh-CN" altLang="en-US" b="1" dirty="0">
              <a:solidFill>
                <a:schemeClr val="bg1"/>
              </a:solidFill>
              <a:latin typeface="Xingkai SC Light" charset="-122"/>
              <a:ea typeface="Xingkai SC Light" charset="-122"/>
              <a:cs typeface="Xingkai SC Light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C7420-5CB8-0342-A8E8-0E3754D5D583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39363" y="2601545"/>
            <a:ext cx="9461122" cy="111117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9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机器学习平台总体规划</a:t>
            </a:r>
            <a:endParaRPr kumimoji="1" lang="zh-CN" altLang="en-US" sz="4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7"/>
          <p:cNvSpPr/>
          <p:nvPr/>
        </p:nvSpPr>
        <p:spPr>
          <a:xfrm>
            <a:off x="0" y="2367411"/>
            <a:ext cx="6836898" cy="2261165"/>
          </a:xfrm>
          <a:custGeom>
            <a:avLst/>
            <a:gdLst/>
            <a:ahLst/>
            <a:cxnLst/>
            <a:rect l="l" t="t" r="r" b="b"/>
            <a:pathLst>
              <a:path w="7959928" h="2268000">
                <a:moveTo>
                  <a:pt x="0" y="0"/>
                </a:moveTo>
                <a:lnTo>
                  <a:pt x="7959928" y="0"/>
                </a:lnTo>
                <a:lnTo>
                  <a:pt x="6650498" y="2268000"/>
                </a:lnTo>
                <a:lnTo>
                  <a:pt x="0" y="2268000"/>
                </a:lnTo>
                <a:close/>
              </a:path>
            </a:pathLst>
          </a:custGeom>
          <a:gradFill flip="none" rotWithShape="1">
            <a:gsLst>
              <a:gs pos="0">
                <a:srgbClr val="229AB7">
                  <a:shade val="30000"/>
                  <a:satMod val="115000"/>
                </a:srgbClr>
              </a:gs>
              <a:gs pos="50000">
                <a:srgbClr val="229AB7">
                  <a:shade val="67500"/>
                  <a:satMod val="115000"/>
                </a:srgbClr>
              </a:gs>
              <a:gs pos="100000">
                <a:srgbClr val="229AB7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229A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7"/>
          <p:cNvSpPr/>
          <p:nvPr/>
        </p:nvSpPr>
        <p:spPr>
          <a:xfrm rot="10800000">
            <a:off x="5261316" y="2360576"/>
            <a:ext cx="6930683" cy="2268000"/>
          </a:xfrm>
          <a:custGeom>
            <a:avLst/>
            <a:gdLst/>
            <a:ahLst/>
            <a:cxnLst/>
            <a:rect l="l" t="t" r="r" b="b"/>
            <a:pathLst>
              <a:path w="7959928" h="2268000">
                <a:moveTo>
                  <a:pt x="0" y="0"/>
                </a:moveTo>
                <a:lnTo>
                  <a:pt x="7959928" y="0"/>
                </a:lnTo>
                <a:lnTo>
                  <a:pt x="6650498" y="2268000"/>
                </a:lnTo>
                <a:lnTo>
                  <a:pt x="0" y="2268000"/>
                </a:lnTo>
                <a:close/>
              </a:path>
            </a:pathLst>
          </a:custGeom>
          <a:gradFill flip="none" rotWithShape="1">
            <a:gsLst>
              <a:gs pos="0">
                <a:srgbClr val="229AB7">
                  <a:shade val="30000"/>
                  <a:satMod val="115000"/>
                </a:srgbClr>
              </a:gs>
              <a:gs pos="50000">
                <a:srgbClr val="229AB7">
                  <a:shade val="67500"/>
                  <a:satMod val="115000"/>
                </a:srgbClr>
              </a:gs>
              <a:gs pos="100000">
                <a:srgbClr val="229AB7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229A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10"/>
          <p:cNvSpPr txBox="1"/>
          <p:nvPr/>
        </p:nvSpPr>
        <p:spPr>
          <a:xfrm>
            <a:off x="122046" y="2929312"/>
            <a:ext cx="1672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8" name="TextBox 11"/>
          <p:cNvSpPr txBox="1"/>
          <p:nvPr/>
        </p:nvSpPr>
        <p:spPr>
          <a:xfrm>
            <a:off x="1710289" y="349457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总体规划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" name="TextBox 10"/>
          <p:cNvSpPr txBox="1"/>
          <p:nvPr/>
        </p:nvSpPr>
        <p:spPr>
          <a:xfrm>
            <a:off x="6629857" y="2929312"/>
            <a:ext cx="1672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0" name="TextBox 11"/>
          <p:cNvSpPr txBox="1"/>
          <p:nvPr/>
        </p:nvSpPr>
        <p:spPr>
          <a:xfrm>
            <a:off x="8218100" y="349457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版本内容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3"/>
          <p:cNvSpPr/>
          <p:nvPr/>
        </p:nvSpPr>
        <p:spPr>
          <a:xfrm>
            <a:off x="3816379" y="1875171"/>
            <a:ext cx="8375621" cy="1404000"/>
          </a:xfrm>
          <a:custGeom>
            <a:avLst/>
            <a:gdLst/>
            <a:ahLst/>
            <a:cxnLst/>
            <a:rect l="l" t="t" r="r" b="b"/>
            <a:pathLst>
              <a:path w="6586815" h="1404000">
                <a:moveTo>
                  <a:pt x="810600" y="0"/>
                </a:moveTo>
                <a:lnTo>
                  <a:pt x="6586815" y="0"/>
                </a:lnTo>
                <a:lnTo>
                  <a:pt x="6586815" y="1404000"/>
                </a:lnTo>
                <a:lnTo>
                  <a:pt x="0" y="1404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6"/>
          <p:cNvSpPr/>
          <p:nvPr/>
        </p:nvSpPr>
        <p:spPr>
          <a:xfrm>
            <a:off x="0" y="3783227"/>
            <a:ext cx="5543442" cy="1404000"/>
          </a:xfrm>
          <a:custGeom>
            <a:avLst/>
            <a:gdLst/>
            <a:ahLst/>
            <a:cxnLst/>
            <a:rect l="l" t="t" r="r" b="b"/>
            <a:pathLst>
              <a:path w="4284268" h="1404000">
                <a:moveTo>
                  <a:pt x="0" y="0"/>
                </a:moveTo>
                <a:lnTo>
                  <a:pt x="4284268" y="0"/>
                </a:lnTo>
                <a:lnTo>
                  <a:pt x="3473668" y="1404000"/>
                </a:lnTo>
                <a:lnTo>
                  <a:pt x="0" y="1404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7"/>
          <p:cNvSpPr/>
          <p:nvPr/>
        </p:nvSpPr>
        <p:spPr>
          <a:xfrm>
            <a:off x="0" y="2360576"/>
            <a:ext cx="9219102" cy="2268000"/>
          </a:xfrm>
          <a:custGeom>
            <a:avLst/>
            <a:gdLst/>
            <a:ahLst/>
            <a:cxnLst/>
            <a:rect l="l" t="t" r="r" b="b"/>
            <a:pathLst>
              <a:path w="7959928" h="2268000">
                <a:moveTo>
                  <a:pt x="0" y="0"/>
                </a:moveTo>
                <a:lnTo>
                  <a:pt x="7959928" y="0"/>
                </a:lnTo>
                <a:lnTo>
                  <a:pt x="6650498" y="2268000"/>
                </a:lnTo>
                <a:lnTo>
                  <a:pt x="0" y="2268000"/>
                </a:lnTo>
                <a:close/>
              </a:path>
            </a:pathLst>
          </a:custGeom>
          <a:gradFill flip="none" rotWithShape="1">
            <a:gsLst>
              <a:gs pos="0">
                <a:srgbClr val="229AB7">
                  <a:shade val="30000"/>
                  <a:satMod val="115000"/>
                </a:srgbClr>
              </a:gs>
              <a:gs pos="50000">
                <a:srgbClr val="229AB7">
                  <a:shade val="67500"/>
                  <a:satMod val="115000"/>
                </a:srgbClr>
              </a:gs>
              <a:gs pos="100000">
                <a:srgbClr val="229AB7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229A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9"/>
          <p:cNvSpPr txBox="1"/>
          <p:nvPr/>
        </p:nvSpPr>
        <p:spPr>
          <a:xfrm>
            <a:off x="351903" y="3783227"/>
            <a:ext cx="104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PART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1099313" y="2647010"/>
            <a:ext cx="167240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115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6" name="TextBox 11"/>
          <p:cNvSpPr txBox="1"/>
          <p:nvPr/>
        </p:nvSpPr>
        <p:spPr>
          <a:xfrm>
            <a:off x="2887488" y="325486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总体规划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矩形 20"/>
          <p:cNvSpPr/>
          <p:nvPr/>
        </p:nvSpPr>
        <p:spPr>
          <a:xfrm>
            <a:off x="11273238" y="2110053"/>
            <a:ext cx="447057" cy="738192"/>
          </a:xfrm>
          <a:custGeom>
            <a:avLst/>
            <a:gdLst/>
            <a:ahLst/>
            <a:cxnLst/>
            <a:rect l="l" t="t" r="r" b="b"/>
            <a:pathLst>
              <a:path w="447057" h="738192">
                <a:moveTo>
                  <a:pt x="77961" y="0"/>
                </a:moveTo>
                <a:lnTo>
                  <a:pt x="447057" y="369096"/>
                </a:lnTo>
                <a:lnTo>
                  <a:pt x="77961" y="738192"/>
                </a:lnTo>
                <a:lnTo>
                  <a:pt x="0" y="660231"/>
                </a:lnTo>
                <a:lnTo>
                  <a:pt x="293910" y="366322"/>
                </a:lnTo>
                <a:lnTo>
                  <a:pt x="2775" y="751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任意多边形 38"/>
          <p:cNvSpPr/>
          <p:nvPr/>
        </p:nvSpPr>
        <p:spPr>
          <a:xfrm>
            <a:off x="828676" y="1420388"/>
            <a:ext cx="1427984" cy="553507"/>
          </a:xfrm>
          <a:custGeom>
            <a:avLst/>
            <a:gdLst>
              <a:gd name="connsiteX0" fmla="*/ 0 w 1195848"/>
              <a:gd name="connsiteY0" fmla="*/ 67208 h 672075"/>
              <a:gd name="connsiteX1" fmla="*/ 67208 w 1195848"/>
              <a:gd name="connsiteY1" fmla="*/ 0 h 672075"/>
              <a:gd name="connsiteX2" fmla="*/ 1128641 w 1195848"/>
              <a:gd name="connsiteY2" fmla="*/ 0 h 672075"/>
              <a:gd name="connsiteX3" fmla="*/ 1195849 w 1195848"/>
              <a:gd name="connsiteY3" fmla="*/ 67208 h 672075"/>
              <a:gd name="connsiteX4" fmla="*/ 1195848 w 1195848"/>
              <a:gd name="connsiteY4" fmla="*/ 604868 h 672075"/>
              <a:gd name="connsiteX5" fmla="*/ 1128640 w 1195848"/>
              <a:gd name="connsiteY5" fmla="*/ 672076 h 672075"/>
              <a:gd name="connsiteX6" fmla="*/ 67208 w 1195848"/>
              <a:gd name="connsiteY6" fmla="*/ 672075 h 672075"/>
              <a:gd name="connsiteX7" fmla="*/ 0 w 1195848"/>
              <a:gd name="connsiteY7" fmla="*/ 604867 h 672075"/>
              <a:gd name="connsiteX8" fmla="*/ 0 w 1195848"/>
              <a:gd name="connsiteY8" fmla="*/ 67208 h 67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848" h="672075">
                <a:moveTo>
                  <a:pt x="0" y="67208"/>
                </a:moveTo>
                <a:cubicBezTo>
                  <a:pt x="0" y="30090"/>
                  <a:pt x="30090" y="0"/>
                  <a:pt x="67208" y="0"/>
                </a:cubicBezTo>
                <a:lnTo>
                  <a:pt x="1128641" y="0"/>
                </a:lnTo>
                <a:cubicBezTo>
                  <a:pt x="1165759" y="0"/>
                  <a:pt x="1195849" y="30090"/>
                  <a:pt x="1195849" y="67208"/>
                </a:cubicBezTo>
                <a:cubicBezTo>
                  <a:pt x="1195849" y="246428"/>
                  <a:pt x="1195848" y="425648"/>
                  <a:pt x="1195848" y="604868"/>
                </a:cubicBezTo>
                <a:cubicBezTo>
                  <a:pt x="1195848" y="641986"/>
                  <a:pt x="1165758" y="672076"/>
                  <a:pt x="1128640" y="672076"/>
                </a:cubicBezTo>
                <a:lnTo>
                  <a:pt x="67208" y="672075"/>
                </a:lnTo>
                <a:cubicBezTo>
                  <a:pt x="30090" y="672075"/>
                  <a:pt x="0" y="641985"/>
                  <a:pt x="0" y="604867"/>
                </a:cubicBezTo>
                <a:lnTo>
                  <a:pt x="0" y="67208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78232" tIns="78232" rIns="78232" bIns="265935" numCol="1" spcCol="1270" anchor="t" anchorCtr="0">
            <a:noAutofit/>
          </a:bodyPr>
          <a:lstStyle/>
          <a:p>
            <a:pPr algn="ctr" defTabSz="48895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100" b="1" kern="1200" dirty="0" smtClean="0"/>
              <a:t>机器学习平台</a:t>
            </a:r>
            <a:r>
              <a:rPr lang="en-US" altLang="zh-CN" sz="1100" b="1" kern="1200" dirty="0" smtClean="0"/>
              <a:t>V1.0</a:t>
            </a:r>
            <a:endParaRPr lang="zh-CN" altLang="en-US" sz="1100" b="1" kern="1200" dirty="0"/>
          </a:p>
        </p:txBody>
      </p:sp>
      <p:sp>
        <p:nvSpPr>
          <p:cNvPr id="42" name="任意多边形 41"/>
          <p:cNvSpPr/>
          <p:nvPr/>
        </p:nvSpPr>
        <p:spPr>
          <a:xfrm>
            <a:off x="1493672" y="3666922"/>
            <a:ext cx="1427984" cy="553507"/>
          </a:xfrm>
          <a:custGeom>
            <a:avLst/>
            <a:gdLst>
              <a:gd name="connsiteX0" fmla="*/ 0 w 1195848"/>
              <a:gd name="connsiteY0" fmla="*/ 67208 h 672075"/>
              <a:gd name="connsiteX1" fmla="*/ 67208 w 1195848"/>
              <a:gd name="connsiteY1" fmla="*/ 0 h 672075"/>
              <a:gd name="connsiteX2" fmla="*/ 1128641 w 1195848"/>
              <a:gd name="connsiteY2" fmla="*/ 0 h 672075"/>
              <a:gd name="connsiteX3" fmla="*/ 1195849 w 1195848"/>
              <a:gd name="connsiteY3" fmla="*/ 67208 h 672075"/>
              <a:gd name="connsiteX4" fmla="*/ 1195848 w 1195848"/>
              <a:gd name="connsiteY4" fmla="*/ 604868 h 672075"/>
              <a:gd name="connsiteX5" fmla="*/ 1128640 w 1195848"/>
              <a:gd name="connsiteY5" fmla="*/ 672076 h 672075"/>
              <a:gd name="connsiteX6" fmla="*/ 67208 w 1195848"/>
              <a:gd name="connsiteY6" fmla="*/ 672075 h 672075"/>
              <a:gd name="connsiteX7" fmla="*/ 0 w 1195848"/>
              <a:gd name="connsiteY7" fmla="*/ 604867 h 672075"/>
              <a:gd name="connsiteX8" fmla="*/ 0 w 1195848"/>
              <a:gd name="connsiteY8" fmla="*/ 67208 h 67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848" h="672075">
                <a:moveTo>
                  <a:pt x="0" y="67208"/>
                </a:moveTo>
                <a:cubicBezTo>
                  <a:pt x="0" y="30090"/>
                  <a:pt x="30090" y="0"/>
                  <a:pt x="67208" y="0"/>
                </a:cubicBezTo>
                <a:lnTo>
                  <a:pt x="1128641" y="0"/>
                </a:lnTo>
                <a:cubicBezTo>
                  <a:pt x="1165759" y="0"/>
                  <a:pt x="1195849" y="30090"/>
                  <a:pt x="1195849" y="67208"/>
                </a:cubicBezTo>
                <a:cubicBezTo>
                  <a:pt x="1195849" y="246428"/>
                  <a:pt x="1195848" y="425648"/>
                  <a:pt x="1195848" y="604868"/>
                </a:cubicBezTo>
                <a:cubicBezTo>
                  <a:pt x="1195848" y="641986"/>
                  <a:pt x="1165758" y="672076"/>
                  <a:pt x="1128640" y="672076"/>
                </a:cubicBezTo>
                <a:lnTo>
                  <a:pt x="67208" y="672075"/>
                </a:lnTo>
                <a:cubicBezTo>
                  <a:pt x="30090" y="672075"/>
                  <a:pt x="0" y="641985"/>
                  <a:pt x="0" y="604867"/>
                </a:cubicBezTo>
                <a:lnTo>
                  <a:pt x="0" y="67208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78232" tIns="78232" rIns="78232" bIns="265935" numCol="1" spcCol="1270" anchor="t" anchorCtr="0">
            <a:noAutofit/>
          </a:bodyPr>
          <a:lstStyle/>
          <a:p>
            <a:pPr lvl="0" algn="l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100" b="1" kern="1200" dirty="0" smtClean="0"/>
              <a:t>机器学习平台</a:t>
            </a:r>
            <a:r>
              <a:rPr lang="en-US" altLang="zh-CN" sz="1100" b="1" kern="1200" dirty="0" smtClean="0"/>
              <a:t>V2.0</a:t>
            </a:r>
            <a:endParaRPr lang="zh-CN" altLang="en-US" sz="1100" b="1" kern="1200" dirty="0"/>
          </a:p>
        </p:txBody>
      </p:sp>
      <p:sp>
        <p:nvSpPr>
          <p:cNvPr id="43" name="任意多边形 42"/>
          <p:cNvSpPr/>
          <p:nvPr/>
        </p:nvSpPr>
        <p:spPr>
          <a:xfrm>
            <a:off x="1786150" y="4035926"/>
            <a:ext cx="1427984" cy="1232696"/>
          </a:xfrm>
          <a:custGeom>
            <a:avLst/>
            <a:gdLst>
              <a:gd name="connsiteX0" fmla="*/ 0 w 1195848"/>
              <a:gd name="connsiteY0" fmla="*/ 119585 h 1496756"/>
              <a:gd name="connsiteX1" fmla="*/ 119585 w 1195848"/>
              <a:gd name="connsiteY1" fmla="*/ 0 h 1496756"/>
              <a:gd name="connsiteX2" fmla="*/ 1076263 w 1195848"/>
              <a:gd name="connsiteY2" fmla="*/ 0 h 1496756"/>
              <a:gd name="connsiteX3" fmla="*/ 1195848 w 1195848"/>
              <a:gd name="connsiteY3" fmla="*/ 119585 h 1496756"/>
              <a:gd name="connsiteX4" fmla="*/ 1195848 w 1195848"/>
              <a:gd name="connsiteY4" fmla="*/ 1377171 h 1496756"/>
              <a:gd name="connsiteX5" fmla="*/ 1076263 w 1195848"/>
              <a:gd name="connsiteY5" fmla="*/ 1496756 h 1496756"/>
              <a:gd name="connsiteX6" fmla="*/ 119585 w 1195848"/>
              <a:gd name="connsiteY6" fmla="*/ 1496756 h 1496756"/>
              <a:gd name="connsiteX7" fmla="*/ 0 w 1195848"/>
              <a:gd name="connsiteY7" fmla="*/ 1377171 h 1496756"/>
              <a:gd name="connsiteX8" fmla="*/ 0 w 1195848"/>
              <a:gd name="connsiteY8" fmla="*/ 119585 h 149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848" h="1496756">
                <a:moveTo>
                  <a:pt x="0" y="119585"/>
                </a:moveTo>
                <a:cubicBezTo>
                  <a:pt x="0" y="53540"/>
                  <a:pt x="53540" y="0"/>
                  <a:pt x="119585" y="0"/>
                </a:cubicBezTo>
                <a:lnTo>
                  <a:pt x="1076263" y="0"/>
                </a:lnTo>
                <a:cubicBezTo>
                  <a:pt x="1142308" y="0"/>
                  <a:pt x="1195848" y="53540"/>
                  <a:pt x="1195848" y="119585"/>
                </a:cubicBezTo>
                <a:lnTo>
                  <a:pt x="1195848" y="1377171"/>
                </a:lnTo>
                <a:cubicBezTo>
                  <a:pt x="1195848" y="1443216"/>
                  <a:pt x="1142308" y="1496756"/>
                  <a:pt x="1076263" y="1496756"/>
                </a:cubicBezTo>
                <a:lnTo>
                  <a:pt x="119585" y="1496756"/>
                </a:lnTo>
                <a:cubicBezTo>
                  <a:pt x="53540" y="1496756"/>
                  <a:pt x="0" y="1443216"/>
                  <a:pt x="0" y="1377171"/>
                </a:cubicBezTo>
                <a:lnTo>
                  <a:pt x="0" y="119585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257" tIns="113257" rIns="113257" bIns="113257" numCol="1" spcCol="1270" anchor="t" anchorCtr="0">
            <a:noAutofit/>
          </a:bodyPr>
          <a:lstStyle/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100" kern="1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架构优化</a:t>
            </a:r>
            <a:endParaRPr lang="en-US" altLang="zh-CN" sz="1100" kern="1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定时调度</a:t>
            </a:r>
            <a:endParaRPr lang="en-US" altLang="zh-CN" sz="11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常用组件</a:t>
            </a:r>
            <a:endParaRPr lang="en-US" altLang="zh-CN" sz="11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评分</a:t>
            </a:r>
            <a:r>
              <a:rPr lang="zh-CN" altLang="en-US" sz="11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卡</a:t>
            </a:r>
            <a:endParaRPr lang="en-US" altLang="zh-CN" sz="11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>
                <a:latin typeface="华文新魏" panose="02010800040101010101" pitchFamily="2" charset="-122"/>
                <a:ea typeface="华文新魏" panose="02010800040101010101" pitchFamily="2" charset="-122"/>
              </a:rPr>
              <a:t>自动调</a:t>
            </a:r>
            <a:r>
              <a:rPr lang="zh-CN" altLang="en-US" sz="11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参</a:t>
            </a:r>
            <a:endParaRPr lang="en-US" altLang="zh-CN" sz="11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176295">
            <a:off x="5937837" y="3615889"/>
            <a:ext cx="1440000" cy="245205"/>
          </a:xfrm>
          <a:custGeom>
            <a:avLst/>
            <a:gdLst>
              <a:gd name="connsiteX0" fmla="*/ 0 w 384326"/>
              <a:gd name="connsiteY0" fmla="*/ 59546 h 297731"/>
              <a:gd name="connsiteX1" fmla="*/ 235461 w 384326"/>
              <a:gd name="connsiteY1" fmla="*/ 59546 h 297731"/>
              <a:gd name="connsiteX2" fmla="*/ 235461 w 384326"/>
              <a:gd name="connsiteY2" fmla="*/ 0 h 297731"/>
              <a:gd name="connsiteX3" fmla="*/ 384326 w 384326"/>
              <a:gd name="connsiteY3" fmla="*/ 148866 h 297731"/>
              <a:gd name="connsiteX4" fmla="*/ 235461 w 384326"/>
              <a:gd name="connsiteY4" fmla="*/ 297731 h 297731"/>
              <a:gd name="connsiteX5" fmla="*/ 235461 w 384326"/>
              <a:gd name="connsiteY5" fmla="*/ 238185 h 297731"/>
              <a:gd name="connsiteX6" fmla="*/ 0 w 384326"/>
              <a:gd name="connsiteY6" fmla="*/ 238185 h 297731"/>
              <a:gd name="connsiteX7" fmla="*/ 0 w 384326"/>
              <a:gd name="connsiteY7" fmla="*/ 59546 h 29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326" h="297731">
                <a:moveTo>
                  <a:pt x="0" y="59546"/>
                </a:moveTo>
                <a:lnTo>
                  <a:pt x="235461" y="59546"/>
                </a:lnTo>
                <a:lnTo>
                  <a:pt x="235461" y="0"/>
                </a:lnTo>
                <a:lnTo>
                  <a:pt x="384326" y="148866"/>
                </a:lnTo>
                <a:lnTo>
                  <a:pt x="235461" y="297731"/>
                </a:lnTo>
                <a:lnTo>
                  <a:pt x="235461" y="238185"/>
                </a:lnTo>
                <a:lnTo>
                  <a:pt x="0" y="238185"/>
                </a:lnTo>
                <a:lnTo>
                  <a:pt x="0" y="5954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9546" rIns="89319" bIns="59546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900" kern="1200"/>
          </a:p>
        </p:txBody>
      </p:sp>
      <p:sp>
        <p:nvSpPr>
          <p:cNvPr id="45" name="任意多边形 44"/>
          <p:cNvSpPr/>
          <p:nvPr/>
        </p:nvSpPr>
        <p:spPr>
          <a:xfrm>
            <a:off x="7681480" y="3666922"/>
            <a:ext cx="1427984" cy="553507"/>
          </a:xfrm>
          <a:custGeom>
            <a:avLst/>
            <a:gdLst>
              <a:gd name="connsiteX0" fmla="*/ 0 w 1195848"/>
              <a:gd name="connsiteY0" fmla="*/ 67208 h 672075"/>
              <a:gd name="connsiteX1" fmla="*/ 67208 w 1195848"/>
              <a:gd name="connsiteY1" fmla="*/ 0 h 672075"/>
              <a:gd name="connsiteX2" fmla="*/ 1128641 w 1195848"/>
              <a:gd name="connsiteY2" fmla="*/ 0 h 672075"/>
              <a:gd name="connsiteX3" fmla="*/ 1195849 w 1195848"/>
              <a:gd name="connsiteY3" fmla="*/ 67208 h 672075"/>
              <a:gd name="connsiteX4" fmla="*/ 1195848 w 1195848"/>
              <a:gd name="connsiteY4" fmla="*/ 604868 h 672075"/>
              <a:gd name="connsiteX5" fmla="*/ 1128640 w 1195848"/>
              <a:gd name="connsiteY5" fmla="*/ 672076 h 672075"/>
              <a:gd name="connsiteX6" fmla="*/ 67208 w 1195848"/>
              <a:gd name="connsiteY6" fmla="*/ 672075 h 672075"/>
              <a:gd name="connsiteX7" fmla="*/ 0 w 1195848"/>
              <a:gd name="connsiteY7" fmla="*/ 604867 h 672075"/>
              <a:gd name="connsiteX8" fmla="*/ 0 w 1195848"/>
              <a:gd name="connsiteY8" fmla="*/ 67208 h 67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848" h="672075">
                <a:moveTo>
                  <a:pt x="0" y="67208"/>
                </a:moveTo>
                <a:cubicBezTo>
                  <a:pt x="0" y="30090"/>
                  <a:pt x="30090" y="0"/>
                  <a:pt x="67208" y="0"/>
                </a:cubicBezTo>
                <a:lnTo>
                  <a:pt x="1128641" y="0"/>
                </a:lnTo>
                <a:cubicBezTo>
                  <a:pt x="1165759" y="0"/>
                  <a:pt x="1195849" y="30090"/>
                  <a:pt x="1195849" y="67208"/>
                </a:cubicBezTo>
                <a:cubicBezTo>
                  <a:pt x="1195849" y="246428"/>
                  <a:pt x="1195848" y="425648"/>
                  <a:pt x="1195848" y="604868"/>
                </a:cubicBezTo>
                <a:cubicBezTo>
                  <a:pt x="1195848" y="641986"/>
                  <a:pt x="1165758" y="672076"/>
                  <a:pt x="1128640" y="672076"/>
                </a:cubicBezTo>
                <a:lnTo>
                  <a:pt x="67208" y="672075"/>
                </a:lnTo>
                <a:cubicBezTo>
                  <a:pt x="30090" y="672075"/>
                  <a:pt x="0" y="641985"/>
                  <a:pt x="0" y="604867"/>
                </a:cubicBezTo>
                <a:lnTo>
                  <a:pt x="0" y="67208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78232" tIns="78232" rIns="78232" bIns="265935" numCol="1" spcCol="1270" anchor="t" anchorCtr="0">
            <a:noAutofit/>
          </a:bodyPr>
          <a:lstStyle/>
          <a:p>
            <a:pPr lvl="0" algn="l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100" b="1" kern="1200" dirty="0" smtClean="0"/>
              <a:t>实时指标平台</a:t>
            </a:r>
            <a:r>
              <a:rPr lang="zh-CN" altLang="en-US" sz="1100" b="1" kern="1200" dirty="0" smtClean="0"/>
              <a:t>（预演）</a:t>
            </a:r>
            <a:endParaRPr lang="zh-CN" altLang="en-US" sz="1100" b="1" kern="1200" dirty="0"/>
          </a:p>
        </p:txBody>
      </p:sp>
      <p:sp>
        <p:nvSpPr>
          <p:cNvPr id="46" name="任意多边形 45"/>
          <p:cNvSpPr/>
          <p:nvPr/>
        </p:nvSpPr>
        <p:spPr>
          <a:xfrm>
            <a:off x="7973958" y="4035926"/>
            <a:ext cx="1427984" cy="1232696"/>
          </a:xfrm>
          <a:custGeom>
            <a:avLst/>
            <a:gdLst>
              <a:gd name="connsiteX0" fmla="*/ 0 w 1195848"/>
              <a:gd name="connsiteY0" fmla="*/ 119585 h 1496756"/>
              <a:gd name="connsiteX1" fmla="*/ 119585 w 1195848"/>
              <a:gd name="connsiteY1" fmla="*/ 0 h 1496756"/>
              <a:gd name="connsiteX2" fmla="*/ 1076263 w 1195848"/>
              <a:gd name="connsiteY2" fmla="*/ 0 h 1496756"/>
              <a:gd name="connsiteX3" fmla="*/ 1195848 w 1195848"/>
              <a:gd name="connsiteY3" fmla="*/ 119585 h 1496756"/>
              <a:gd name="connsiteX4" fmla="*/ 1195848 w 1195848"/>
              <a:gd name="connsiteY4" fmla="*/ 1377171 h 1496756"/>
              <a:gd name="connsiteX5" fmla="*/ 1076263 w 1195848"/>
              <a:gd name="connsiteY5" fmla="*/ 1496756 h 1496756"/>
              <a:gd name="connsiteX6" fmla="*/ 119585 w 1195848"/>
              <a:gd name="connsiteY6" fmla="*/ 1496756 h 1496756"/>
              <a:gd name="connsiteX7" fmla="*/ 0 w 1195848"/>
              <a:gd name="connsiteY7" fmla="*/ 1377171 h 1496756"/>
              <a:gd name="connsiteX8" fmla="*/ 0 w 1195848"/>
              <a:gd name="connsiteY8" fmla="*/ 119585 h 149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848" h="1496756">
                <a:moveTo>
                  <a:pt x="0" y="119585"/>
                </a:moveTo>
                <a:cubicBezTo>
                  <a:pt x="0" y="53540"/>
                  <a:pt x="53540" y="0"/>
                  <a:pt x="119585" y="0"/>
                </a:cubicBezTo>
                <a:lnTo>
                  <a:pt x="1076263" y="0"/>
                </a:lnTo>
                <a:cubicBezTo>
                  <a:pt x="1142308" y="0"/>
                  <a:pt x="1195848" y="53540"/>
                  <a:pt x="1195848" y="119585"/>
                </a:cubicBezTo>
                <a:lnTo>
                  <a:pt x="1195848" y="1377171"/>
                </a:lnTo>
                <a:cubicBezTo>
                  <a:pt x="1195848" y="1443216"/>
                  <a:pt x="1142308" y="1496756"/>
                  <a:pt x="1076263" y="1496756"/>
                </a:cubicBezTo>
                <a:lnTo>
                  <a:pt x="119585" y="1496756"/>
                </a:lnTo>
                <a:cubicBezTo>
                  <a:pt x="53540" y="1496756"/>
                  <a:pt x="0" y="1443216"/>
                  <a:pt x="0" y="1377171"/>
                </a:cubicBezTo>
                <a:lnTo>
                  <a:pt x="0" y="119585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257" tIns="113257" rIns="113257" bIns="113257" numCol="1" spcCol="1270" anchor="t" anchorCtr="0">
            <a:noAutofit/>
          </a:bodyPr>
          <a:lstStyle/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100" kern="1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实时</a:t>
            </a:r>
            <a:r>
              <a:rPr lang="zh-CN" altLang="en-US" sz="1100" kern="1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计算</a:t>
            </a:r>
            <a:endParaRPr lang="en-US" altLang="zh-CN" sz="1100" kern="1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100" kern="1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流式计算</a:t>
            </a:r>
            <a:endParaRPr lang="en-US" altLang="zh-CN" sz="1100" kern="1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1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分布式内存数据库</a:t>
            </a:r>
            <a:endParaRPr lang="en-US" altLang="zh-CN" sz="11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1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实时指标服务</a:t>
            </a:r>
            <a:endParaRPr lang="zh-CN" altLang="en-US" sz="11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100" dirty="0">
                <a:latin typeface="华文新魏" panose="02010800040101010101" pitchFamily="2" charset="-122"/>
                <a:ea typeface="华文新魏" panose="02010800040101010101" pitchFamily="2" charset="-122"/>
              </a:rPr>
              <a:t>技术</a:t>
            </a:r>
            <a:r>
              <a:rPr lang="zh-CN" altLang="en-US" sz="11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选型</a:t>
            </a:r>
            <a:endParaRPr lang="en-US" altLang="zh-CN" sz="11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7" name="任意多边形 46"/>
          <p:cNvSpPr/>
          <p:nvPr/>
        </p:nvSpPr>
        <p:spPr>
          <a:xfrm>
            <a:off x="8411923" y="1574540"/>
            <a:ext cx="720000" cy="245205"/>
          </a:xfrm>
          <a:custGeom>
            <a:avLst/>
            <a:gdLst>
              <a:gd name="connsiteX0" fmla="*/ 0 w 384326"/>
              <a:gd name="connsiteY0" fmla="*/ 59546 h 297731"/>
              <a:gd name="connsiteX1" fmla="*/ 235461 w 384326"/>
              <a:gd name="connsiteY1" fmla="*/ 59546 h 297731"/>
              <a:gd name="connsiteX2" fmla="*/ 235461 w 384326"/>
              <a:gd name="connsiteY2" fmla="*/ 0 h 297731"/>
              <a:gd name="connsiteX3" fmla="*/ 384326 w 384326"/>
              <a:gd name="connsiteY3" fmla="*/ 148866 h 297731"/>
              <a:gd name="connsiteX4" fmla="*/ 235461 w 384326"/>
              <a:gd name="connsiteY4" fmla="*/ 297731 h 297731"/>
              <a:gd name="connsiteX5" fmla="*/ 235461 w 384326"/>
              <a:gd name="connsiteY5" fmla="*/ 238185 h 297731"/>
              <a:gd name="connsiteX6" fmla="*/ 0 w 384326"/>
              <a:gd name="connsiteY6" fmla="*/ 238185 h 297731"/>
              <a:gd name="connsiteX7" fmla="*/ 0 w 384326"/>
              <a:gd name="connsiteY7" fmla="*/ 59546 h 29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326" h="297731">
                <a:moveTo>
                  <a:pt x="0" y="59546"/>
                </a:moveTo>
                <a:lnTo>
                  <a:pt x="235461" y="59546"/>
                </a:lnTo>
                <a:lnTo>
                  <a:pt x="235461" y="0"/>
                </a:lnTo>
                <a:lnTo>
                  <a:pt x="384326" y="148866"/>
                </a:lnTo>
                <a:lnTo>
                  <a:pt x="235461" y="297731"/>
                </a:lnTo>
                <a:lnTo>
                  <a:pt x="235461" y="238185"/>
                </a:lnTo>
                <a:lnTo>
                  <a:pt x="0" y="238185"/>
                </a:lnTo>
                <a:lnTo>
                  <a:pt x="0" y="5954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9546" rIns="89319" bIns="59546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900" kern="1200"/>
          </a:p>
        </p:txBody>
      </p:sp>
      <p:sp>
        <p:nvSpPr>
          <p:cNvPr id="48" name="任意多边形 47"/>
          <p:cNvSpPr/>
          <p:nvPr/>
        </p:nvSpPr>
        <p:spPr>
          <a:xfrm>
            <a:off x="3913802" y="2566136"/>
            <a:ext cx="1427984" cy="553507"/>
          </a:xfrm>
          <a:custGeom>
            <a:avLst/>
            <a:gdLst>
              <a:gd name="connsiteX0" fmla="*/ 0 w 1195848"/>
              <a:gd name="connsiteY0" fmla="*/ 67208 h 672075"/>
              <a:gd name="connsiteX1" fmla="*/ 67208 w 1195848"/>
              <a:gd name="connsiteY1" fmla="*/ 0 h 672075"/>
              <a:gd name="connsiteX2" fmla="*/ 1128641 w 1195848"/>
              <a:gd name="connsiteY2" fmla="*/ 0 h 672075"/>
              <a:gd name="connsiteX3" fmla="*/ 1195849 w 1195848"/>
              <a:gd name="connsiteY3" fmla="*/ 67208 h 672075"/>
              <a:gd name="connsiteX4" fmla="*/ 1195848 w 1195848"/>
              <a:gd name="connsiteY4" fmla="*/ 604868 h 672075"/>
              <a:gd name="connsiteX5" fmla="*/ 1128640 w 1195848"/>
              <a:gd name="connsiteY5" fmla="*/ 672076 h 672075"/>
              <a:gd name="connsiteX6" fmla="*/ 67208 w 1195848"/>
              <a:gd name="connsiteY6" fmla="*/ 672075 h 672075"/>
              <a:gd name="connsiteX7" fmla="*/ 0 w 1195848"/>
              <a:gd name="connsiteY7" fmla="*/ 604867 h 672075"/>
              <a:gd name="connsiteX8" fmla="*/ 0 w 1195848"/>
              <a:gd name="connsiteY8" fmla="*/ 67208 h 67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848" h="672075">
                <a:moveTo>
                  <a:pt x="0" y="67208"/>
                </a:moveTo>
                <a:cubicBezTo>
                  <a:pt x="0" y="30090"/>
                  <a:pt x="30090" y="0"/>
                  <a:pt x="67208" y="0"/>
                </a:cubicBezTo>
                <a:lnTo>
                  <a:pt x="1128641" y="0"/>
                </a:lnTo>
                <a:cubicBezTo>
                  <a:pt x="1165759" y="0"/>
                  <a:pt x="1195849" y="30090"/>
                  <a:pt x="1195849" y="67208"/>
                </a:cubicBezTo>
                <a:cubicBezTo>
                  <a:pt x="1195849" y="246428"/>
                  <a:pt x="1195848" y="425648"/>
                  <a:pt x="1195848" y="604868"/>
                </a:cubicBezTo>
                <a:cubicBezTo>
                  <a:pt x="1195848" y="641986"/>
                  <a:pt x="1165758" y="672076"/>
                  <a:pt x="1128640" y="672076"/>
                </a:cubicBezTo>
                <a:lnTo>
                  <a:pt x="67208" y="672075"/>
                </a:lnTo>
                <a:cubicBezTo>
                  <a:pt x="30090" y="672075"/>
                  <a:pt x="0" y="641985"/>
                  <a:pt x="0" y="604867"/>
                </a:cubicBezTo>
                <a:lnTo>
                  <a:pt x="0" y="67208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78232" tIns="78232" rIns="78232" bIns="265935" numCol="1" spcCol="1270" anchor="t" anchorCtr="0">
            <a:noAutofit/>
          </a:bodyPr>
          <a:lstStyle/>
          <a:p>
            <a:pPr lvl="0" algn="l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100" b="1" kern="1200" dirty="0" smtClean="0"/>
              <a:t>机器学习平台</a:t>
            </a:r>
            <a:r>
              <a:rPr lang="en-US" altLang="zh-CN" sz="1100" b="1" kern="1200" dirty="0" smtClean="0"/>
              <a:t>V3.0</a:t>
            </a:r>
            <a:endParaRPr lang="zh-CN" altLang="en-US" sz="1100" b="1" kern="1200" dirty="0"/>
          </a:p>
        </p:txBody>
      </p:sp>
      <p:sp>
        <p:nvSpPr>
          <p:cNvPr id="49" name="任意多边形 48"/>
          <p:cNvSpPr/>
          <p:nvPr/>
        </p:nvSpPr>
        <p:spPr>
          <a:xfrm>
            <a:off x="4206208" y="2908592"/>
            <a:ext cx="1427984" cy="1232696"/>
          </a:xfrm>
          <a:custGeom>
            <a:avLst/>
            <a:gdLst>
              <a:gd name="connsiteX0" fmla="*/ 0 w 1195848"/>
              <a:gd name="connsiteY0" fmla="*/ 119585 h 1496756"/>
              <a:gd name="connsiteX1" fmla="*/ 119585 w 1195848"/>
              <a:gd name="connsiteY1" fmla="*/ 0 h 1496756"/>
              <a:gd name="connsiteX2" fmla="*/ 1076263 w 1195848"/>
              <a:gd name="connsiteY2" fmla="*/ 0 h 1496756"/>
              <a:gd name="connsiteX3" fmla="*/ 1195848 w 1195848"/>
              <a:gd name="connsiteY3" fmla="*/ 119585 h 1496756"/>
              <a:gd name="connsiteX4" fmla="*/ 1195848 w 1195848"/>
              <a:gd name="connsiteY4" fmla="*/ 1377171 h 1496756"/>
              <a:gd name="connsiteX5" fmla="*/ 1076263 w 1195848"/>
              <a:gd name="connsiteY5" fmla="*/ 1496756 h 1496756"/>
              <a:gd name="connsiteX6" fmla="*/ 119585 w 1195848"/>
              <a:gd name="connsiteY6" fmla="*/ 1496756 h 1496756"/>
              <a:gd name="connsiteX7" fmla="*/ 0 w 1195848"/>
              <a:gd name="connsiteY7" fmla="*/ 1377171 h 1496756"/>
              <a:gd name="connsiteX8" fmla="*/ 0 w 1195848"/>
              <a:gd name="connsiteY8" fmla="*/ 119585 h 149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848" h="1496756">
                <a:moveTo>
                  <a:pt x="0" y="119585"/>
                </a:moveTo>
                <a:cubicBezTo>
                  <a:pt x="0" y="53540"/>
                  <a:pt x="53540" y="0"/>
                  <a:pt x="119585" y="0"/>
                </a:cubicBezTo>
                <a:lnTo>
                  <a:pt x="1076263" y="0"/>
                </a:lnTo>
                <a:cubicBezTo>
                  <a:pt x="1142308" y="0"/>
                  <a:pt x="1195848" y="53540"/>
                  <a:pt x="1195848" y="119585"/>
                </a:cubicBezTo>
                <a:lnTo>
                  <a:pt x="1195848" y="1377171"/>
                </a:lnTo>
                <a:cubicBezTo>
                  <a:pt x="1195848" y="1443216"/>
                  <a:pt x="1142308" y="1496756"/>
                  <a:pt x="1076263" y="1496756"/>
                </a:cubicBezTo>
                <a:lnTo>
                  <a:pt x="119585" y="1496756"/>
                </a:lnTo>
                <a:cubicBezTo>
                  <a:pt x="53540" y="1496756"/>
                  <a:pt x="0" y="1443216"/>
                  <a:pt x="0" y="1377171"/>
                </a:cubicBezTo>
                <a:lnTo>
                  <a:pt x="0" y="119585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257" tIns="113257" rIns="113257" bIns="113257" numCol="1" spcCol="1270" anchor="t" anchorCtr="0">
            <a:noAutofit/>
          </a:bodyPr>
          <a:lstStyle/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1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网络分析</a:t>
            </a:r>
            <a:endParaRPr lang="en-US" altLang="zh-CN" sz="11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文本分析</a:t>
            </a:r>
            <a:endParaRPr lang="en-US" altLang="zh-CN" sz="11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>
                <a:latin typeface="华文新魏" panose="02010800040101010101" pitchFamily="2" charset="-122"/>
                <a:ea typeface="华文新魏" panose="02010800040101010101" pitchFamily="2" charset="-122"/>
              </a:rPr>
              <a:t>自动调</a:t>
            </a:r>
            <a:r>
              <a:rPr lang="zh-CN" altLang="en-US" sz="11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参</a:t>
            </a:r>
            <a:endParaRPr lang="en-US" altLang="zh-CN" sz="11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>
                <a:latin typeface="华文新魏" panose="02010800040101010101" pitchFamily="2" charset="-122"/>
                <a:ea typeface="华文新魏" panose="02010800040101010101" pitchFamily="2" charset="-122"/>
              </a:rPr>
              <a:t>在线调度</a:t>
            </a:r>
            <a:r>
              <a:rPr lang="zh-CN" altLang="en-US" sz="11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服务</a:t>
            </a:r>
            <a:endParaRPr lang="en-US" altLang="zh-CN" sz="11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>
                <a:latin typeface="华文新魏" panose="02010800040101010101" pitchFamily="2" charset="-122"/>
                <a:ea typeface="华文新魏" panose="02010800040101010101" pitchFamily="2" charset="-122"/>
              </a:rPr>
              <a:t>在线预测服务</a:t>
            </a:r>
            <a:endParaRPr lang="en-US" altLang="zh-CN" sz="11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endParaRPr lang="en-US" altLang="zh-CN" sz="11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9369661" y="1421470"/>
            <a:ext cx="1427984" cy="553507"/>
          </a:xfrm>
          <a:custGeom>
            <a:avLst/>
            <a:gdLst>
              <a:gd name="connsiteX0" fmla="*/ 0 w 1195848"/>
              <a:gd name="connsiteY0" fmla="*/ 67208 h 672075"/>
              <a:gd name="connsiteX1" fmla="*/ 67208 w 1195848"/>
              <a:gd name="connsiteY1" fmla="*/ 0 h 672075"/>
              <a:gd name="connsiteX2" fmla="*/ 1128641 w 1195848"/>
              <a:gd name="connsiteY2" fmla="*/ 0 h 672075"/>
              <a:gd name="connsiteX3" fmla="*/ 1195849 w 1195848"/>
              <a:gd name="connsiteY3" fmla="*/ 67208 h 672075"/>
              <a:gd name="connsiteX4" fmla="*/ 1195848 w 1195848"/>
              <a:gd name="connsiteY4" fmla="*/ 604868 h 672075"/>
              <a:gd name="connsiteX5" fmla="*/ 1128640 w 1195848"/>
              <a:gd name="connsiteY5" fmla="*/ 672076 h 672075"/>
              <a:gd name="connsiteX6" fmla="*/ 67208 w 1195848"/>
              <a:gd name="connsiteY6" fmla="*/ 672075 h 672075"/>
              <a:gd name="connsiteX7" fmla="*/ 0 w 1195848"/>
              <a:gd name="connsiteY7" fmla="*/ 604867 h 672075"/>
              <a:gd name="connsiteX8" fmla="*/ 0 w 1195848"/>
              <a:gd name="connsiteY8" fmla="*/ 67208 h 67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848" h="672075">
                <a:moveTo>
                  <a:pt x="0" y="67208"/>
                </a:moveTo>
                <a:cubicBezTo>
                  <a:pt x="0" y="30090"/>
                  <a:pt x="30090" y="0"/>
                  <a:pt x="67208" y="0"/>
                </a:cubicBezTo>
                <a:lnTo>
                  <a:pt x="1128641" y="0"/>
                </a:lnTo>
                <a:cubicBezTo>
                  <a:pt x="1165759" y="0"/>
                  <a:pt x="1195849" y="30090"/>
                  <a:pt x="1195849" y="67208"/>
                </a:cubicBezTo>
                <a:cubicBezTo>
                  <a:pt x="1195849" y="246428"/>
                  <a:pt x="1195848" y="425648"/>
                  <a:pt x="1195848" y="604868"/>
                </a:cubicBezTo>
                <a:cubicBezTo>
                  <a:pt x="1195848" y="641986"/>
                  <a:pt x="1165758" y="672076"/>
                  <a:pt x="1128640" y="672076"/>
                </a:cubicBezTo>
                <a:lnTo>
                  <a:pt x="67208" y="672075"/>
                </a:lnTo>
                <a:cubicBezTo>
                  <a:pt x="30090" y="672075"/>
                  <a:pt x="0" y="641985"/>
                  <a:pt x="0" y="604867"/>
                </a:cubicBezTo>
                <a:lnTo>
                  <a:pt x="0" y="67208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78232" tIns="78232" rIns="78232" bIns="265935" numCol="1" spcCol="1270" anchor="t" anchorCtr="0">
            <a:noAutofit/>
          </a:bodyPr>
          <a:lstStyle/>
          <a:p>
            <a:pPr lvl="0" algn="l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100" b="1" kern="1200" dirty="0" smtClean="0"/>
              <a:t>机器学习平台</a:t>
            </a:r>
            <a:r>
              <a:rPr lang="en-US" altLang="zh-CN" sz="1100" b="1" kern="1200" dirty="0" smtClean="0"/>
              <a:t>V5.0</a:t>
            </a:r>
            <a:endParaRPr lang="zh-CN" altLang="en-US" sz="1100" b="1" kern="1200" dirty="0"/>
          </a:p>
        </p:txBody>
      </p:sp>
      <p:sp>
        <p:nvSpPr>
          <p:cNvPr id="52" name="任意多边形 51"/>
          <p:cNvSpPr/>
          <p:nvPr/>
        </p:nvSpPr>
        <p:spPr>
          <a:xfrm>
            <a:off x="9662139" y="1790474"/>
            <a:ext cx="1427984" cy="1232696"/>
          </a:xfrm>
          <a:custGeom>
            <a:avLst/>
            <a:gdLst>
              <a:gd name="connsiteX0" fmla="*/ 0 w 1195848"/>
              <a:gd name="connsiteY0" fmla="*/ 119585 h 1496756"/>
              <a:gd name="connsiteX1" fmla="*/ 119585 w 1195848"/>
              <a:gd name="connsiteY1" fmla="*/ 0 h 1496756"/>
              <a:gd name="connsiteX2" fmla="*/ 1076263 w 1195848"/>
              <a:gd name="connsiteY2" fmla="*/ 0 h 1496756"/>
              <a:gd name="connsiteX3" fmla="*/ 1195848 w 1195848"/>
              <a:gd name="connsiteY3" fmla="*/ 119585 h 1496756"/>
              <a:gd name="connsiteX4" fmla="*/ 1195848 w 1195848"/>
              <a:gd name="connsiteY4" fmla="*/ 1377171 h 1496756"/>
              <a:gd name="connsiteX5" fmla="*/ 1076263 w 1195848"/>
              <a:gd name="connsiteY5" fmla="*/ 1496756 h 1496756"/>
              <a:gd name="connsiteX6" fmla="*/ 119585 w 1195848"/>
              <a:gd name="connsiteY6" fmla="*/ 1496756 h 1496756"/>
              <a:gd name="connsiteX7" fmla="*/ 0 w 1195848"/>
              <a:gd name="connsiteY7" fmla="*/ 1377171 h 1496756"/>
              <a:gd name="connsiteX8" fmla="*/ 0 w 1195848"/>
              <a:gd name="connsiteY8" fmla="*/ 119585 h 149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848" h="1496756">
                <a:moveTo>
                  <a:pt x="0" y="119585"/>
                </a:moveTo>
                <a:cubicBezTo>
                  <a:pt x="0" y="53540"/>
                  <a:pt x="53540" y="0"/>
                  <a:pt x="119585" y="0"/>
                </a:cubicBezTo>
                <a:lnTo>
                  <a:pt x="1076263" y="0"/>
                </a:lnTo>
                <a:cubicBezTo>
                  <a:pt x="1142308" y="0"/>
                  <a:pt x="1195848" y="53540"/>
                  <a:pt x="1195848" y="119585"/>
                </a:cubicBezTo>
                <a:lnTo>
                  <a:pt x="1195848" y="1377171"/>
                </a:lnTo>
                <a:cubicBezTo>
                  <a:pt x="1195848" y="1443216"/>
                  <a:pt x="1142308" y="1496756"/>
                  <a:pt x="1076263" y="1496756"/>
                </a:cubicBezTo>
                <a:lnTo>
                  <a:pt x="119585" y="1496756"/>
                </a:lnTo>
                <a:cubicBezTo>
                  <a:pt x="53540" y="1496756"/>
                  <a:pt x="0" y="1443216"/>
                  <a:pt x="0" y="1377171"/>
                </a:cubicBezTo>
                <a:lnTo>
                  <a:pt x="0" y="119585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257" tIns="113257" rIns="113257" bIns="113257" numCol="1" spcCol="1270" anchor="t" anchorCtr="0">
            <a:noAutofit/>
          </a:bodyPr>
          <a:lstStyle/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在线学习</a:t>
            </a:r>
            <a:endParaRPr lang="en-US" altLang="zh-CN" sz="11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kern="1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深度</a:t>
            </a:r>
            <a:r>
              <a:rPr lang="zh-CN" altLang="en-US" sz="1100" kern="1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学习</a:t>
            </a:r>
            <a:endParaRPr lang="en-US" altLang="zh-CN" sz="1100" kern="1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100" kern="1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半监督学习</a:t>
            </a:r>
            <a:endParaRPr lang="zh-CN" altLang="en-US" sz="1100" kern="1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100" kern="1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生成式对抗</a:t>
            </a:r>
            <a:r>
              <a:rPr lang="zh-CN" altLang="en-US" sz="11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网络</a:t>
            </a:r>
            <a:endParaRPr lang="en-US" altLang="zh-CN" sz="11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100" dirty="0">
                <a:latin typeface="华文新魏" panose="02010800040101010101" pitchFamily="2" charset="-122"/>
                <a:ea typeface="华文新魏" panose="02010800040101010101" pitchFamily="2" charset="-122"/>
              </a:rPr>
              <a:t>自动特征</a:t>
            </a:r>
            <a:r>
              <a:rPr lang="zh-CN" altLang="en-US" sz="11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工程</a:t>
            </a:r>
            <a:endParaRPr lang="zh-CN" altLang="en-US" sz="11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11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1100" kern="1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4" name="任意多边形 63"/>
          <p:cNvSpPr/>
          <p:nvPr/>
        </p:nvSpPr>
        <p:spPr>
          <a:xfrm rot="20046737">
            <a:off x="5137399" y="1910589"/>
            <a:ext cx="1371694" cy="245205"/>
          </a:xfrm>
          <a:custGeom>
            <a:avLst/>
            <a:gdLst>
              <a:gd name="connsiteX0" fmla="*/ 0 w 384326"/>
              <a:gd name="connsiteY0" fmla="*/ 59546 h 297731"/>
              <a:gd name="connsiteX1" fmla="*/ 235461 w 384326"/>
              <a:gd name="connsiteY1" fmla="*/ 59546 h 297731"/>
              <a:gd name="connsiteX2" fmla="*/ 235461 w 384326"/>
              <a:gd name="connsiteY2" fmla="*/ 0 h 297731"/>
              <a:gd name="connsiteX3" fmla="*/ 384326 w 384326"/>
              <a:gd name="connsiteY3" fmla="*/ 148866 h 297731"/>
              <a:gd name="connsiteX4" fmla="*/ 235461 w 384326"/>
              <a:gd name="connsiteY4" fmla="*/ 297731 h 297731"/>
              <a:gd name="connsiteX5" fmla="*/ 235461 w 384326"/>
              <a:gd name="connsiteY5" fmla="*/ 238185 h 297731"/>
              <a:gd name="connsiteX6" fmla="*/ 0 w 384326"/>
              <a:gd name="connsiteY6" fmla="*/ 238185 h 297731"/>
              <a:gd name="connsiteX7" fmla="*/ 0 w 384326"/>
              <a:gd name="connsiteY7" fmla="*/ 59546 h 29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326" h="297731">
                <a:moveTo>
                  <a:pt x="0" y="59546"/>
                </a:moveTo>
                <a:lnTo>
                  <a:pt x="235461" y="59546"/>
                </a:lnTo>
                <a:lnTo>
                  <a:pt x="235461" y="0"/>
                </a:lnTo>
                <a:lnTo>
                  <a:pt x="384326" y="148866"/>
                </a:lnTo>
                <a:lnTo>
                  <a:pt x="235461" y="297731"/>
                </a:lnTo>
                <a:lnTo>
                  <a:pt x="235461" y="238185"/>
                </a:lnTo>
                <a:lnTo>
                  <a:pt x="0" y="238185"/>
                </a:lnTo>
                <a:lnTo>
                  <a:pt x="0" y="5954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9546" rIns="89319" bIns="59546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900" kern="1200"/>
          </a:p>
        </p:txBody>
      </p:sp>
      <p:graphicFrame>
        <p:nvGraphicFramePr>
          <p:cNvPr id="67" name="图示 66"/>
          <p:cNvGraphicFramePr/>
          <p:nvPr>
            <p:extLst>
              <p:ext uri="{D42A27DB-BD31-4B8C-83A1-F6EECF244321}">
                <p14:modId xmlns:p14="http://schemas.microsoft.com/office/powerpoint/2010/main" val="3205632723"/>
              </p:ext>
            </p:extLst>
          </p:nvPr>
        </p:nvGraphicFramePr>
        <p:xfrm>
          <a:off x="828675" y="5667938"/>
          <a:ext cx="10261447" cy="430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2" name="标题 1"/>
          <p:cNvSpPr txBox="1">
            <a:spLocks/>
          </p:cNvSpPr>
          <p:nvPr/>
        </p:nvSpPr>
        <p:spPr>
          <a:xfrm>
            <a:off x="187036" y="157307"/>
            <a:ext cx="9040091" cy="57698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规划</a:t>
            </a:r>
            <a:r>
              <a:rPr kumimoji="1" lang="zh-CN" altLang="en-US" sz="3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路线</a:t>
            </a:r>
            <a:endParaRPr kumimoji="1" lang="zh-CN" altLang="en-US" sz="3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任意多边形 23"/>
          <p:cNvSpPr/>
          <p:nvPr/>
        </p:nvSpPr>
        <p:spPr>
          <a:xfrm rot="4110878">
            <a:off x="1100303" y="2708609"/>
            <a:ext cx="1371694" cy="245205"/>
          </a:xfrm>
          <a:custGeom>
            <a:avLst/>
            <a:gdLst>
              <a:gd name="connsiteX0" fmla="*/ 0 w 384326"/>
              <a:gd name="connsiteY0" fmla="*/ 59546 h 297731"/>
              <a:gd name="connsiteX1" fmla="*/ 235461 w 384326"/>
              <a:gd name="connsiteY1" fmla="*/ 59546 h 297731"/>
              <a:gd name="connsiteX2" fmla="*/ 235461 w 384326"/>
              <a:gd name="connsiteY2" fmla="*/ 0 h 297731"/>
              <a:gd name="connsiteX3" fmla="*/ 384326 w 384326"/>
              <a:gd name="connsiteY3" fmla="*/ 148866 h 297731"/>
              <a:gd name="connsiteX4" fmla="*/ 235461 w 384326"/>
              <a:gd name="connsiteY4" fmla="*/ 297731 h 297731"/>
              <a:gd name="connsiteX5" fmla="*/ 235461 w 384326"/>
              <a:gd name="connsiteY5" fmla="*/ 238185 h 297731"/>
              <a:gd name="connsiteX6" fmla="*/ 0 w 384326"/>
              <a:gd name="connsiteY6" fmla="*/ 238185 h 297731"/>
              <a:gd name="connsiteX7" fmla="*/ 0 w 384326"/>
              <a:gd name="connsiteY7" fmla="*/ 59546 h 29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326" h="297731">
                <a:moveTo>
                  <a:pt x="0" y="59546"/>
                </a:moveTo>
                <a:lnTo>
                  <a:pt x="235461" y="59546"/>
                </a:lnTo>
                <a:lnTo>
                  <a:pt x="235461" y="0"/>
                </a:lnTo>
                <a:lnTo>
                  <a:pt x="384326" y="148866"/>
                </a:lnTo>
                <a:lnTo>
                  <a:pt x="235461" y="297731"/>
                </a:lnTo>
                <a:lnTo>
                  <a:pt x="235461" y="238185"/>
                </a:lnTo>
                <a:lnTo>
                  <a:pt x="0" y="238185"/>
                </a:lnTo>
                <a:lnTo>
                  <a:pt x="0" y="5954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9546" rIns="89319" bIns="59546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900" kern="1200"/>
          </a:p>
        </p:txBody>
      </p:sp>
      <p:sp>
        <p:nvSpPr>
          <p:cNvPr id="25" name="任意多边形 24"/>
          <p:cNvSpPr/>
          <p:nvPr/>
        </p:nvSpPr>
        <p:spPr>
          <a:xfrm>
            <a:off x="6641767" y="1421470"/>
            <a:ext cx="1427984" cy="553507"/>
          </a:xfrm>
          <a:custGeom>
            <a:avLst/>
            <a:gdLst>
              <a:gd name="connsiteX0" fmla="*/ 0 w 1195848"/>
              <a:gd name="connsiteY0" fmla="*/ 67208 h 672075"/>
              <a:gd name="connsiteX1" fmla="*/ 67208 w 1195848"/>
              <a:gd name="connsiteY1" fmla="*/ 0 h 672075"/>
              <a:gd name="connsiteX2" fmla="*/ 1128641 w 1195848"/>
              <a:gd name="connsiteY2" fmla="*/ 0 h 672075"/>
              <a:gd name="connsiteX3" fmla="*/ 1195849 w 1195848"/>
              <a:gd name="connsiteY3" fmla="*/ 67208 h 672075"/>
              <a:gd name="connsiteX4" fmla="*/ 1195848 w 1195848"/>
              <a:gd name="connsiteY4" fmla="*/ 604868 h 672075"/>
              <a:gd name="connsiteX5" fmla="*/ 1128640 w 1195848"/>
              <a:gd name="connsiteY5" fmla="*/ 672076 h 672075"/>
              <a:gd name="connsiteX6" fmla="*/ 67208 w 1195848"/>
              <a:gd name="connsiteY6" fmla="*/ 672075 h 672075"/>
              <a:gd name="connsiteX7" fmla="*/ 0 w 1195848"/>
              <a:gd name="connsiteY7" fmla="*/ 604867 h 672075"/>
              <a:gd name="connsiteX8" fmla="*/ 0 w 1195848"/>
              <a:gd name="connsiteY8" fmla="*/ 67208 h 67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848" h="672075">
                <a:moveTo>
                  <a:pt x="0" y="67208"/>
                </a:moveTo>
                <a:cubicBezTo>
                  <a:pt x="0" y="30090"/>
                  <a:pt x="30090" y="0"/>
                  <a:pt x="67208" y="0"/>
                </a:cubicBezTo>
                <a:lnTo>
                  <a:pt x="1128641" y="0"/>
                </a:lnTo>
                <a:cubicBezTo>
                  <a:pt x="1165759" y="0"/>
                  <a:pt x="1195849" y="30090"/>
                  <a:pt x="1195849" y="67208"/>
                </a:cubicBezTo>
                <a:cubicBezTo>
                  <a:pt x="1195849" y="246428"/>
                  <a:pt x="1195848" y="425648"/>
                  <a:pt x="1195848" y="604868"/>
                </a:cubicBezTo>
                <a:cubicBezTo>
                  <a:pt x="1195848" y="641986"/>
                  <a:pt x="1165758" y="672076"/>
                  <a:pt x="1128640" y="672076"/>
                </a:cubicBezTo>
                <a:lnTo>
                  <a:pt x="67208" y="672075"/>
                </a:lnTo>
                <a:cubicBezTo>
                  <a:pt x="30090" y="672075"/>
                  <a:pt x="0" y="641985"/>
                  <a:pt x="0" y="604867"/>
                </a:cubicBezTo>
                <a:lnTo>
                  <a:pt x="0" y="67208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78232" tIns="78232" rIns="78232" bIns="265935" numCol="1" spcCol="1270" anchor="t" anchorCtr="0">
            <a:noAutofit/>
          </a:bodyPr>
          <a:lstStyle/>
          <a:p>
            <a:pPr lvl="0" algn="l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100" b="1" kern="1200" dirty="0" smtClean="0"/>
              <a:t>机器学习平台</a:t>
            </a:r>
            <a:r>
              <a:rPr lang="en-US" altLang="zh-CN" sz="1100" b="1" kern="1200" dirty="0" smtClean="0"/>
              <a:t>V4.0</a:t>
            </a:r>
            <a:endParaRPr lang="zh-CN" altLang="en-US" sz="1100" b="1" kern="1200" dirty="0"/>
          </a:p>
        </p:txBody>
      </p:sp>
      <p:sp>
        <p:nvSpPr>
          <p:cNvPr id="26" name="任意多边形 25"/>
          <p:cNvSpPr/>
          <p:nvPr/>
        </p:nvSpPr>
        <p:spPr>
          <a:xfrm>
            <a:off x="6934173" y="1763926"/>
            <a:ext cx="1427984" cy="1232696"/>
          </a:xfrm>
          <a:custGeom>
            <a:avLst/>
            <a:gdLst>
              <a:gd name="connsiteX0" fmla="*/ 0 w 1195848"/>
              <a:gd name="connsiteY0" fmla="*/ 119585 h 1496756"/>
              <a:gd name="connsiteX1" fmla="*/ 119585 w 1195848"/>
              <a:gd name="connsiteY1" fmla="*/ 0 h 1496756"/>
              <a:gd name="connsiteX2" fmla="*/ 1076263 w 1195848"/>
              <a:gd name="connsiteY2" fmla="*/ 0 h 1496756"/>
              <a:gd name="connsiteX3" fmla="*/ 1195848 w 1195848"/>
              <a:gd name="connsiteY3" fmla="*/ 119585 h 1496756"/>
              <a:gd name="connsiteX4" fmla="*/ 1195848 w 1195848"/>
              <a:gd name="connsiteY4" fmla="*/ 1377171 h 1496756"/>
              <a:gd name="connsiteX5" fmla="*/ 1076263 w 1195848"/>
              <a:gd name="connsiteY5" fmla="*/ 1496756 h 1496756"/>
              <a:gd name="connsiteX6" fmla="*/ 119585 w 1195848"/>
              <a:gd name="connsiteY6" fmla="*/ 1496756 h 1496756"/>
              <a:gd name="connsiteX7" fmla="*/ 0 w 1195848"/>
              <a:gd name="connsiteY7" fmla="*/ 1377171 h 1496756"/>
              <a:gd name="connsiteX8" fmla="*/ 0 w 1195848"/>
              <a:gd name="connsiteY8" fmla="*/ 119585 h 149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848" h="1496756">
                <a:moveTo>
                  <a:pt x="0" y="119585"/>
                </a:moveTo>
                <a:cubicBezTo>
                  <a:pt x="0" y="53540"/>
                  <a:pt x="53540" y="0"/>
                  <a:pt x="119585" y="0"/>
                </a:cubicBezTo>
                <a:lnTo>
                  <a:pt x="1076263" y="0"/>
                </a:lnTo>
                <a:cubicBezTo>
                  <a:pt x="1142308" y="0"/>
                  <a:pt x="1195848" y="53540"/>
                  <a:pt x="1195848" y="119585"/>
                </a:cubicBezTo>
                <a:lnTo>
                  <a:pt x="1195848" y="1377171"/>
                </a:lnTo>
                <a:cubicBezTo>
                  <a:pt x="1195848" y="1443216"/>
                  <a:pt x="1142308" y="1496756"/>
                  <a:pt x="1076263" y="1496756"/>
                </a:cubicBezTo>
                <a:lnTo>
                  <a:pt x="119585" y="1496756"/>
                </a:lnTo>
                <a:cubicBezTo>
                  <a:pt x="53540" y="1496756"/>
                  <a:pt x="0" y="1443216"/>
                  <a:pt x="0" y="1377171"/>
                </a:cubicBezTo>
                <a:lnTo>
                  <a:pt x="0" y="119585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257" tIns="113257" rIns="113257" bIns="113257" numCol="1" spcCol="1270" anchor="t" anchorCtr="0">
            <a:noAutofit/>
          </a:bodyPr>
          <a:lstStyle/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规则生成</a:t>
            </a:r>
            <a:endParaRPr lang="en-US" altLang="zh-CN" sz="11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>
                <a:latin typeface="华文新魏" panose="02010800040101010101" pitchFamily="2" charset="-122"/>
                <a:ea typeface="华文新魏" panose="02010800040101010101" pitchFamily="2" charset="-122"/>
              </a:rPr>
              <a:t>模型</a:t>
            </a:r>
            <a:r>
              <a:rPr lang="zh-CN" altLang="en-US" sz="11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可视化</a:t>
            </a:r>
            <a:endParaRPr lang="en-US" altLang="zh-CN" sz="11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1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模型</a:t>
            </a:r>
            <a:r>
              <a:rPr lang="zh-CN" altLang="en-US" sz="11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可</a:t>
            </a:r>
            <a:r>
              <a:rPr lang="zh-CN" altLang="en-US" sz="11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解释</a:t>
            </a:r>
            <a:endParaRPr lang="en-US" altLang="zh-CN" sz="11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CN" sz="11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Notebook</a:t>
            </a:r>
            <a:endParaRPr lang="en-US" altLang="zh-CN" sz="11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1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启发式自动</a:t>
            </a:r>
            <a:r>
              <a:rPr lang="zh-CN" altLang="en-US" sz="1100" dirty="0">
                <a:latin typeface="华文新魏" panose="02010800040101010101" pitchFamily="2" charset="-122"/>
                <a:ea typeface="华文新魏" panose="02010800040101010101" pitchFamily="2" charset="-122"/>
              </a:rPr>
              <a:t>调参</a:t>
            </a:r>
            <a:endParaRPr lang="en-US" altLang="zh-CN" sz="11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altLang="zh-CN" sz="11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7" name="任意多边形 26"/>
          <p:cNvSpPr/>
          <p:nvPr/>
        </p:nvSpPr>
        <p:spPr>
          <a:xfrm rot="19306726">
            <a:off x="3057766" y="3248891"/>
            <a:ext cx="720000" cy="245205"/>
          </a:xfrm>
          <a:custGeom>
            <a:avLst/>
            <a:gdLst>
              <a:gd name="connsiteX0" fmla="*/ 0 w 384326"/>
              <a:gd name="connsiteY0" fmla="*/ 59546 h 297731"/>
              <a:gd name="connsiteX1" fmla="*/ 235461 w 384326"/>
              <a:gd name="connsiteY1" fmla="*/ 59546 h 297731"/>
              <a:gd name="connsiteX2" fmla="*/ 235461 w 384326"/>
              <a:gd name="connsiteY2" fmla="*/ 0 h 297731"/>
              <a:gd name="connsiteX3" fmla="*/ 384326 w 384326"/>
              <a:gd name="connsiteY3" fmla="*/ 148866 h 297731"/>
              <a:gd name="connsiteX4" fmla="*/ 235461 w 384326"/>
              <a:gd name="connsiteY4" fmla="*/ 297731 h 297731"/>
              <a:gd name="connsiteX5" fmla="*/ 235461 w 384326"/>
              <a:gd name="connsiteY5" fmla="*/ 238185 h 297731"/>
              <a:gd name="connsiteX6" fmla="*/ 0 w 384326"/>
              <a:gd name="connsiteY6" fmla="*/ 238185 h 297731"/>
              <a:gd name="connsiteX7" fmla="*/ 0 w 384326"/>
              <a:gd name="connsiteY7" fmla="*/ 59546 h 29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326" h="297731">
                <a:moveTo>
                  <a:pt x="0" y="59546"/>
                </a:moveTo>
                <a:lnTo>
                  <a:pt x="235461" y="59546"/>
                </a:lnTo>
                <a:lnTo>
                  <a:pt x="235461" y="0"/>
                </a:lnTo>
                <a:lnTo>
                  <a:pt x="384326" y="148866"/>
                </a:lnTo>
                <a:lnTo>
                  <a:pt x="235461" y="297731"/>
                </a:lnTo>
                <a:lnTo>
                  <a:pt x="235461" y="238185"/>
                </a:lnTo>
                <a:lnTo>
                  <a:pt x="0" y="238185"/>
                </a:lnTo>
                <a:lnTo>
                  <a:pt x="0" y="5954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9546" rIns="89319" bIns="59546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900" kern="1200"/>
          </a:p>
        </p:txBody>
      </p:sp>
    </p:spTree>
    <p:extLst>
      <p:ext uri="{BB962C8B-B14F-4D97-AF65-F5344CB8AC3E}">
        <p14:creationId xmlns:p14="http://schemas.microsoft.com/office/powerpoint/2010/main" val="263199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/>
              <a:t>总体</a:t>
            </a:r>
            <a:r>
              <a:rPr kumimoji="1" lang="zh-CN" altLang="en-US" b="1" dirty="0" smtClean="0"/>
              <a:t>架构</a:t>
            </a:r>
            <a:endParaRPr kumimoji="1" lang="zh-CN" altLang="en-US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1476807" y="1109230"/>
            <a:ext cx="8361788" cy="5111911"/>
            <a:chOff x="1476807" y="1109230"/>
            <a:chExt cx="8361788" cy="5111911"/>
          </a:xfrm>
        </p:grpSpPr>
        <p:sp>
          <p:nvSpPr>
            <p:cNvPr id="66" name="文本框 65"/>
            <p:cNvSpPr txBox="1"/>
            <p:nvPr/>
          </p:nvSpPr>
          <p:spPr>
            <a:xfrm>
              <a:off x="1477862" y="2266787"/>
              <a:ext cx="129116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工作流引擎</a:t>
              </a:r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4395737" y="1109230"/>
              <a:ext cx="1225572" cy="309708"/>
            </a:xfrm>
            <a:prstGeom prst="roundRect">
              <a:avLst>
                <a:gd name="adj" fmla="val 8880"/>
              </a:avLst>
            </a:prstGeom>
            <a:solidFill>
              <a:srgbClr val="58A6E4"/>
            </a:solidFill>
            <a:ln w="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数据管理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477861" y="5775562"/>
              <a:ext cx="12277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基础服务层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476807" y="4758982"/>
              <a:ext cx="12277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计算框架层</a:t>
              </a:r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4395736" y="1495138"/>
              <a:ext cx="1225572" cy="304782"/>
            </a:xfrm>
            <a:prstGeom prst="roundRect">
              <a:avLst>
                <a:gd name="adj" fmla="val 8880"/>
              </a:avLst>
            </a:prstGeom>
            <a:solidFill>
              <a:srgbClr val="58A6E4"/>
            </a:solidFill>
            <a:ln w="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模型管理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477862" y="1342911"/>
              <a:ext cx="129116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平台应用层</a:t>
              </a: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2780781" y="1914530"/>
              <a:ext cx="2284513" cy="432000"/>
            </a:xfrm>
            <a:prstGeom prst="roundRect">
              <a:avLst>
                <a:gd name="adj" fmla="val 8880"/>
              </a:avLst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工作流编辑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8377306" y="1113570"/>
              <a:ext cx="1461288" cy="695181"/>
            </a:xfrm>
            <a:prstGeom prst="roundRect">
              <a:avLst>
                <a:gd name="adj" fmla="val 8880"/>
              </a:avLst>
            </a:prstGeom>
            <a:solidFill>
              <a:srgbClr val="58A6E4"/>
            </a:solidFill>
            <a:ln w="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开放服务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2785410" y="4320502"/>
              <a:ext cx="919725" cy="525523"/>
            </a:xfrm>
            <a:prstGeom prst="roundRect">
              <a:avLst>
                <a:gd name="adj" fmla="val 888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 SQL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3788092" y="4320502"/>
              <a:ext cx="811026" cy="520048"/>
            </a:xfrm>
            <a:prstGeom prst="roundRect">
              <a:avLst>
                <a:gd name="adj" fmla="val 888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 </a:t>
              </a:r>
              <a:r>
                <a:rPr lang="en-US" altLang="zh-CN" sz="1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MLlib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圆角矩形 80"/>
            <p:cNvSpPr/>
            <p:nvPr/>
          </p:nvSpPr>
          <p:spPr>
            <a:xfrm>
              <a:off x="4679948" y="4320502"/>
              <a:ext cx="835013" cy="513373"/>
            </a:xfrm>
            <a:prstGeom prst="roundRect">
              <a:avLst>
                <a:gd name="adj" fmla="val 888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 </a:t>
              </a:r>
              <a:r>
                <a:rPr lang="en-US" altLang="zh-CN" sz="1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GraphX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6577649" y="4320502"/>
              <a:ext cx="1029051" cy="530813"/>
            </a:xfrm>
            <a:prstGeom prst="roundRect">
              <a:avLst>
                <a:gd name="adj" fmla="val 888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Tensorflow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2785410" y="4938842"/>
              <a:ext cx="4163089" cy="525600"/>
            </a:xfrm>
            <a:prstGeom prst="roundRect">
              <a:avLst>
                <a:gd name="adj" fmla="val 888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7029329" y="4936424"/>
              <a:ext cx="2809266" cy="525600"/>
            </a:xfrm>
            <a:prstGeom prst="roundRect">
              <a:avLst>
                <a:gd name="adj" fmla="val 888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MapReduce</a:t>
              </a:r>
              <a:r>
                <a:rPr lang="en-US" altLang="zh-CN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en-US" altLang="zh-CN" sz="1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Tez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2768041" y="5566483"/>
              <a:ext cx="1817369" cy="654658"/>
            </a:xfrm>
            <a:prstGeom prst="roundRect">
              <a:avLst>
                <a:gd name="adj" fmla="val 888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圆角矩形 86"/>
            <p:cNvSpPr/>
            <p:nvPr/>
          </p:nvSpPr>
          <p:spPr>
            <a:xfrm>
              <a:off x="6559724" y="5566483"/>
              <a:ext cx="3278871" cy="648000"/>
            </a:xfrm>
            <a:prstGeom prst="roundRect">
              <a:avLst>
                <a:gd name="adj" fmla="val 888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Yarn/</a:t>
              </a:r>
              <a:r>
                <a:rPr lang="en-US" altLang="zh-CN" sz="1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Mesos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圆角矩形 87"/>
            <p:cNvSpPr/>
            <p:nvPr/>
          </p:nvSpPr>
          <p:spPr>
            <a:xfrm>
              <a:off x="4665186" y="5566482"/>
              <a:ext cx="1814762" cy="648000"/>
            </a:xfrm>
            <a:prstGeom prst="roundRect">
              <a:avLst>
                <a:gd name="adj" fmla="val 888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Alluxio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5594654" y="4320502"/>
              <a:ext cx="894937" cy="520047"/>
            </a:xfrm>
            <a:prstGeom prst="roundRect">
              <a:avLst>
                <a:gd name="adj" fmla="val 888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XGBoost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圆角矩形 90"/>
            <p:cNvSpPr/>
            <p:nvPr/>
          </p:nvSpPr>
          <p:spPr>
            <a:xfrm>
              <a:off x="7694759" y="4320502"/>
              <a:ext cx="1029051" cy="530813"/>
            </a:xfrm>
            <a:prstGeom prst="roundRect">
              <a:avLst>
                <a:gd name="adj" fmla="val 888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MXNet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圆角矩形 91"/>
            <p:cNvSpPr/>
            <p:nvPr/>
          </p:nvSpPr>
          <p:spPr>
            <a:xfrm>
              <a:off x="8809543" y="4320502"/>
              <a:ext cx="1029051" cy="530813"/>
            </a:xfrm>
            <a:prstGeom prst="roundRect">
              <a:avLst>
                <a:gd name="adj" fmla="val 888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Caffe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圆角矩形 92"/>
            <p:cNvSpPr/>
            <p:nvPr/>
          </p:nvSpPr>
          <p:spPr>
            <a:xfrm>
              <a:off x="2793441" y="1109230"/>
              <a:ext cx="1500678" cy="695181"/>
            </a:xfrm>
            <a:prstGeom prst="roundRect">
              <a:avLst>
                <a:gd name="adj" fmla="val 8880"/>
              </a:avLst>
            </a:prstGeom>
            <a:solidFill>
              <a:srgbClr val="58A6E4"/>
            </a:solidFill>
            <a:ln w="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实验工作台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圆角矩形 96"/>
            <p:cNvSpPr/>
            <p:nvPr/>
          </p:nvSpPr>
          <p:spPr>
            <a:xfrm>
              <a:off x="5722927" y="1113574"/>
              <a:ext cx="1225572" cy="305364"/>
            </a:xfrm>
            <a:prstGeom prst="roundRect">
              <a:avLst>
                <a:gd name="adj" fmla="val 8880"/>
              </a:avLst>
            </a:prstGeom>
            <a:solidFill>
              <a:srgbClr val="58A6E4"/>
            </a:solidFill>
            <a:ln w="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报告查询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圆角矩形 97"/>
            <p:cNvSpPr/>
            <p:nvPr/>
          </p:nvSpPr>
          <p:spPr>
            <a:xfrm>
              <a:off x="5722926" y="1495118"/>
              <a:ext cx="1225572" cy="304896"/>
            </a:xfrm>
            <a:prstGeom prst="roundRect">
              <a:avLst>
                <a:gd name="adj" fmla="val 8880"/>
              </a:avLst>
            </a:prstGeom>
            <a:solidFill>
              <a:srgbClr val="58A6E4"/>
            </a:solidFill>
            <a:ln w="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日志查询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圆角矩形 98"/>
            <p:cNvSpPr/>
            <p:nvPr/>
          </p:nvSpPr>
          <p:spPr>
            <a:xfrm>
              <a:off x="7050117" y="1113574"/>
              <a:ext cx="1225572" cy="305364"/>
            </a:xfrm>
            <a:prstGeom prst="roundRect">
              <a:avLst>
                <a:gd name="adj" fmla="val 8880"/>
              </a:avLst>
            </a:prstGeom>
            <a:solidFill>
              <a:srgbClr val="58A6E4"/>
            </a:solidFill>
            <a:ln w="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定时调度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圆角矩形 99"/>
            <p:cNvSpPr/>
            <p:nvPr/>
          </p:nvSpPr>
          <p:spPr>
            <a:xfrm>
              <a:off x="7050116" y="1493920"/>
              <a:ext cx="1225572" cy="306000"/>
            </a:xfrm>
            <a:prstGeom prst="roundRect">
              <a:avLst>
                <a:gd name="adj" fmla="val 8880"/>
              </a:avLst>
            </a:prstGeom>
            <a:solidFill>
              <a:srgbClr val="58A6E4"/>
            </a:solidFill>
            <a:ln w="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在线预测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圆角矩形 107"/>
            <p:cNvSpPr/>
            <p:nvPr/>
          </p:nvSpPr>
          <p:spPr>
            <a:xfrm>
              <a:off x="5158747" y="1918727"/>
              <a:ext cx="2284513" cy="432000"/>
            </a:xfrm>
            <a:prstGeom prst="roundRect">
              <a:avLst>
                <a:gd name="adj" fmla="val 8880"/>
              </a:avLst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流作业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圆角矩形 108"/>
            <p:cNvSpPr/>
            <p:nvPr/>
          </p:nvSpPr>
          <p:spPr>
            <a:xfrm>
              <a:off x="7536712" y="1914530"/>
              <a:ext cx="2284513" cy="432000"/>
            </a:xfrm>
            <a:prstGeom prst="roundRect">
              <a:avLst>
                <a:gd name="adj" fmla="val 8880"/>
              </a:avLst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工作流快照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圆角矩形 109"/>
            <p:cNvSpPr/>
            <p:nvPr/>
          </p:nvSpPr>
          <p:spPr>
            <a:xfrm>
              <a:off x="2780781" y="2422730"/>
              <a:ext cx="2284513" cy="432000"/>
            </a:xfrm>
            <a:prstGeom prst="roundRect">
              <a:avLst>
                <a:gd name="adj" fmla="val 8880"/>
              </a:avLst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运行动态模拟</a:t>
              </a:r>
            </a:p>
          </p:txBody>
        </p:sp>
        <p:sp>
          <p:nvSpPr>
            <p:cNvPr id="111" name="圆角矩形 110"/>
            <p:cNvSpPr/>
            <p:nvPr/>
          </p:nvSpPr>
          <p:spPr>
            <a:xfrm>
              <a:off x="5158747" y="2426927"/>
              <a:ext cx="2284513" cy="432000"/>
            </a:xfrm>
            <a:prstGeom prst="roundRect">
              <a:avLst>
                <a:gd name="adj" fmla="val 8880"/>
              </a:avLst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运行作业分解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圆角矩形 111"/>
            <p:cNvSpPr/>
            <p:nvPr/>
          </p:nvSpPr>
          <p:spPr>
            <a:xfrm>
              <a:off x="7536712" y="2422730"/>
              <a:ext cx="2284513" cy="432000"/>
            </a:xfrm>
            <a:prstGeom prst="roundRect">
              <a:avLst>
                <a:gd name="adj" fmla="val 8880"/>
              </a:avLst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任务提交监控</a:t>
              </a: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2768041" y="3020975"/>
              <a:ext cx="919725" cy="525523"/>
            </a:xfrm>
            <a:prstGeom prst="roundRect">
              <a:avLst>
                <a:gd name="adj" fmla="val 888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数据预处理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3760223" y="3020975"/>
              <a:ext cx="919725" cy="525523"/>
            </a:xfrm>
            <a:prstGeom prst="roundRect">
              <a:avLst>
                <a:gd name="adj" fmla="val 888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统计分析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4752405" y="3017868"/>
              <a:ext cx="919725" cy="525523"/>
            </a:xfrm>
            <a:prstGeom prst="roundRect">
              <a:avLst>
                <a:gd name="adj" fmla="val 888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特征工程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6818733" y="3026265"/>
              <a:ext cx="919725" cy="525523"/>
            </a:xfrm>
            <a:prstGeom prst="roundRect">
              <a:avLst>
                <a:gd name="adj" fmla="val 888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分类回归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7813175" y="3026265"/>
              <a:ext cx="919725" cy="525523"/>
            </a:xfrm>
            <a:prstGeom prst="roundRect">
              <a:avLst>
                <a:gd name="adj" fmla="val 888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聚类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8805777" y="3026265"/>
              <a:ext cx="919725" cy="525523"/>
            </a:xfrm>
            <a:prstGeom prst="roundRect">
              <a:avLst>
                <a:gd name="adj" fmla="val 888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关联规则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2768041" y="3630051"/>
              <a:ext cx="919725" cy="525523"/>
            </a:xfrm>
            <a:prstGeom prst="roundRect">
              <a:avLst>
                <a:gd name="adj" fmla="val 888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文本分析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3760223" y="3630051"/>
              <a:ext cx="919725" cy="525523"/>
            </a:xfrm>
            <a:prstGeom prst="roundRect">
              <a:avLst>
                <a:gd name="adj" fmla="val 888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网络分析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4752405" y="3626944"/>
              <a:ext cx="919725" cy="525523"/>
            </a:xfrm>
            <a:prstGeom prst="roundRect">
              <a:avLst>
                <a:gd name="adj" fmla="val 888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深度学习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6818734" y="3637378"/>
              <a:ext cx="919725" cy="525523"/>
            </a:xfrm>
            <a:prstGeom prst="roundRect">
              <a:avLst>
                <a:gd name="adj" fmla="val 888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模型评估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7813594" y="3630515"/>
              <a:ext cx="919725" cy="525523"/>
            </a:xfrm>
            <a:prstGeom prst="roundRect">
              <a:avLst>
                <a:gd name="adj" fmla="val 888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交叉验证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8808454" y="3621091"/>
              <a:ext cx="919725" cy="525523"/>
            </a:xfrm>
            <a:prstGeom prst="roundRect">
              <a:avLst>
                <a:gd name="adj" fmla="val 888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自动调</a:t>
              </a:r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5829231" y="3630515"/>
              <a:ext cx="919725" cy="525523"/>
            </a:xfrm>
            <a:prstGeom prst="roundRect">
              <a:avLst>
                <a:gd name="adj" fmla="val 888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协同过滤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5824291" y="3028119"/>
              <a:ext cx="919725" cy="525523"/>
            </a:xfrm>
            <a:prstGeom prst="roundRect">
              <a:avLst>
                <a:gd name="adj" fmla="val 8880"/>
              </a:avLst>
            </a:prstGeom>
            <a:solidFill>
              <a:schemeClr val="accent6">
                <a:lumMod val="60000"/>
                <a:lumOff val="40000"/>
                <a:alpha val="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机器学习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5759108" y="2954803"/>
              <a:ext cx="4051611" cy="1276178"/>
            </a:xfrm>
            <a:prstGeom prst="rect">
              <a:avLst/>
            </a:prstGeom>
            <a:solidFill>
              <a:srgbClr val="61A7E5">
                <a:alpha val="0"/>
              </a:srgbClr>
            </a:solidFill>
            <a:ln>
              <a:solidFill>
                <a:srgbClr val="61A7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477862" y="3525600"/>
              <a:ext cx="12277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工作流组件</a:t>
              </a:r>
              <a:endPara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/>
              <a:t>平台设计目标</a:t>
            </a:r>
            <a:endParaRPr kumimoji="1" lang="zh-CN" altLang="en-US" b="1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068999407"/>
              </p:ext>
            </p:extLst>
          </p:nvPr>
        </p:nvGraphicFramePr>
        <p:xfrm>
          <a:off x="1053306" y="1185862"/>
          <a:ext cx="8369300" cy="494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3"/>
          <p:cNvSpPr/>
          <p:nvPr/>
        </p:nvSpPr>
        <p:spPr>
          <a:xfrm>
            <a:off x="3816379" y="1875171"/>
            <a:ext cx="8375621" cy="1404000"/>
          </a:xfrm>
          <a:custGeom>
            <a:avLst/>
            <a:gdLst/>
            <a:ahLst/>
            <a:cxnLst/>
            <a:rect l="l" t="t" r="r" b="b"/>
            <a:pathLst>
              <a:path w="6586815" h="1404000">
                <a:moveTo>
                  <a:pt x="810600" y="0"/>
                </a:moveTo>
                <a:lnTo>
                  <a:pt x="6586815" y="0"/>
                </a:lnTo>
                <a:lnTo>
                  <a:pt x="6586815" y="1404000"/>
                </a:lnTo>
                <a:lnTo>
                  <a:pt x="0" y="1404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6"/>
          <p:cNvSpPr/>
          <p:nvPr/>
        </p:nvSpPr>
        <p:spPr>
          <a:xfrm>
            <a:off x="0" y="3783227"/>
            <a:ext cx="5543442" cy="1404000"/>
          </a:xfrm>
          <a:custGeom>
            <a:avLst/>
            <a:gdLst/>
            <a:ahLst/>
            <a:cxnLst/>
            <a:rect l="l" t="t" r="r" b="b"/>
            <a:pathLst>
              <a:path w="4284268" h="1404000">
                <a:moveTo>
                  <a:pt x="0" y="0"/>
                </a:moveTo>
                <a:lnTo>
                  <a:pt x="4284268" y="0"/>
                </a:lnTo>
                <a:lnTo>
                  <a:pt x="3473668" y="1404000"/>
                </a:lnTo>
                <a:lnTo>
                  <a:pt x="0" y="1404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7"/>
          <p:cNvSpPr/>
          <p:nvPr/>
        </p:nvSpPr>
        <p:spPr>
          <a:xfrm>
            <a:off x="0" y="2360576"/>
            <a:ext cx="9219102" cy="2268000"/>
          </a:xfrm>
          <a:custGeom>
            <a:avLst/>
            <a:gdLst/>
            <a:ahLst/>
            <a:cxnLst/>
            <a:rect l="l" t="t" r="r" b="b"/>
            <a:pathLst>
              <a:path w="7959928" h="2268000">
                <a:moveTo>
                  <a:pt x="0" y="0"/>
                </a:moveTo>
                <a:lnTo>
                  <a:pt x="7959928" y="0"/>
                </a:lnTo>
                <a:lnTo>
                  <a:pt x="6650498" y="2268000"/>
                </a:lnTo>
                <a:lnTo>
                  <a:pt x="0" y="2268000"/>
                </a:lnTo>
                <a:close/>
              </a:path>
            </a:pathLst>
          </a:custGeom>
          <a:gradFill flip="none" rotWithShape="1">
            <a:gsLst>
              <a:gs pos="0">
                <a:srgbClr val="229AB7">
                  <a:shade val="30000"/>
                  <a:satMod val="115000"/>
                </a:srgbClr>
              </a:gs>
              <a:gs pos="50000">
                <a:srgbClr val="229AB7">
                  <a:shade val="67500"/>
                  <a:satMod val="115000"/>
                </a:srgbClr>
              </a:gs>
              <a:gs pos="100000">
                <a:srgbClr val="229AB7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229A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9"/>
          <p:cNvSpPr txBox="1"/>
          <p:nvPr/>
        </p:nvSpPr>
        <p:spPr>
          <a:xfrm>
            <a:off x="351903" y="3783227"/>
            <a:ext cx="104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PART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1099313" y="2647010"/>
            <a:ext cx="167240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115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6" name="TextBox 11"/>
          <p:cNvSpPr txBox="1"/>
          <p:nvPr/>
        </p:nvSpPr>
        <p:spPr>
          <a:xfrm>
            <a:off x="2887488" y="325486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机器学习平台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矩形 20"/>
          <p:cNvSpPr/>
          <p:nvPr/>
        </p:nvSpPr>
        <p:spPr>
          <a:xfrm>
            <a:off x="11273238" y="2110053"/>
            <a:ext cx="447057" cy="738192"/>
          </a:xfrm>
          <a:custGeom>
            <a:avLst/>
            <a:gdLst/>
            <a:ahLst/>
            <a:cxnLst/>
            <a:rect l="l" t="t" r="r" b="b"/>
            <a:pathLst>
              <a:path w="447057" h="738192">
                <a:moveTo>
                  <a:pt x="77961" y="0"/>
                </a:moveTo>
                <a:lnTo>
                  <a:pt x="447057" y="369096"/>
                </a:lnTo>
                <a:lnTo>
                  <a:pt x="77961" y="738192"/>
                </a:lnTo>
                <a:lnTo>
                  <a:pt x="0" y="660231"/>
                </a:lnTo>
                <a:lnTo>
                  <a:pt x="293910" y="366322"/>
                </a:lnTo>
                <a:lnTo>
                  <a:pt x="2775" y="751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87826" y="3839119"/>
            <a:ext cx="43204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杭州雅拓信息技术有限公司</a:t>
            </a:r>
          </a:p>
          <a:p>
            <a:endParaRPr kumimoji="1"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地址：杭州市文二路</a:t>
            </a:r>
            <a:r>
              <a:rPr kumimoji="1" lang="en-US" altLang="zh-CN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385</a:t>
            </a:r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号汽轮大厦</a:t>
            </a:r>
            <a:r>
              <a:rPr kumimoji="1" lang="en-US" altLang="zh-CN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</a:t>
            </a:r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楼</a:t>
            </a:r>
          </a:p>
          <a:p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电话：</a:t>
            </a:r>
            <a:r>
              <a:rPr kumimoji="1" lang="en-US" altLang="zh-CN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0571-89938328</a:t>
            </a:r>
            <a:endParaRPr kumimoji="1" lang="zh-CN" altLang="en-US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传真：</a:t>
            </a:r>
            <a:r>
              <a:rPr kumimoji="1" lang="en-US" altLang="zh-CN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0571-81110032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1406769" y="1700305"/>
            <a:ext cx="9601470" cy="12501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kumimoji="1" lang="en-US" altLang="zh-CN" sz="5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 you!</a:t>
            </a:r>
            <a:endParaRPr kumimoji="1" lang="zh-CN" altLang="en-US" sz="5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61A7E5"/>
        </a:solidFill>
        <a:ln>
          <a:solidFill>
            <a:srgbClr val="61A7E5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2575</TotalTime>
  <Words>382</Words>
  <Application>Microsoft Office PowerPoint</Application>
  <PresentationFormat>宽屏</PresentationFormat>
  <Paragraphs>112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Xingkai SC Light</vt:lpstr>
      <vt:lpstr>等线</vt:lpstr>
      <vt:lpstr>华文新魏</vt:lpstr>
      <vt:lpstr>宋体</vt:lpstr>
      <vt:lpstr>微软雅黑</vt:lpstr>
      <vt:lpstr>Arial</vt:lpstr>
      <vt:lpstr>Calibri</vt:lpstr>
      <vt:lpstr>Calibri Light</vt:lpstr>
      <vt:lpstr>Impact</vt:lpstr>
      <vt:lpstr>Office 主题</vt:lpstr>
      <vt:lpstr>自定义设计方案</vt:lpstr>
      <vt:lpstr>机器学习平台总体规划</vt:lpstr>
      <vt:lpstr>PowerPoint 演示文稿</vt:lpstr>
      <vt:lpstr>PowerPoint 演示文稿</vt:lpstr>
      <vt:lpstr>PowerPoint 演示文稿</vt:lpstr>
      <vt:lpstr>总体架构</vt:lpstr>
      <vt:lpstr>平台设计目标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LDD</cp:lastModifiedBy>
  <cp:revision>1075</cp:revision>
  <dcterms:created xsi:type="dcterms:W3CDTF">2016-11-25T01:56:00Z</dcterms:created>
  <dcterms:modified xsi:type="dcterms:W3CDTF">2018-11-19T12:38:39Z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