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media/image11.jpg" ContentType="image/png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728" r:id="rId4"/>
    <p:sldId id="461" r:id="rId5"/>
    <p:sldId id="713" r:id="rId6"/>
    <p:sldId id="732" r:id="rId7"/>
    <p:sldId id="645" r:id="rId8"/>
    <p:sldId id="734" r:id="rId9"/>
    <p:sldId id="735" r:id="rId10"/>
    <p:sldId id="736" r:id="rId11"/>
    <p:sldId id="726" r:id="rId12"/>
    <p:sldId id="733" r:id="rId13"/>
    <p:sldId id="737" r:id="rId14"/>
    <p:sldId id="741" r:id="rId15"/>
    <p:sldId id="739" r:id="rId16"/>
    <p:sldId id="740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08"/>
    <a:srgbClr val="D24100"/>
    <a:srgbClr val="B13100"/>
    <a:srgbClr val="B38401"/>
    <a:srgbClr val="BF8D01"/>
    <a:srgbClr val="CF9901"/>
    <a:srgbClr val="E1A601"/>
    <a:srgbClr val="E2AC00"/>
    <a:srgbClr val="DEA9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6" autoAdjust="0"/>
    <p:restoredTop sz="93503" autoAdjust="0"/>
  </p:normalViewPr>
  <p:slideViewPr>
    <p:cSldViewPr snapToGrid="0" snapToObjects="1">
      <p:cViewPr varScale="1">
        <p:scale>
          <a:sx n="91" d="100"/>
          <a:sy n="91" d="100"/>
        </p:scale>
        <p:origin x="114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1</a:t>
          </a:r>
          <a:r>
            <a:rPr lang="zh-CN" altLang="en-US" sz="2400" b="1" dirty="0" smtClean="0"/>
            <a:t>）面向大数据挖掘的集成开发环境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覆盖数据清洗，数据分析，数据预处理，特征工程，算法模型等内容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）基于工作流模式的图形用户界面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组件化设计，构建实验，只需拖拽组件和编辑节点参数即可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3</a:t>
          </a:r>
          <a:r>
            <a:rPr lang="zh-CN" altLang="en-US" sz="2400" b="1" dirty="0" smtClean="0"/>
            <a:t>）开放式的机器学习平台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对外开放数据、模型、实验调度、模型预测等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4</a:t>
          </a:r>
          <a:r>
            <a:rPr lang="zh-CN" altLang="en-US" sz="2400" b="1" dirty="0" smtClean="0"/>
            <a:t>）模型一键部署预测服务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快速响应业务场景对模型的线上预测需求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6E8CA1C-0178-45B3-A8F4-6B27EE4B2246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5</a:t>
          </a:r>
          <a:r>
            <a:rPr lang="zh-CN" altLang="en-US" sz="2400" b="1" dirty="0" smtClean="0"/>
            <a:t>）平台用户群体</a:t>
          </a:r>
          <a:endParaRPr lang="zh-CN" altLang="en-US" sz="2400" dirty="0"/>
        </a:p>
      </dgm:t>
    </dgm:pt>
    <dgm:pt modelId="{084EC93E-806E-47FD-A238-8334BDD48700}" type="parTrans" cxnId="{A963DBD2-DC75-401A-A4BB-A7D2F91C7F16}">
      <dgm:prSet/>
      <dgm:spPr/>
      <dgm:t>
        <a:bodyPr/>
        <a:lstStyle/>
        <a:p>
          <a:endParaRPr lang="zh-CN" altLang="en-US"/>
        </a:p>
      </dgm:t>
    </dgm:pt>
    <dgm:pt modelId="{D0E26AE5-1941-4F9D-B7D9-BC2FF225EB2C}" type="sibTrans" cxnId="{A963DBD2-DC75-401A-A4BB-A7D2F91C7F16}">
      <dgm:prSet/>
      <dgm:spPr/>
      <dgm:t>
        <a:bodyPr/>
        <a:lstStyle/>
        <a:p>
          <a:endParaRPr lang="zh-CN" altLang="en-US"/>
        </a:p>
      </dgm:t>
    </dgm:pt>
    <dgm:pt modelId="{4D08FF69-FBB4-433E-898D-205E546AA30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业务专家、数据挖掘、数据开发、项目负责人、系统管理员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94B0F-0F9B-486F-926D-2E9BD408F447}" type="parTrans" cxnId="{71B879E7-C802-4EBF-A596-EF432397D72D}">
      <dgm:prSet/>
      <dgm:spPr/>
      <dgm:t>
        <a:bodyPr/>
        <a:lstStyle/>
        <a:p>
          <a:endParaRPr lang="zh-CN" altLang="en-US"/>
        </a:p>
      </dgm:t>
    </dgm:pt>
    <dgm:pt modelId="{75F8553F-04D5-4192-9C01-DDCFB7562805}" type="sibTrans" cxnId="{71B879E7-C802-4EBF-A596-EF432397D72D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D9FC-B8A0-401E-B415-FB863807E538}" type="pres">
      <dgm:prSet presAssocID="{F6E8CA1C-0178-45B3-A8F4-6B27EE4B224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8504A-BB5E-42A7-AF90-4BCAD73EB18C}" type="pres">
      <dgm:prSet presAssocID="{F6E8CA1C-0178-45B3-A8F4-6B27EE4B224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E8B2D44-2D2F-40E9-88C8-1C89AA6A3402}" type="presOf" srcId="{4EB69F67-BCE2-4ECF-885A-E2B07992C7DF}" destId="{FD347E0A-6B82-4B0C-995D-51C23A141C9F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5C700682-198D-4491-9A25-7DC983F72061}" type="presOf" srcId="{4D08FF69-FBB4-433E-898D-205E546AA305}" destId="{4CF8504A-BB5E-42A7-AF90-4BCAD73EB18C}" srcOrd="0" destOrd="0" presId="urn:microsoft.com/office/officeart/2005/8/layout/vList2"/>
    <dgm:cxn modelId="{7A62A0DD-60AC-4FEF-8B21-535E6258A648}" type="presOf" srcId="{91F11B5A-8EC8-46A8-8357-271637F77443}" destId="{302B382D-9D79-4876-B0FB-6E61C05D653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08B085C2-BF11-46EB-A5D7-9B9DF2706A5F}" type="presOf" srcId="{F6E8CA1C-0178-45B3-A8F4-6B27EE4B2246}" destId="{1FA6D9FC-B8A0-401E-B415-FB863807E538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84EF79E6-7BAB-47B1-B04B-A9C7CE4F5190}" type="presOf" srcId="{DB64B9F9-3FC0-44E6-A69E-C36300B17ACA}" destId="{1423AC30-531D-4610-BE3C-9F2ADA4C5CCD}" srcOrd="0" destOrd="0" presId="urn:microsoft.com/office/officeart/2005/8/layout/vList2"/>
    <dgm:cxn modelId="{A963DBD2-DC75-401A-A4BB-A7D2F91C7F16}" srcId="{E2CAAFA2-254B-4DEA-AF9E-AACC035F0948}" destId="{F6E8CA1C-0178-45B3-A8F4-6B27EE4B2246}" srcOrd="4" destOrd="0" parTransId="{084EC93E-806E-47FD-A238-8334BDD48700}" sibTransId="{D0E26AE5-1941-4F9D-B7D9-BC2FF225EB2C}"/>
    <dgm:cxn modelId="{08CF67F2-E54F-4BFB-86AA-DF10B1B9E83C}" type="presOf" srcId="{003B04E1-4094-41A8-B9B3-686DF7D69C95}" destId="{9F264BE6-77D3-4778-98FC-1AFD0BD537B3}" srcOrd="0" destOrd="0" presId="urn:microsoft.com/office/officeart/2005/8/layout/vList2"/>
    <dgm:cxn modelId="{09A05AF0-2189-4F8C-9ACC-EAF33F7B5031}" type="presOf" srcId="{8F4DF43B-EE22-4944-97CB-FB12B6F448F4}" destId="{34C7D9B9-DA42-4CF4-8018-A884B18D1A43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C6405FD7-8AED-41E4-9E2B-A4F7CCC25642}" type="presOf" srcId="{153A3477-7A95-42DD-BE48-7ABF96B7464E}" destId="{7236045B-5900-473E-A178-AF20923747E2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B879E7-C802-4EBF-A596-EF432397D72D}" srcId="{F6E8CA1C-0178-45B3-A8F4-6B27EE4B2246}" destId="{4D08FF69-FBB4-433E-898D-205E546AA305}" srcOrd="0" destOrd="0" parTransId="{69494B0F-0F9B-486F-926D-2E9BD408F447}" sibTransId="{75F8553F-04D5-4192-9C01-DDCFB7562805}"/>
    <dgm:cxn modelId="{473930D6-460D-44CF-990E-09B77225FDC8}" type="presOf" srcId="{15D63427-2345-4382-839A-12363023B59F}" destId="{04CA0C98-292D-40AD-91C8-A4D443DDB8CD}" srcOrd="0" destOrd="0" presId="urn:microsoft.com/office/officeart/2005/8/layout/vList2"/>
    <dgm:cxn modelId="{077F925D-FF61-4FE7-A113-A70B995F09F3}" type="presOf" srcId="{E78CD1CF-010B-4CE1-87E6-D15422BFE501}" destId="{20520C1B-3CEB-451C-92C9-94F7F19E94E8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F75F4391-D26E-46B6-901B-B3AE37A075D2}" type="presParOf" srcId="{A6E97539-5596-4DF9-BD39-C2D64A537652}" destId="{04CA0C98-292D-40AD-91C8-A4D443DDB8CD}" srcOrd="0" destOrd="0" presId="urn:microsoft.com/office/officeart/2005/8/layout/vList2"/>
    <dgm:cxn modelId="{CE5AD5FB-9FF8-40D0-BFF1-C8E8C979E5A6}" type="presParOf" srcId="{A6E97539-5596-4DF9-BD39-C2D64A537652}" destId="{302B382D-9D79-4876-B0FB-6E61C05D653F}" srcOrd="1" destOrd="0" presId="urn:microsoft.com/office/officeart/2005/8/layout/vList2"/>
    <dgm:cxn modelId="{F822BB46-F50D-4AF3-82D5-8D8E06ACFF52}" type="presParOf" srcId="{A6E97539-5596-4DF9-BD39-C2D64A537652}" destId="{FD347E0A-6B82-4B0C-995D-51C23A141C9F}" srcOrd="2" destOrd="0" presId="urn:microsoft.com/office/officeart/2005/8/layout/vList2"/>
    <dgm:cxn modelId="{150B7F3E-043E-497B-BE03-DEECCA8B9151}" type="presParOf" srcId="{A6E97539-5596-4DF9-BD39-C2D64A537652}" destId="{1423AC30-531D-4610-BE3C-9F2ADA4C5CCD}" srcOrd="3" destOrd="0" presId="urn:microsoft.com/office/officeart/2005/8/layout/vList2"/>
    <dgm:cxn modelId="{09A30B4B-CF25-4395-AB9D-3DCF11D5B235}" type="presParOf" srcId="{A6E97539-5596-4DF9-BD39-C2D64A537652}" destId="{20520C1B-3CEB-451C-92C9-94F7F19E94E8}" srcOrd="4" destOrd="0" presId="urn:microsoft.com/office/officeart/2005/8/layout/vList2"/>
    <dgm:cxn modelId="{003259A4-1A05-47EE-A3D4-B08CD8E4D100}" type="presParOf" srcId="{A6E97539-5596-4DF9-BD39-C2D64A537652}" destId="{34C7D9B9-DA42-4CF4-8018-A884B18D1A43}" srcOrd="5" destOrd="0" presId="urn:microsoft.com/office/officeart/2005/8/layout/vList2"/>
    <dgm:cxn modelId="{1F10933E-24F8-4E2E-B14B-89A3ADDDDAC4}" type="presParOf" srcId="{A6E97539-5596-4DF9-BD39-C2D64A537652}" destId="{9F264BE6-77D3-4778-98FC-1AFD0BD537B3}" srcOrd="6" destOrd="0" presId="urn:microsoft.com/office/officeart/2005/8/layout/vList2"/>
    <dgm:cxn modelId="{5127F6E6-44C7-4ABE-93A8-AC474158FD86}" type="presParOf" srcId="{A6E97539-5596-4DF9-BD39-C2D64A537652}" destId="{7236045B-5900-473E-A178-AF20923747E2}" srcOrd="7" destOrd="0" presId="urn:microsoft.com/office/officeart/2005/8/layout/vList2"/>
    <dgm:cxn modelId="{873C0232-2BE1-493C-9B1E-5E75DBB9EF80}" type="presParOf" srcId="{A6E97539-5596-4DF9-BD39-C2D64A537652}" destId="{1FA6D9FC-B8A0-401E-B415-FB863807E538}" srcOrd="8" destOrd="0" presId="urn:microsoft.com/office/officeart/2005/8/layout/vList2"/>
    <dgm:cxn modelId="{88C28720-0DFD-4B13-A9AC-F3D794490198}" type="presParOf" srcId="{A6E97539-5596-4DF9-BD39-C2D64A537652}" destId="{4CF8504A-BB5E-42A7-AF90-4BCAD73EB18C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）流式计算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运用流式计算技术，对在线数据流做实时计算处理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）分布式内存数据库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为维度数据提供低延迟、高吞吐、高可用的数据存储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）指标计算引擎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负责维度数据的管理，为实时指标的计算提供底层框架实现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）实时指标服务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基于指标计算引擎，将实时指标以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服务开放给外部查询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4AC5A-A46A-4C2B-AD97-212D229ADF4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DFE1530-B8A9-4BE7-8238-49CDE6B5000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b="1" dirty="0" smtClean="0"/>
            <a:t>离线业务决策分析</a:t>
          </a:r>
          <a:endParaRPr lang="zh-CN" altLang="en-US" b="1" dirty="0"/>
        </a:p>
      </dgm:t>
    </dgm:pt>
    <dgm:pt modelId="{9DAD2BEF-5E18-4A3F-BD6D-627104E23051}" type="par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F41296FE-57AF-425C-ADEE-419E96AA60D2}" type="sib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74D70996-3E59-410A-80CA-AD5B14DD8CD3}">
      <dgm:prSet phldrT="[文本]"/>
      <dgm:spPr/>
      <dgm:t>
        <a:bodyPr/>
        <a:lstStyle/>
        <a:p>
          <a:r>
            <a:rPr lang="zh-CN" altLang="en-US" b="1" dirty="0" smtClean="0"/>
            <a:t>在线业务事中决策</a:t>
          </a:r>
          <a:endParaRPr lang="zh-CN" altLang="en-US" b="1" dirty="0"/>
        </a:p>
      </dgm:t>
    </dgm:pt>
    <dgm:pt modelId="{61838461-D017-4ECE-A984-17D38761B5B4}" type="par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674B8026-D5BB-447A-973E-450274ED8201}" type="sib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10036E2D-4B49-4375-B897-5CB5A8602EF0}" type="pres">
      <dgm:prSet presAssocID="{6D94AC5A-A46A-4C2B-AD97-212D229ADF4B}" presName="Name0" presStyleCnt="0">
        <dgm:presLayoutVars>
          <dgm:dir/>
          <dgm:animLvl val="lvl"/>
          <dgm:resizeHandles val="exact"/>
        </dgm:presLayoutVars>
      </dgm:prSet>
      <dgm:spPr/>
    </dgm:pt>
    <dgm:pt modelId="{07326A12-3F36-404F-B90C-425965E87744}" type="pres">
      <dgm:prSet presAssocID="{6DFE1530-B8A9-4BE7-8238-49CDE6B5000A}" presName="parTxOnly" presStyleLbl="node1" presStyleIdx="0" presStyleCnt="2" custScaleX="1072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BEAEB-8FD6-4072-B596-C1E09ACC0C6D}" type="pres">
      <dgm:prSet presAssocID="{F41296FE-57AF-425C-ADEE-419E96AA60D2}" presName="parTxOnlySpace" presStyleCnt="0"/>
      <dgm:spPr/>
    </dgm:pt>
    <dgm:pt modelId="{A5E326FA-4641-48F3-BA59-E98CEF019565}" type="pres">
      <dgm:prSet presAssocID="{74D70996-3E59-410A-80CA-AD5B14DD8CD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CD521-B0FD-4E3F-9AE7-26AB0BC8D08F}" srcId="{6D94AC5A-A46A-4C2B-AD97-212D229ADF4B}" destId="{74D70996-3E59-410A-80CA-AD5B14DD8CD3}" srcOrd="1" destOrd="0" parTransId="{61838461-D017-4ECE-A984-17D38761B5B4}" sibTransId="{674B8026-D5BB-447A-973E-450274ED8201}"/>
    <dgm:cxn modelId="{B6A773DF-14D5-4B30-AFFD-9130B0E4C836}" srcId="{6D94AC5A-A46A-4C2B-AD97-212D229ADF4B}" destId="{6DFE1530-B8A9-4BE7-8238-49CDE6B5000A}" srcOrd="0" destOrd="0" parTransId="{9DAD2BEF-5E18-4A3F-BD6D-627104E23051}" sibTransId="{F41296FE-57AF-425C-ADEE-419E96AA60D2}"/>
    <dgm:cxn modelId="{2A211563-E3C4-484C-8E9F-0A2E67467783}" type="presOf" srcId="{6DFE1530-B8A9-4BE7-8238-49CDE6B5000A}" destId="{07326A12-3F36-404F-B90C-425965E87744}" srcOrd="0" destOrd="0" presId="urn:microsoft.com/office/officeart/2005/8/layout/chevron1"/>
    <dgm:cxn modelId="{0F1EF2DE-A35D-48DF-99D7-BFC6DA58C2A8}" type="presOf" srcId="{74D70996-3E59-410A-80CA-AD5B14DD8CD3}" destId="{A5E326FA-4641-48F3-BA59-E98CEF019565}" srcOrd="0" destOrd="0" presId="urn:microsoft.com/office/officeart/2005/8/layout/chevron1"/>
    <dgm:cxn modelId="{0B74626A-84A3-43D8-9A9A-136C5DE52B2B}" type="presOf" srcId="{6D94AC5A-A46A-4C2B-AD97-212D229ADF4B}" destId="{10036E2D-4B49-4375-B897-5CB5A8602EF0}" srcOrd="0" destOrd="0" presId="urn:microsoft.com/office/officeart/2005/8/layout/chevron1"/>
    <dgm:cxn modelId="{3B00B5EF-4F84-4F42-8BC9-64CE1A65A35E}" type="presParOf" srcId="{10036E2D-4B49-4375-B897-5CB5A8602EF0}" destId="{07326A12-3F36-404F-B90C-425965E87744}" srcOrd="0" destOrd="0" presId="urn:microsoft.com/office/officeart/2005/8/layout/chevron1"/>
    <dgm:cxn modelId="{3DE127AF-DECB-4182-9F68-DC93B5AC3924}" type="presParOf" srcId="{10036E2D-4B49-4375-B897-5CB5A8602EF0}" destId="{CD7BEAEB-8FD6-4072-B596-C1E09ACC0C6D}" srcOrd="1" destOrd="0" presId="urn:microsoft.com/office/officeart/2005/8/layout/chevron1"/>
    <dgm:cxn modelId="{3CD6CB83-596B-4D6C-BB1A-0527AF26581D}" type="presParOf" srcId="{10036E2D-4B49-4375-B897-5CB5A8602EF0}" destId="{A5E326FA-4641-48F3-BA59-E98CEF01956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1</a:t>
          </a:r>
          <a:r>
            <a:rPr lang="zh-CN" altLang="en-US" sz="2400" b="1" dirty="0" smtClean="0"/>
            <a:t>）数据预处理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采样（随机、分层、加权），过滤，拆分，合并（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），类型转换，数据预处理（缺失值、归一化、标准化）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）统计分析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直方图，散点图，箱线图，协方差，卡方校验，概率密度图，正态校验，皮尔森系数，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校验，分位数，罗伦兹曲线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3</a:t>
          </a:r>
          <a:r>
            <a:rPr lang="zh-CN" altLang="en-US" sz="2400" b="1" dirty="0" smtClean="0"/>
            <a:t>）特征工程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特征变换（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PCA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、独热编码、尺度变换），特征选择（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Filter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Wrapper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Embedded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），特征重要性，特征生成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4</a:t>
          </a:r>
          <a:r>
            <a:rPr lang="zh-CN" altLang="en-US" sz="2400" b="1" dirty="0" smtClean="0"/>
            <a:t>）脚本工具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5</a:t>
          </a:r>
          <a:r>
            <a:rPr lang="zh-CN" altLang="en-US" sz="2400" b="1" dirty="0" smtClean="0"/>
            <a:t>）机器学习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异常检测，二分类，多分类，聚类，回归，协同过滤，关联规则，交叉验证，自动调参，模型评估，混淆矩阵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6</a:t>
          </a:r>
          <a:r>
            <a:rPr lang="zh-CN" altLang="en-US" sz="2400" b="1" dirty="0" smtClean="0"/>
            <a:t>）深度学习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MXNet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Caffe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7</a:t>
          </a:r>
          <a:r>
            <a:rPr lang="zh-CN" altLang="en-US" sz="2400" b="1" dirty="0" smtClean="0"/>
            <a:t>）文本分析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Word2Vec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Doc2Vec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，自动摘要，关键词抽取，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LSH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8</a:t>
          </a:r>
          <a:r>
            <a:rPr lang="zh-CN" altLang="en-US" sz="2400" b="1" dirty="0" smtClean="0"/>
            <a:t>）网络分析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PageRank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，谱聚类，社团发现（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KCore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，模块度，最短路径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线性回归，逻辑回归，朴素贝叶斯，决策树，随机森林，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GBDT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XGBoost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AdaBoost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，支持向量机，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近邻，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Kmeans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iForest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Arima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Apriori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FP-Growth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ALS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协同过滤，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FTRL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LDA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HMM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N-Gram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LFM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ANN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RNN ……</a:t>
          </a: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9577E-695B-4EF2-AAD4-0E4D69510312}" type="pres">
      <dgm:prSet presAssocID="{91F11B5A-8EC8-46A8-8357-271637F77443}" presName="parentText" presStyleLbl="node1" presStyleIdx="0" presStyleCnt="1" custScaleY="1879699" custLinFactNeighborX="14063" custLinFactNeighborY="447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7F7218-6BB9-4F60-878D-0C6988B2A809}" srcId="{E2CAAFA2-254B-4DEA-AF9E-AACC035F0948}" destId="{91F11B5A-8EC8-46A8-8357-271637F77443}" srcOrd="0" destOrd="0" parTransId="{6D4C3D69-AF04-4591-8C46-D5D8D02EDACD}" sibTransId="{04A27346-37FC-4810-B32D-2A71C6689080}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55821F86-EE98-45D8-900B-E204E66601A4}" type="presOf" srcId="{91F11B5A-8EC8-46A8-8357-271637F77443}" destId="{4959577E-695B-4EF2-AAD4-0E4D69510312}" srcOrd="0" destOrd="0" presId="urn:microsoft.com/office/officeart/2005/8/layout/vList2"/>
    <dgm:cxn modelId="{A77D4447-DD4D-4B38-B56F-A8C5935B3DB0}" type="presParOf" srcId="{A6E97539-5596-4DF9-BD39-C2D64A537652}" destId="{4959577E-695B-4EF2-AAD4-0E4D69510312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）架构优化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基于总体规划内容，从系统架构层面做部分改造工作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）定时调度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定时调度实验运行，通过设定实验全局参数，实现对模型的按需定期更新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）常用组件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进一步完善组件目录，满足一般业务场景的数据挖掘开发需要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）自动调参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支持启发式搜索、随机搜索、随机网格和自定义搜索等调参方式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）网络分析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扩展平台组件目录，支持对图数据的计算处理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）文本分析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扩展平台组件目录，支持对文本数据的计算处理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）评分卡套件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针对评分卡模型开发过程，设计配套组件，帮助用户快速构建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）在线调度服务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将实验调度运行开放到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服务上，供外部调用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BFB4E7D-1783-4861-9BE7-A4FD1BAEDF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在线模型预测服务，将模型预测以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服务方式开放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3AF77-607D-46B9-892B-2CE63FCF67ED}" type="par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70F1E548-BFE6-4AEE-908E-380F85ADECA3}" type="sib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C11254F3-8021-4DB8-8F31-65B10CEADCB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）在线预测服务</a:t>
          </a:r>
          <a:endParaRPr lang="zh-CN" altLang="en-US" b="1" dirty="0"/>
        </a:p>
      </dgm:t>
    </dgm:pt>
    <dgm:pt modelId="{009694E2-FA32-47AC-9DFB-B14AA08FE67B}" type="par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7F5F62B2-8B62-4F36-B21E-211893E587F4}" type="sib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9D39-BB3C-425D-88EA-A1C32AF09186}" type="pres">
      <dgm:prSet presAssocID="{C11254F3-8021-4DB8-8F31-65B10CEADC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D7773-B72F-494D-9F87-C6D6F6C7EE11}" type="pres">
      <dgm:prSet presAssocID="{C11254F3-8021-4DB8-8F31-65B10CEADCB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E9BDD477-A96E-45F5-AE30-95E0FCAC3219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AB4CFF24-5782-401E-AF6D-CE3AE1776418}" type="presOf" srcId="{E78CD1CF-010B-4CE1-87E6-D15422BFE501}" destId="{20520C1B-3CEB-451C-92C9-94F7F19E94E8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8F89E1A2-EDB8-4F3C-A85A-EC22A261348E}" type="presOf" srcId="{003B04E1-4094-41A8-B9B3-686DF7D69C95}" destId="{9F264BE6-77D3-4778-98FC-1AFD0BD537B3}" srcOrd="0" destOrd="0" presId="urn:microsoft.com/office/officeart/2005/8/layout/vList2"/>
    <dgm:cxn modelId="{7518DA06-1C6E-4A4B-AFD5-6123ACAE1C86}" type="presOf" srcId="{C11254F3-8021-4DB8-8F31-65B10CEADCB4}" destId="{CECA9D39-BB3C-425D-88EA-A1C32AF09186}" srcOrd="0" destOrd="0" presId="urn:microsoft.com/office/officeart/2005/8/layout/vList2"/>
    <dgm:cxn modelId="{46C1E0D9-EA9D-489B-BCA2-47CB3E82B228}" type="presOf" srcId="{91F11B5A-8EC8-46A8-8357-271637F77443}" destId="{302B382D-9D79-4876-B0FB-6E61C05D653F}" srcOrd="0" destOrd="0" presId="urn:microsoft.com/office/officeart/2005/8/layout/vList2"/>
    <dgm:cxn modelId="{692CC589-1F75-4110-92B8-EE724BDB946E}" type="presOf" srcId="{8F4DF43B-EE22-4944-97CB-FB12B6F448F4}" destId="{34C7D9B9-DA42-4CF4-8018-A884B18D1A43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78DDCF9-7577-423F-8F5F-4DD8071576CE}" type="presOf" srcId="{153A3477-7A95-42DD-BE48-7ABF96B7464E}" destId="{7236045B-5900-473E-A178-AF20923747E2}" srcOrd="0" destOrd="0" presId="urn:microsoft.com/office/officeart/2005/8/layout/vList2"/>
    <dgm:cxn modelId="{8551DCB5-C70F-446F-A0F6-641E7F0A3C6E}" srcId="{E2CAAFA2-254B-4DEA-AF9E-AACC035F0948}" destId="{C11254F3-8021-4DB8-8F31-65B10CEADCB4}" srcOrd="4" destOrd="0" parTransId="{009694E2-FA32-47AC-9DFB-B14AA08FE67B}" sibTransId="{7F5F62B2-8B62-4F36-B21E-211893E587F4}"/>
    <dgm:cxn modelId="{20D9E25B-BEBD-4EF1-A0A6-6D93099EC801}" srcId="{C11254F3-8021-4DB8-8F31-65B10CEADCB4}" destId="{FBFB4E7D-1783-4861-9BE7-A4FD1BAEDF48}" srcOrd="0" destOrd="0" parTransId="{EFF3AF77-607D-46B9-892B-2CE63FCF67ED}" sibTransId="{70F1E548-BFE6-4AEE-908E-380F85ADECA3}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1AEF826C-9398-4C31-85A3-EF5FFC62800E}" type="presOf" srcId="{15D63427-2345-4382-839A-12363023B59F}" destId="{04CA0C98-292D-40AD-91C8-A4D443DDB8CD}" srcOrd="0" destOrd="0" presId="urn:microsoft.com/office/officeart/2005/8/layout/vList2"/>
    <dgm:cxn modelId="{8FCA370B-12F5-46C7-93A0-CAAF7935E3A8}" type="presOf" srcId="{DB64B9F9-3FC0-44E6-A69E-C36300B17ACA}" destId="{1423AC30-531D-4610-BE3C-9F2ADA4C5CCD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2AB9A3B3-2D9C-4B66-AAE3-01100EC586D5}" type="presOf" srcId="{FBFB4E7D-1783-4861-9BE7-A4FD1BAEDF48}" destId="{E19D7773-B72F-494D-9F87-C6D6F6C7EE11}" srcOrd="0" destOrd="0" presId="urn:microsoft.com/office/officeart/2005/8/layout/vList2"/>
    <dgm:cxn modelId="{AB86E5B8-F688-4548-B186-F43E244EE88A}" type="presParOf" srcId="{A6E97539-5596-4DF9-BD39-C2D64A537652}" destId="{04CA0C98-292D-40AD-91C8-A4D443DDB8CD}" srcOrd="0" destOrd="0" presId="urn:microsoft.com/office/officeart/2005/8/layout/vList2"/>
    <dgm:cxn modelId="{A21E2725-89F6-4024-948E-5DBE14B05BED}" type="presParOf" srcId="{A6E97539-5596-4DF9-BD39-C2D64A537652}" destId="{302B382D-9D79-4876-B0FB-6E61C05D653F}" srcOrd="1" destOrd="0" presId="urn:microsoft.com/office/officeart/2005/8/layout/vList2"/>
    <dgm:cxn modelId="{FDE9442C-728C-4DB1-8BE9-F95EA514504C}" type="presParOf" srcId="{A6E97539-5596-4DF9-BD39-C2D64A537652}" destId="{FD347E0A-6B82-4B0C-995D-51C23A141C9F}" srcOrd="2" destOrd="0" presId="urn:microsoft.com/office/officeart/2005/8/layout/vList2"/>
    <dgm:cxn modelId="{83D04814-CCB4-4405-A665-4750F4895F48}" type="presParOf" srcId="{A6E97539-5596-4DF9-BD39-C2D64A537652}" destId="{1423AC30-531D-4610-BE3C-9F2ADA4C5CCD}" srcOrd="3" destOrd="0" presId="urn:microsoft.com/office/officeart/2005/8/layout/vList2"/>
    <dgm:cxn modelId="{5A4C6C29-4CC7-46F1-BB80-5D0490F6DEB0}" type="presParOf" srcId="{A6E97539-5596-4DF9-BD39-C2D64A537652}" destId="{20520C1B-3CEB-451C-92C9-94F7F19E94E8}" srcOrd="4" destOrd="0" presId="urn:microsoft.com/office/officeart/2005/8/layout/vList2"/>
    <dgm:cxn modelId="{E4811100-D372-4D78-B435-39472269782E}" type="presParOf" srcId="{A6E97539-5596-4DF9-BD39-C2D64A537652}" destId="{34C7D9B9-DA42-4CF4-8018-A884B18D1A43}" srcOrd="5" destOrd="0" presId="urn:microsoft.com/office/officeart/2005/8/layout/vList2"/>
    <dgm:cxn modelId="{EBC765BD-136E-4EE7-A6A1-14171B70F518}" type="presParOf" srcId="{A6E97539-5596-4DF9-BD39-C2D64A537652}" destId="{9F264BE6-77D3-4778-98FC-1AFD0BD537B3}" srcOrd="6" destOrd="0" presId="urn:microsoft.com/office/officeart/2005/8/layout/vList2"/>
    <dgm:cxn modelId="{D6D781DF-CCCD-4A5D-B3ED-4E4EA552B53A}" type="presParOf" srcId="{A6E97539-5596-4DF9-BD39-C2D64A537652}" destId="{7236045B-5900-473E-A178-AF20923747E2}" srcOrd="7" destOrd="0" presId="urn:microsoft.com/office/officeart/2005/8/layout/vList2"/>
    <dgm:cxn modelId="{D478ABCF-303F-4037-ADE0-D5D660502C04}" type="presParOf" srcId="{A6E97539-5596-4DF9-BD39-C2D64A537652}" destId="{CECA9D39-BB3C-425D-88EA-A1C32AF09186}" srcOrd="8" destOrd="0" presId="urn:microsoft.com/office/officeart/2005/8/layout/vList2"/>
    <dgm:cxn modelId="{58D7D626-EDEB-49FF-B830-42B92901C678}" type="presParOf" srcId="{A6E97539-5596-4DF9-BD39-C2D64A537652}" destId="{E19D7773-B72F-494D-9F87-C6D6F6C7EE11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）规则生成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基于树模型，自动搜索生成具备可解释的业务规则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）模型可视化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针对不同算法模型，提供不同程度的模型可视化展示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）模型可解释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结合自动生成的业务规则，对模型预测结果进行辅助解释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</a:t>
          </a:r>
          <a:r>
            <a:rPr lang="en-US" altLang="en-US" b="1" dirty="0" smtClean="0"/>
            <a:t>Notebook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Jupyter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Notebook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，为平台用户提供交互式的脚本界面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BFB4E7D-1783-4861-9BE7-A4FD1BAEDF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基于人工经验积累和启发式搜索，帮助平台用户完成特征工程自动化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3AF77-607D-46B9-892B-2CE63FCF67ED}" type="par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70F1E548-BFE6-4AEE-908E-380F85ADECA3}" type="sib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C11254F3-8021-4DB8-8F31-65B10CEADCB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）自动特征工程</a:t>
          </a:r>
          <a:endParaRPr lang="zh-CN" altLang="en-US" b="1" dirty="0"/>
        </a:p>
      </dgm:t>
    </dgm:pt>
    <dgm:pt modelId="{009694E2-FA32-47AC-9DFB-B14AA08FE67B}" type="par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7F5F62B2-8B62-4F36-B21E-211893E587F4}" type="sib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9D39-BB3C-425D-88EA-A1C32AF09186}" type="pres">
      <dgm:prSet presAssocID="{C11254F3-8021-4DB8-8F31-65B10CEADC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D7773-B72F-494D-9F87-C6D6F6C7EE11}" type="pres">
      <dgm:prSet presAssocID="{C11254F3-8021-4DB8-8F31-65B10CEADCB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2CC589-1F75-4110-92B8-EE724BDB946E}" type="presOf" srcId="{8F4DF43B-EE22-4944-97CB-FB12B6F448F4}" destId="{34C7D9B9-DA42-4CF4-8018-A884B18D1A43}" srcOrd="0" destOrd="0" presId="urn:microsoft.com/office/officeart/2005/8/layout/vList2"/>
    <dgm:cxn modelId="{46C1E0D9-EA9D-489B-BCA2-47CB3E82B228}" type="presOf" srcId="{91F11B5A-8EC8-46A8-8357-271637F77443}" destId="{302B382D-9D79-4876-B0FB-6E61C05D653F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E9BDD477-A96E-45F5-AE30-95E0FCAC3219}" type="presOf" srcId="{4EB69F67-BCE2-4ECF-885A-E2B07992C7DF}" destId="{FD347E0A-6B82-4B0C-995D-51C23A141C9F}" srcOrd="0" destOrd="0" presId="urn:microsoft.com/office/officeart/2005/8/layout/vList2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8F89E1A2-EDB8-4F3C-A85A-EC22A261348E}" type="presOf" srcId="{003B04E1-4094-41A8-B9B3-686DF7D69C95}" destId="{9F264BE6-77D3-4778-98FC-1AFD0BD537B3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7518DA06-1C6E-4A4B-AFD5-6123ACAE1C86}" type="presOf" srcId="{C11254F3-8021-4DB8-8F31-65B10CEADCB4}" destId="{CECA9D39-BB3C-425D-88EA-A1C32AF09186}" srcOrd="0" destOrd="0" presId="urn:microsoft.com/office/officeart/2005/8/layout/vList2"/>
    <dgm:cxn modelId="{8551DCB5-C70F-446F-A0F6-641E7F0A3C6E}" srcId="{E2CAAFA2-254B-4DEA-AF9E-AACC035F0948}" destId="{C11254F3-8021-4DB8-8F31-65B10CEADCB4}" srcOrd="4" destOrd="0" parTransId="{009694E2-FA32-47AC-9DFB-B14AA08FE67B}" sibTransId="{7F5F62B2-8B62-4F36-B21E-211893E587F4}"/>
    <dgm:cxn modelId="{AB4CFF24-5782-401E-AF6D-CE3AE1776418}" type="presOf" srcId="{E78CD1CF-010B-4CE1-87E6-D15422BFE501}" destId="{20520C1B-3CEB-451C-92C9-94F7F19E94E8}" srcOrd="0" destOrd="0" presId="urn:microsoft.com/office/officeart/2005/8/layout/vList2"/>
    <dgm:cxn modelId="{E78DDCF9-7577-423F-8F5F-4DD8071576CE}" type="presOf" srcId="{153A3477-7A95-42DD-BE48-7ABF96B7464E}" destId="{7236045B-5900-473E-A178-AF20923747E2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1AEF826C-9398-4C31-85A3-EF5FFC62800E}" type="presOf" srcId="{15D63427-2345-4382-839A-12363023B59F}" destId="{04CA0C98-292D-40AD-91C8-A4D443DDB8CD}" srcOrd="0" destOrd="0" presId="urn:microsoft.com/office/officeart/2005/8/layout/vList2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8FCA370B-12F5-46C7-93A0-CAAF7935E3A8}" type="presOf" srcId="{DB64B9F9-3FC0-44E6-A69E-C36300B17ACA}" destId="{1423AC30-531D-4610-BE3C-9F2ADA4C5CCD}" srcOrd="0" destOrd="0" presId="urn:microsoft.com/office/officeart/2005/8/layout/vList2"/>
    <dgm:cxn modelId="{2AB9A3B3-2D9C-4B66-AAE3-01100EC586D5}" type="presOf" srcId="{FBFB4E7D-1783-4861-9BE7-A4FD1BAEDF48}" destId="{E19D7773-B72F-494D-9F87-C6D6F6C7EE11}" srcOrd="0" destOrd="0" presId="urn:microsoft.com/office/officeart/2005/8/layout/vList2"/>
    <dgm:cxn modelId="{20D9E25B-BEBD-4EF1-A0A6-6D93099EC801}" srcId="{C11254F3-8021-4DB8-8F31-65B10CEADCB4}" destId="{FBFB4E7D-1783-4861-9BE7-A4FD1BAEDF48}" srcOrd="0" destOrd="0" parTransId="{EFF3AF77-607D-46B9-892B-2CE63FCF67ED}" sibTransId="{70F1E548-BFE6-4AEE-908E-380F85ADECA3}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AB86E5B8-F688-4548-B186-F43E244EE88A}" type="presParOf" srcId="{A6E97539-5596-4DF9-BD39-C2D64A537652}" destId="{04CA0C98-292D-40AD-91C8-A4D443DDB8CD}" srcOrd="0" destOrd="0" presId="urn:microsoft.com/office/officeart/2005/8/layout/vList2"/>
    <dgm:cxn modelId="{A21E2725-89F6-4024-948E-5DBE14B05BED}" type="presParOf" srcId="{A6E97539-5596-4DF9-BD39-C2D64A537652}" destId="{302B382D-9D79-4876-B0FB-6E61C05D653F}" srcOrd="1" destOrd="0" presId="urn:microsoft.com/office/officeart/2005/8/layout/vList2"/>
    <dgm:cxn modelId="{FDE9442C-728C-4DB1-8BE9-F95EA514504C}" type="presParOf" srcId="{A6E97539-5596-4DF9-BD39-C2D64A537652}" destId="{FD347E0A-6B82-4B0C-995D-51C23A141C9F}" srcOrd="2" destOrd="0" presId="urn:microsoft.com/office/officeart/2005/8/layout/vList2"/>
    <dgm:cxn modelId="{83D04814-CCB4-4405-A665-4750F4895F48}" type="presParOf" srcId="{A6E97539-5596-4DF9-BD39-C2D64A537652}" destId="{1423AC30-531D-4610-BE3C-9F2ADA4C5CCD}" srcOrd="3" destOrd="0" presId="urn:microsoft.com/office/officeart/2005/8/layout/vList2"/>
    <dgm:cxn modelId="{5A4C6C29-4CC7-46F1-BB80-5D0490F6DEB0}" type="presParOf" srcId="{A6E97539-5596-4DF9-BD39-C2D64A537652}" destId="{20520C1B-3CEB-451C-92C9-94F7F19E94E8}" srcOrd="4" destOrd="0" presId="urn:microsoft.com/office/officeart/2005/8/layout/vList2"/>
    <dgm:cxn modelId="{E4811100-D372-4D78-B435-39472269782E}" type="presParOf" srcId="{A6E97539-5596-4DF9-BD39-C2D64A537652}" destId="{34C7D9B9-DA42-4CF4-8018-A884B18D1A43}" srcOrd="5" destOrd="0" presId="urn:microsoft.com/office/officeart/2005/8/layout/vList2"/>
    <dgm:cxn modelId="{EBC765BD-136E-4EE7-A6A1-14171B70F518}" type="presParOf" srcId="{A6E97539-5596-4DF9-BD39-C2D64A537652}" destId="{9F264BE6-77D3-4778-98FC-1AFD0BD537B3}" srcOrd="6" destOrd="0" presId="urn:microsoft.com/office/officeart/2005/8/layout/vList2"/>
    <dgm:cxn modelId="{D6D781DF-CCCD-4A5D-B3ED-4E4EA552B53A}" type="presParOf" srcId="{A6E97539-5596-4DF9-BD39-C2D64A537652}" destId="{7236045B-5900-473E-A178-AF20923747E2}" srcOrd="7" destOrd="0" presId="urn:microsoft.com/office/officeart/2005/8/layout/vList2"/>
    <dgm:cxn modelId="{D478ABCF-303F-4037-ADE0-D5D660502C04}" type="presParOf" srcId="{A6E97539-5596-4DF9-BD39-C2D64A537652}" destId="{CECA9D39-BB3C-425D-88EA-A1C32AF09186}" srcOrd="8" destOrd="0" presId="urn:microsoft.com/office/officeart/2005/8/layout/vList2"/>
    <dgm:cxn modelId="{58D7D626-EDEB-49FF-B830-42B92901C678}" type="presParOf" srcId="{A6E97539-5596-4DF9-BD39-C2D64A537652}" destId="{E19D7773-B72F-494D-9F87-C6D6F6C7EE11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）在线学习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面向超大规模的训练集和在线数据流，在线算法可以有效对模型一直更新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）半监督学习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面向黑白样本验证失衡场景，算法自动利用未标记样本来学习提升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）深度学习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无需领域知识，无需做大量特征工程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）智能决策服务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基于实时指标服务，对外提供线上实时决策服务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91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）面向大数据挖掘的集成开发环境</a:t>
          </a:r>
          <a:endParaRPr lang="zh-CN" altLang="en-US" sz="2400" b="1" kern="1200" dirty="0"/>
        </a:p>
      </dsp:txBody>
      <dsp:txXfrm>
        <a:off x="29004" y="29916"/>
        <a:ext cx="8311292" cy="536132"/>
      </dsp:txXfrm>
    </dsp:sp>
    <dsp:sp modelId="{302B382D-9D79-4876-B0FB-6E61C05D653F}">
      <dsp:nvSpPr>
        <dsp:cNvPr id="0" name=""/>
        <dsp:cNvSpPr/>
      </dsp:nvSpPr>
      <dsp:spPr>
        <a:xfrm>
          <a:off x="0" y="595052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覆盖数据清洗，数据分析，数据预处理，特征工程，算法模型等内容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5052"/>
        <a:ext cx="8369300" cy="394189"/>
      </dsp:txXfrm>
    </dsp:sp>
    <dsp:sp modelId="{FD347E0A-6B82-4B0C-995D-51C23A141C9F}">
      <dsp:nvSpPr>
        <dsp:cNvPr id="0" name=""/>
        <dsp:cNvSpPr/>
      </dsp:nvSpPr>
      <dsp:spPr>
        <a:xfrm>
          <a:off x="0" y="98924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）基于工作流模式的图形用户界面</a:t>
          </a:r>
          <a:endParaRPr lang="zh-CN" altLang="en-US" sz="2400" b="1" kern="1200" dirty="0"/>
        </a:p>
      </dsp:txBody>
      <dsp:txXfrm>
        <a:off x="29004" y="1018246"/>
        <a:ext cx="8311292" cy="536132"/>
      </dsp:txXfrm>
    </dsp:sp>
    <dsp:sp modelId="{1423AC30-531D-4610-BE3C-9F2ADA4C5CCD}">
      <dsp:nvSpPr>
        <dsp:cNvPr id="0" name=""/>
        <dsp:cNvSpPr/>
      </dsp:nvSpPr>
      <dsp:spPr>
        <a:xfrm>
          <a:off x="0" y="158338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组件化设计，构建实验，只需拖拽组件和编辑节点参数即可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3383"/>
        <a:ext cx="8369300" cy="394189"/>
      </dsp:txXfrm>
    </dsp:sp>
    <dsp:sp modelId="{20520C1B-3CEB-451C-92C9-94F7F19E94E8}">
      <dsp:nvSpPr>
        <dsp:cNvPr id="0" name=""/>
        <dsp:cNvSpPr/>
      </dsp:nvSpPr>
      <dsp:spPr>
        <a:xfrm>
          <a:off x="0" y="197757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）开放式的机器学习平台</a:t>
          </a:r>
          <a:endParaRPr lang="zh-CN" altLang="en-US" sz="2400" b="1" kern="1200" dirty="0"/>
        </a:p>
      </dsp:txBody>
      <dsp:txXfrm>
        <a:off x="29004" y="2006576"/>
        <a:ext cx="8311292" cy="536132"/>
      </dsp:txXfrm>
    </dsp:sp>
    <dsp:sp modelId="{34C7D9B9-DA42-4CF4-8018-A884B18D1A43}">
      <dsp:nvSpPr>
        <dsp:cNvPr id="0" name=""/>
        <dsp:cNvSpPr/>
      </dsp:nvSpPr>
      <dsp:spPr>
        <a:xfrm>
          <a:off x="0" y="257171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对外开放数据、模型、实验调度、模型预测等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1713"/>
        <a:ext cx="8369300" cy="394189"/>
      </dsp:txXfrm>
    </dsp:sp>
    <dsp:sp modelId="{9F264BE6-77D3-4778-98FC-1AFD0BD537B3}">
      <dsp:nvSpPr>
        <dsp:cNvPr id="0" name=""/>
        <dsp:cNvSpPr/>
      </dsp:nvSpPr>
      <dsp:spPr>
        <a:xfrm>
          <a:off x="0" y="296590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）模型一键部署预测服务</a:t>
          </a:r>
          <a:endParaRPr lang="zh-CN" altLang="en-US" sz="2400" b="1" kern="1200" dirty="0"/>
        </a:p>
      </dsp:txBody>
      <dsp:txXfrm>
        <a:off x="29004" y="2994906"/>
        <a:ext cx="8311292" cy="536132"/>
      </dsp:txXfrm>
    </dsp:sp>
    <dsp:sp modelId="{7236045B-5900-473E-A178-AF20923747E2}">
      <dsp:nvSpPr>
        <dsp:cNvPr id="0" name=""/>
        <dsp:cNvSpPr/>
      </dsp:nvSpPr>
      <dsp:spPr>
        <a:xfrm>
          <a:off x="0" y="356004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快速响应业务场景对模型的线上预测需求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60043"/>
        <a:ext cx="8369300" cy="394189"/>
      </dsp:txXfrm>
    </dsp:sp>
    <dsp:sp modelId="{1FA6D9FC-B8A0-401E-B415-FB863807E538}">
      <dsp:nvSpPr>
        <dsp:cNvPr id="0" name=""/>
        <dsp:cNvSpPr/>
      </dsp:nvSpPr>
      <dsp:spPr>
        <a:xfrm>
          <a:off x="0" y="395423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）平台用户群体</a:t>
          </a:r>
          <a:endParaRPr lang="zh-CN" altLang="en-US" sz="2400" kern="1200" dirty="0"/>
        </a:p>
      </dsp:txBody>
      <dsp:txXfrm>
        <a:off x="29004" y="3983236"/>
        <a:ext cx="8311292" cy="536132"/>
      </dsp:txXfrm>
    </dsp:sp>
    <dsp:sp modelId="{4CF8504A-BB5E-42A7-AF90-4BCAD73EB18C}">
      <dsp:nvSpPr>
        <dsp:cNvPr id="0" name=""/>
        <dsp:cNvSpPr/>
      </dsp:nvSpPr>
      <dsp:spPr>
        <a:xfrm>
          <a:off x="0" y="454837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业务专家、数据挖掘、数据开发、项目负责人、系统管理员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48373"/>
        <a:ext cx="8369300" cy="3941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）流式计算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运用流式计算技术，对在线数据流做实时计算处理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）分布式内存数据库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为维度数据提供低延迟、高吞吐、高可用的数据存储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）指标计算引擎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负责维度数据的管理，为实时指标的计算提供底层框架实现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）实时指标服务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基于指标计算引擎，将实时指标以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服务开放给外部查询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A12-3F36-404F-B90C-425965E87744}">
      <dsp:nvSpPr>
        <dsp:cNvPr id="0" name=""/>
        <dsp:cNvSpPr/>
      </dsp:nvSpPr>
      <dsp:spPr>
        <a:xfrm>
          <a:off x="1625" y="0"/>
          <a:ext cx="5577413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离线业务决策分析</a:t>
          </a:r>
          <a:endParaRPr lang="zh-CN" altLang="en-US" sz="2400" b="1" kern="1200" dirty="0"/>
        </a:p>
      </dsp:txBody>
      <dsp:txXfrm>
        <a:off x="217078" y="0"/>
        <a:ext cx="5146508" cy="430905"/>
      </dsp:txXfrm>
    </dsp:sp>
    <dsp:sp modelId="{A5E326FA-4641-48F3-BA59-E98CEF019565}">
      <dsp:nvSpPr>
        <dsp:cNvPr id="0" name=""/>
        <dsp:cNvSpPr/>
      </dsp:nvSpPr>
      <dsp:spPr>
        <a:xfrm>
          <a:off x="5058951" y="0"/>
          <a:ext cx="5200870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在线业务事中决策</a:t>
          </a:r>
          <a:endParaRPr lang="zh-CN" altLang="en-US" sz="2400" b="1" kern="1200" dirty="0"/>
        </a:p>
      </dsp:txBody>
      <dsp:txXfrm>
        <a:off x="5274404" y="0"/>
        <a:ext cx="4769965" cy="430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2047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）数据预处理</a:t>
          </a:r>
          <a:endParaRPr lang="zh-CN" altLang="en-US" sz="2400" b="1" kern="1200" dirty="0"/>
        </a:p>
      </dsp:txBody>
      <dsp:txXfrm>
        <a:off x="28568" y="30615"/>
        <a:ext cx="8312164" cy="528092"/>
      </dsp:txXfrm>
    </dsp:sp>
    <dsp:sp modelId="{302B382D-9D79-4876-B0FB-6E61C05D653F}">
      <dsp:nvSpPr>
        <dsp:cNvPr id="0" name=""/>
        <dsp:cNvSpPr/>
      </dsp:nvSpPr>
      <dsp:spPr>
        <a:xfrm>
          <a:off x="0" y="587275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采样（随机、分层、加权），过滤，拆分，合并（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），类型转换，数据预处理（缺失值、归一化、标准化）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87275"/>
        <a:ext cx="8369300" cy="736729"/>
      </dsp:txXfrm>
    </dsp:sp>
    <dsp:sp modelId="{FD347E0A-6B82-4B0C-995D-51C23A141C9F}">
      <dsp:nvSpPr>
        <dsp:cNvPr id="0" name=""/>
        <dsp:cNvSpPr/>
      </dsp:nvSpPr>
      <dsp:spPr>
        <a:xfrm>
          <a:off x="0" y="1324005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）统计分析</a:t>
          </a:r>
          <a:endParaRPr lang="zh-CN" altLang="en-US" sz="2400" b="1" kern="1200" dirty="0"/>
        </a:p>
      </dsp:txBody>
      <dsp:txXfrm>
        <a:off x="28568" y="1352573"/>
        <a:ext cx="8312164" cy="528092"/>
      </dsp:txXfrm>
    </dsp:sp>
    <dsp:sp modelId="{1423AC30-531D-4610-BE3C-9F2ADA4C5CCD}">
      <dsp:nvSpPr>
        <dsp:cNvPr id="0" name=""/>
        <dsp:cNvSpPr/>
      </dsp:nvSpPr>
      <dsp:spPr>
        <a:xfrm>
          <a:off x="0" y="1909234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直方图，散点图，箱线图，协方差，卡方校验，概率密度图，正态校验，皮尔森系数，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校验，分位数，罗伦兹曲线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9234"/>
        <a:ext cx="8369300" cy="736729"/>
      </dsp:txXfrm>
    </dsp:sp>
    <dsp:sp modelId="{20520C1B-3CEB-451C-92C9-94F7F19E94E8}">
      <dsp:nvSpPr>
        <dsp:cNvPr id="0" name=""/>
        <dsp:cNvSpPr/>
      </dsp:nvSpPr>
      <dsp:spPr>
        <a:xfrm>
          <a:off x="0" y="2645964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）特征工程</a:t>
          </a:r>
          <a:endParaRPr lang="zh-CN" altLang="en-US" sz="2400" b="1" kern="1200" dirty="0"/>
        </a:p>
      </dsp:txBody>
      <dsp:txXfrm>
        <a:off x="28568" y="2674532"/>
        <a:ext cx="8312164" cy="528092"/>
      </dsp:txXfrm>
    </dsp:sp>
    <dsp:sp modelId="{34C7D9B9-DA42-4CF4-8018-A884B18D1A43}">
      <dsp:nvSpPr>
        <dsp:cNvPr id="0" name=""/>
        <dsp:cNvSpPr/>
      </dsp:nvSpPr>
      <dsp:spPr>
        <a:xfrm>
          <a:off x="0" y="3231192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特征变换（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PCA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、独热编码、尺度变换），特征选择（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Filter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Wrapper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Embedded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），特征重要性，特征生成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31192"/>
        <a:ext cx="8369300" cy="736729"/>
      </dsp:txXfrm>
    </dsp:sp>
    <dsp:sp modelId="{9F264BE6-77D3-4778-98FC-1AFD0BD537B3}">
      <dsp:nvSpPr>
        <dsp:cNvPr id="0" name=""/>
        <dsp:cNvSpPr/>
      </dsp:nvSpPr>
      <dsp:spPr>
        <a:xfrm>
          <a:off x="0" y="3967922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）脚本工具</a:t>
          </a:r>
          <a:endParaRPr lang="zh-CN" altLang="en-US" sz="2400" b="1" kern="1200" dirty="0"/>
        </a:p>
      </dsp:txBody>
      <dsp:txXfrm>
        <a:off x="28568" y="3996490"/>
        <a:ext cx="8312164" cy="528092"/>
      </dsp:txXfrm>
    </dsp:sp>
    <dsp:sp modelId="{7236045B-5900-473E-A178-AF20923747E2}">
      <dsp:nvSpPr>
        <dsp:cNvPr id="0" name=""/>
        <dsp:cNvSpPr/>
      </dsp:nvSpPr>
      <dsp:spPr>
        <a:xfrm>
          <a:off x="0" y="4553151"/>
          <a:ext cx="8369300" cy="38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53151"/>
        <a:ext cx="8369300" cy="388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2253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）机器学习</a:t>
          </a:r>
          <a:endParaRPr lang="zh-CN" altLang="en-US" sz="2400" b="1" kern="1200" dirty="0"/>
        </a:p>
      </dsp:txBody>
      <dsp:txXfrm>
        <a:off x="30157" y="62410"/>
        <a:ext cx="8308986" cy="557446"/>
      </dsp:txXfrm>
    </dsp:sp>
    <dsp:sp modelId="{302B382D-9D79-4876-B0FB-6E61C05D653F}">
      <dsp:nvSpPr>
        <dsp:cNvPr id="0" name=""/>
        <dsp:cNvSpPr/>
      </dsp:nvSpPr>
      <dsp:spPr>
        <a:xfrm>
          <a:off x="0" y="650013"/>
          <a:ext cx="8369300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异常检测，二分类，多分类，聚类，回归，协同过滤，关联规则，交叉验证，自动调参，模型评估，混淆矩阵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50013"/>
        <a:ext cx="8369300" cy="768487"/>
      </dsp:txXfrm>
    </dsp:sp>
    <dsp:sp modelId="{FD347E0A-6B82-4B0C-995D-51C23A141C9F}">
      <dsp:nvSpPr>
        <dsp:cNvPr id="0" name=""/>
        <dsp:cNvSpPr/>
      </dsp:nvSpPr>
      <dsp:spPr>
        <a:xfrm>
          <a:off x="0" y="141850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6</a:t>
          </a:r>
          <a:r>
            <a:rPr lang="zh-CN" altLang="en-US" sz="2400" b="1" kern="1200" dirty="0" smtClean="0"/>
            <a:t>）深度学习</a:t>
          </a:r>
          <a:endParaRPr lang="zh-CN" altLang="en-US" sz="2400" b="1" kern="1200" dirty="0"/>
        </a:p>
      </dsp:txBody>
      <dsp:txXfrm>
        <a:off x="30157" y="1448658"/>
        <a:ext cx="8308986" cy="557446"/>
      </dsp:txXfrm>
    </dsp:sp>
    <dsp:sp modelId="{1423AC30-531D-4610-BE3C-9F2ADA4C5CCD}">
      <dsp:nvSpPr>
        <dsp:cNvPr id="0" name=""/>
        <dsp:cNvSpPr/>
      </dsp:nvSpPr>
      <dsp:spPr>
        <a:xfrm>
          <a:off x="0" y="203626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MXNet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Caffe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6261"/>
        <a:ext cx="8369300" cy="546480"/>
      </dsp:txXfrm>
    </dsp:sp>
    <dsp:sp modelId="{20520C1B-3CEB-451C-92C9-94F7F19E94E8}">
      <dsp:nvSpPr>
        <dsp:cNvPr id="0" name=""/>
        <dsp:cNvSpPr/>
      </dsp:nvSpPr>
      <dsp:spPr>
        <a:xfrm>
          <a:off x="0" y="258274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7</a:t>
          </a:r>
          <a:r>
            <a:rPr lang="zh-CN" altLang="en-US" sz="2400" b="1" kern="1200" dirty="0" smtClean="0"/>
            <a:t>）文本分析</a:t>
          </a:r>
          <a:endParaRPr lang="zh-CN" altLang="en-US" sz="2400" b="1" kern="1200" dirty="0"/>
        </a:p>
      </dsp:txBody>
      <dsp:txXfrm>
        <a:off x="30157" y="2612898"/>
        <a:ext cx="8308986" cy="557446"/>
      </dsp:txXfrm>
    </dsp:sp>
    <dsp:sp modelId="{34C7D9B9-DA42-4CF4-8018-A884B18D1A43}">
      <dsp:nvSpPr>
        <dsp:cNvPr id="0" name=""/>
        <dsp:cNvSpPr/>
      </dsp:nvSpPr>
      <dsp:spPr>
        <a:xfrm>
          <a:off x="0" y="320050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Word2Vec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Doc2Vec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，自动摘要，关键词抽取，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LSH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501"/>
        <a:ext cx="8369300" cy="546480"/>
      </dsp:txXfrm>
    </dsp:sp>
    <dsp:sp modelId="{9F264BE6-77D3-4778-98FC-1AFD0BD537B3}">
      <dsp:nvSpPr>
        <dsp:cNvPr id="0" name=""/>
        <dsp:cNvSpPr/>
      </dsp:nvSpPr>
      <dsp:spPr>
        <a:xfrm>
          <a:off x="0" y="374698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8</a:t>
          </a:r>
          <a:r>
            <a:rPr lang="zh-CN" altLang="en-US" sz="2400" b="1" kern="1200" dirty="0" smtClean="0"/>
            <a:t>）网络分析</a:t>
          </a:r>
          <a:endParaRPr lang="zh-CN" altLang="en-US" sz="2400" b="1" kern="1200" dirty="0"/>
        </a:p>
      </dsp:txBody>
      <dsp:txXfrm>
        <a:off x="30157" y="3777138"/>
        <a:ext cx="8308986" cy="557446"/>
      </dsp:txXfrm>
    </dsp:sp>
    <dsp:sp modelId="{7236045B-5900-473E-A178-AF20923747E2}">
      <dsp:nvSpPr>
        <dsp:cNvPr id="0" name=""/>
        <dsp:cNvSpPr/>
      </dsp:nvSpPr>
      <dsp:spPr>
        <a:xfrm>
          <a:off x="0" y="436474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PageRank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，谱聚类，社团发现（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KCore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，模块度，最短路径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64741"/>
        <a:ext cx="8369300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577E-695B-4EF2-AAD4-0E4D69510312}">
      <dsp:nvSpPr>
        <dsp:cNvPr id="0" name=""/>
        <dsp:cNvSpPr/>
      </dsp:nvSpPr>
      <dsp:spPr>
        <a:xfrm>
          <a:off x="0" y="4827"/>
          <a:ext cx="8369300" cy="4938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线性回归，逻辑回归，朴素贝叶斯，决策树，随机森林，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GBDT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XGBoost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AdaBoost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，支持向量机，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近邻，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Kmeans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iForest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Arima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Apriori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FP-Growth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ALS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协同过滤，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FTRL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LDA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HMM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N-Gram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LFM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ANN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RNN ……</a:t>
          </a:r>
        </a:p>
      </dsp:txBody>
      <dsp:txXfrm>
        <a:off x="241085" y="245912"/>
        <a:ext cx="7887130" cy="4456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）架构优化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基于总体规划内容，从系统架构层面做部分改造工作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）定时调度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定时调度实验运行，通过设定实验全局参数，实现对模型的按需定期更新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）常用组件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进一步完善组件目录，满足一般业务场景的数据挖掘开发需要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）自动调参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支持启发式搜索、随机搜索、随机网格和自定义搜索等调参方式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3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1</a:t>
          </a:r>
          <a:r>
            <a:rPr lang="zh-CN" altLang="en-US" sz="2300" b="1" kern="1200" dirty="0" smtClean="0"/>
            <a:t>）网络分析</a:t>
          </a:r>
          <a:endParaRPr lang="zh-CN" altLang="en-US" sz="2300" b="1" kern="1200" dirty="0"/>
        </a:p>
      </dsp:txBody>
      <dsp:txXfrm>
        <a:off x="28243" y="41855"/>
        <a:ext cx="8312814" cy="522079"/>
      </dsp:txXfrm>
    </dsp:sp>
    <dsp:sp modelId="{302B382D-9D79-4876-B0FB-6E61C05D653F}">
      <dsp:nvSpPr>
        <dsp:cNvPr id="0" name=""/>
        <dsp:cNvSpPr/>
      </dsp:nvSpPr>
      <dsp:spPr>
        <a:xfrm>
          <a:off x="0" y="592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扩展平台组件目录，支持对图数据的计算处理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2177"/>
        <a:ext cx="8369300" cy="404685"/>
      </dsp:txXfrm>
    </dsp:sp>
    <dsp:sp modelId="{FD347E0A-6B82-4B0C-995D-51C23A141C9F}">
      <dsp:nvSpPr>
        <dsp:cNvPr id="0" name=""/>
        <dsp:cNvSpPr/>
      </dsp:nvSpPr>
      <dsp:spPr>
        <a:xfrm>
          <a:off x="0" y="9968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2</a:t>
          </a:r>
          <a:r>
            <a:rPr lang="zh-CN" altLang="en-US" sz="2300" b="1" kern="1200" dirty="0" smtClean="0"/>
            <a:t>）文本分析</a:t>
          </a:r>
          <a:endParaRPr lang="zh-CN" altLang="en-US" sz="2300" b="1" kern="1200" dirty="0"/>
        </a:p>
      </dsp:txBody>
      <dsp:txXfrm>
        <a:off x="28243" y="1025105"/>
        <a:ext cx="8312814" cy="522079"/>
      </dsp:txXfrm>
    </dsp:sp>
    <dsp:sp modelId="{1423AC30-531D-4610-BE3C-9F2ADA4C5CCD}">
      <dsp:nvSpPr>
        <dsp:cNvPr id="0" name=""/>
        <dsp:cNvSpPr/>
      </dsp:nvSpPr>
      <dsp:spPr>
        <a:xfrm>
          <a:off x="0" y="15754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扩展平台组件目录，支持对文本数据的计算处理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5427"/>
        <a:ext cx="8369300" cy="404685"/>
      </dsp:txXfrm>
    </dsp:sp>
    <dsp:sp modelId="{20520C1B-3CEB-451C-92C9-94F7F19E94E8}">
      <dsp:nvSpPr>
        <dsp:cNvPr id="0" name=""/>
        <dsp:cNvSpPr/>
      </dsp:nvSpPr>
      <dsp:spPr>
        <a:xfrm>
          <a:off x="0" y="19801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3</a:t>
          </a:r>
          <a:r>
            <a:rPr lang="zh-CN" altLang="en-US" sz="2300" b="1" kern="1200" dirty="0" smtClean="0"/>
            <a:t>）评分卡套件</a:t>
          </a:r>
          <a:endParaRPr lang="zh-CN" altLang="en-US" sz="2300" b="1" kern="1200" dirty="0"/>
        </a:p>
      </dsp:txBody>
      <dsp:txXfrm>
        <a:off x="28243" y="2008355"/>
        <a:ext cx="8312814" cy="522079"/>
      </dsp:txXfrm>
    </dsp:sp>
    <dsp:sp modelId="{34C7D9B9-DA42-4CF4-8018-A884B18D1A43}">
      <dsp:nvSpPr>
        <dsp:cNvPr id="0" name=""/>
        <dsp:cNvSpPr/>
      </dsp:nvSpPr>
      <dsp:spPr>
        <a:xfrm>
          <a:off x="0" y="25586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针对评分卡模型开发过程，设计配套组件，帮助用户快速构建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677"/>
        <a:ext cx="8369300" cy="404685"/>
      </dsp:txXfrm>
    </dsp:sp>
    <dsp:sp modelId="{9F264BE6-77D3-4778-98FC-1AFD0BD537B3}">
      <dsp:nvSpPr>
        <dsp:cNvPr id="0" name=""/>
        <dsp:cNvSpPr/>
      </dsp:nvSpPr>
      <dsp:spPr>
        <a:xfrm>
          <a:off x="0" y="29633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4</a:t>
          </a:r>
          <a:r>
            <a:rPr lang="zh-CN" altLang="en-US" sz="2300" b="1" kern="1200" dirty="0" smtClean="0"/>
            <a:t>）在线调度服务</a:t>
          </a:r>
          <a:endParaRPr lang="zh-CN" altLang="en-US" sz="2300" b="1" kern="1200" dirty="0"/>
        </a:p>
      </dsp:txBody>
      <dsp:txXfrm>
        <a:off x="28243" y="2991605"/>
        <a:ext cx="8312814" cy="522079"/>
      </dsp:txXfrm>
    </dsp:sp>
    <dsp:sp modelId="{7236045B-5900-473E-A178-AF20923747E2}">
      <dsp:nvSpPr>
        <dsp:cNvPr id="0" name=""/>
        <dsp:cNvSpPr/>
      </dsp:nvSpPr>
      <dsp:spPr>
        <a:xfrm>
          <a:off x="0" y="35419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将实验调度运行开放到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服务上，供外部调用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41927"/>
        <a:ext cx="8369300" cy="404685"/>
      </dsp:txXfrm>
    </dsp:sp>
    <dsp:sp modelId="{CECA9D39-BB3C-425D-88EA-A1C32AF09186}">
      <dsp:nvSpPr>
        <dsp:cNvPr id="0" name=""/>
        <dsp:cNvSpPr/>
      </dsp:nvSpPr>
      <dsp:spPr>
        <a:xfrm>
          <a:off x="0" y="3946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5</a:t>
          </a:r>
          <a:r>
            <a:rPr lang="zh-CN" altLang="en-US" sz="2300" b="1" kern="1200" dirty="0" smtClean="0"/>
            <a:t>）在线预测服务</a:t>
          </a:r>
          <a:endParaRPr lang="zh-CN" altLang="en-US" sz="2300" b="1" kern="1200" dirty="0"/>
        </a:p>
      </dsp:txBody>
      <dsp:txXfrm>
        <a:off x="28243" y="3974855"/>
        <a:ext cx="8312814" cy="522079"/>
      </dsp:txXfrm>
    </dsp:sp>
    <dsp:sp modelId="{E19D7773-B72F-494D-9F87-C6D6F6C7EE11}">
      <dsp:nvSpPr>
        <dsp:cNvPr id="0" name=""/>
        <dsp:cNvSpPr/>
      </dsp:nvSpPr>
      <dsp:spPr>
        <a:xfrm>
          <a:off x="0" y="4525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在线模型预测服务，将模型预测以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服务方式开放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25177"/>
        <a:ext cx="8369300" cy="404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3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1</a:t>
          </a:r>
          <a:r>
            <a:rPr lang="zh-CN" altLang="en-US" sz="2300" b="1" kern="1200" dirty="0" smtClean="0"/>
            <a:t>）规则生成</a:t>
          </a:r>
          <a:endParaRPr lang="zh-CN" altLang="en-US" sz="2300" b="1" kern="1200" dirty="0"/>
        </a:p>
      </dsp:txBody>
      <dsp:txXfrm>
        <a:off x="28243" y="41855"/>
        <a:ext cx="8312814" cy="522079"/>
      </dsp:txXfrm>
    </dsp:sp>
    <dsp:sp modelId="{302B382D-9D79-4876-B0FB-6E61C05D653F}">
      <dsp:nvSpPr>
        <dsp:cNvPr id="0" name=""/>
        <dsp:cNvSpPr/>
      </dsp:nvSpPr>
      <dsp:spPr>
        <a:xfrm>
          <a:off x="0" y="592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基于树模型，自动搜索生成具备可解释的业务规则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2177"/>
        <a:ext cx="8369300" cy="404685"/>
      </dsp:txXfrm>
    </dsp:sp>
    <dsp:sp modelId="{FD347E0A-6B82-4B0C-995D-51C23A141C9F}">
      <dsp:nvSpPr>
        <dsp:cNvPr id="0" name=""/>
        <dsp:cNvSpPr/>
      </dsp:nvSpPr>
      <dsp:spPr>
        <a:xfrm>
          <a:off x="0" y="9968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2</a:t>
          </a:r>
          <a:r>
            <a:rPr lang="zh-CN" altLang="en-US" sz="2300" b="1" kern="1200" dirty="0" smtClean="0"/>
            <a:t>）模型可视化</a:t>
          </a:r>
          <a:endParaRPr lang="zh-CN" altLang="en-US" sz="2300" b="1" kern="1200" dirty="0"/>
        </a:p>
      </dsp:txBody>
      <dsp:txXfrm>
        <a:off x="28243" y="1025105"/>
        <a:ext cx="8312814" cy="522079"/>
      </dsp:txXfrm>
    </dsp:sp>
    <dsp:sp modelId="{1423AC30-531D-4610-BE3C-9F2ADA4C5CCD}">
      <dsp:nvSpPr>
        <dsp:cNvPr id="0" name=""/>
        <dsp:cNvSpPr/>
      </dsp:nvSpPr>
      <dsp:spPr>
        <a:xfrm>
          <a:off x="0" y="15754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针对不同算法模型，提供不同程度的模型可视化展示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5427"/>
        <a:ext cx="8369300" cy="404685"/>
      </dsp:txXfrm>
    </dsp:sp>
    <dsp:sp modelId="{20520C1B-3CEB-451C-92C9-94F7F19E94E8}">
      <dsp:nvSpPr>
        <dsp:cNvPr id="0" name=""/>
        <dsp:cNvSpPr/>
      </dsp:nvSpPr>
      <dsp:spPr>
        <a:xfrm>
          <a:off x="0" y="19801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3</a:t>
          </a:r>
          <a:r>
            <a:rPr lang="zh-CN" altLang="en-US" sz="2300" b="1" kern="1200" dirty="0" smtClean="0"/>
            <a:t>）模型可解释</a:t>
          </a:r>
          <a:endParaRPr lang="zh-CN" altLang="en-US" sz="2300" b="1" kern="1200" dirty="0"/>
        </a:p>
      </dsp:txBody>
      <dsp:txXfrm>
        <a:off x="28243" y="2008355"/>
        <a:ext cx="8312814" cy="522079"/>
      </dsp:txXfrm>
    </dsp:sp>
    <dsp:sp modelId="{34C7D9B9-DA42-4CF4-8018-A884B18D1A43}">
      <dsp:nvSpPr>
        <dsp:cNvPr id="0" name=""/>
        <dsp:cNvSpPr/>
      </dsp:nvSpPr>
      <dsp:spPr>
        <a:xfrm>
          <a:off x="0" y="25586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结合自动生成的业务规则，对模型预测结果进行辅助解释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677"/>
        <a:ext cx="8369300" cy="404685"/>
      </dsp:txXfrm>
    </dsp:sp>
    <dsp:sp modelId="{9F264BE6-77D3-4778-98FC-1AFD0BD537B3}">
      <dsp:nvSpPr>
        <dsp:cNvPr id="0" name=""/>
        <dsp:cNvSpPr/>
      </dsp:nvSpPr>
      <dsp:spPr>
        <a:xfrm>
          <a:off x="0" y="29633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4</a:t>
          </a:r>
          <a:r>
            <a:rPr lang="zh-CN" altLang="en-US" sz="2300" b="1" kern="1200" dirty="0" smtClean="0"/>
            <a:t>）</a:t>
          </a:r>
          <a:r>
            <a:rPr lang="en-US" altLang="en-US" sz="2300" b="1" kern="1200" dirty="0" smtClean="0"/>
            <a:t>Notebook</a:t>
          </a:r>
          <a:endParaRPr lang="zh-CN" altLang="en-US" sz="2300" b="1" kern="1200" dirty="0"/>
        </a:p>
      </dsp:txBody>
      <dsp:txXfrm>
        <a:off x="28243" y="2991605"/>
        <a:ext cx="8312814" cy="522079"/>
      </dsp:txXfrm>
    </dsp:sp>
    <dsp:sp modelId="{7236045B-5900-473E-A178-AF20923747E2}">
      <dsp:nvSpPr>
        <dsp:cNvPr id="0" name=""/>
        <dsp:cNvSpPr/>
      </dsp:nvSpPr>
      <dsp:spPr>
        <a:xfrm>
          <a:off x="0" y="35419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Jupyter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Notebook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，为平台用户提供交互式的脚本界面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41927"/>
        <a:ext cx="8369300" cy="404685"/>
      </dsp:txXfrm>
    </dsp:sp>
    <dsp:sp modelId="{CECA9D39-BB3C-425D-88EA-A1C32AF09186}">
      <dsp:nvSpPr>
        <dsp:cNvPr id="0" name=""/>
        <dsp:cNvSpPr/>
      </dsp:nvSpPr>
      <dsp:spPr>
        <a:xfrm>
          <a:off x="0" y="3946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5</a:t>
          </a:r>
          <a:r>
            <a:rPr lang="zh-CN" altLang="en-US" sz="2300" b="1" kern="1200" dirty="0" smtClean="0"/>
            <a:t>）自动特征工程</a:t>
          </a:r>
          <a:endParaRPr lang="zh-CN" altLang="en-US" sz="2300" b="1" kern="1200" dirty="0"/>
        </a:p>
      </dsp:txBody>
      <dsp:txXfrm>
        <a:off x="28243" y="3974855"/>
        <a:ext cx="8312814" cy="522079"/>
      </dsp:txXfrm>
    </dsp:sp>
    <dsp:sp modelId="{E19D7773-B72F-494D-9F87-C6D6F6C7EE11}">
      <dsp:nvSpPr>
        <dsp:cNvPr id="0" name=""/>
        <dsp:cNvSpPr/>
      </dsp:nvSpPr>
      <dsp:spPr>
        <a:xfrm>
          <a:off x="0" y="4525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基于人工经验积累和启发式搜索，帮助平台用户完成特征工程自动化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25177"/>
        <a:ext cx="8369300" cy="404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）在线学习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面向超大规模的训练集和在线数据流，在线算法可以有效对模型一直更新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）半监督学习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面向黑白样本验证失衡场景，算法自动利用未标记样本来学习提升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）深度学习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无需领域知识，无需做大量特征工程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）智能决策服务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基于实时指标服务，对外提供线上实时决策服务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3B61-ADD0-7448-9BC3-F70BFA1F8529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8DD-DE1A-2243-B566-D787ABCA7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174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01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1.0</a:t>
            </a:r>
            <a:r>
              <a:rPr lang="zh-CN" altLang="en-US" dirty="0" smtClean="0"/>
              <a:t>版本是我们快速响应市场的一个版本，在对客户需求的进一步理解基础之上，针对解决实际业务需求，提出机器学习平台从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5.0</a:t>
            </a:r>
            <a:r>
              <a:rPr lang="zh-CN" altLang="en-US" dirty="0" smtClean="0"/>
              <a:t>的版本迭代和研发指标计算平台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的规划路线，在这过程中平台从最初服务于离线业务决策分析，发展到具备为在线业务事中决策提供解决方案。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30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00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35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3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58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11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36" y="157307"/>
            <a:ext cx="9040091" cy="5769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6C6-8419-6843-AAC7-3C6571B722FB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247919" y="65531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与成长中的银行一起成长</a:t>
            </a:r>
            <a:endParaRPr kumimoji="1" lang="zh-CN" altLang="en-US" b="1" dirty="0">
              <a:solidFill>
                <a:schemeClr val="bg1"/>
              </a:solidFill>
              <a:latin typeface="Xingkai SC Light" charset="-122"/>
              <a:ea typeface="Xingkai SC Light" charset="-122"/>
              <a:cs typeface="Xingkai SC Light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420-5CB8-0342-A8E8-0E3754D5D583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363" y="2601545"/>
            <a:ext cx="9461122" cy="11111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雅拓信息</a:t>
            </a:r>
            <a: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机器学习平台总体规划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060" y="4656407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李冬冬</a:t>
            </a:r>
          </a:p>
          <a:p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2018.11.20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V2.0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6170571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11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V3.0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98992924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V4.0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95927368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9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V5.0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9098067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9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指标计算平台</a:t>
            </a:r>
            <a:r>
              <a:rPr kumimoji="1" lang="en-US" altLang="zh-CN" b="1" dirty="0" smtClean="0"/>
              <a:t>V1.0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5437720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6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7826" y="383911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杭州雅拓信息技术有限公司</a:t>
            </a:r>
          </a:p>
          <a:p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地址：杭州市文二路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385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号汽轮大厦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电话：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0571-89938328</a:t>
            </a:r>
            <a:endParaRPr kumimoji="1"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传真：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0571-81110032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06769" y="1700305"/>
            <a:ext cx="9601470" cy="125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/>
          <p:cNvSpPr/>
          <p:nvPr/>
        </p:nvSpPr>
        <p:spPr>
          <a:xfrm>
            <a:off x="0" y="2367411"/>
            <a:ext cx="6836898" cy="226116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7"/>
          <p:cNvSpPr/>
          <p:nvPr/>
        </p:nvSpPr>
        <p:spPr>
          <a:xfrm rot="10800000">
            <a:off x="5261316" y="2360576"/>
            <a:ext cx="6930683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122046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710289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611751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8199994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设计目标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828994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828676" y="1420388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algn="ctr" defTabSz="48895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2" name="任意多边形 41"/>
          <p:cNvSpPr/>
          <p:nvPr/>
        </p:nvSpPr>
        <p:spPr>
          <a:xfrm>
            <a:off x="1493672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V2.0</a:t>
            </a:r>
            <a:endParaRPr lang="zh-CN" altLang="en-US" sz="1100" b="1" kern="1200" dirty="0"/>
          </a:p>
        </p:txBody>
      </p:sp>
      <p:sp>
        <p:nvSpPr>
          <p:cNvPr id="43" name="任意多边形 42"/>
          <p:cNvSpPr/>
          <p:nvPr/>
        </p:nvSpPr>
        <p:spPr>
          <a:xfrm>
            <a:off x="1786150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定时调度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常用组件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176295">
            <a:off x="5937837" y="3615889"/>
            <a:ext cx="144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5" name="任意多边形 44"/>
          <p:cNvSpPr/>
          <p:nvPr/>
        </p:nvSpPr>
        <p:spPr>
          <a:xfrm>
            <a:off x="7681480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指标计算平台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6" name="任意多边形 45"/>
          <p:cNvSpPr/>
          <p:nvPr/>
        </p:nvSpPr>
        <p:spPr>
          <a:xfrm>
            <a:off x="7973958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流式计算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分布式内存数据库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指标计算引擎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实时指标服务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8411923" y="1574540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8" name="任意多边形 47"/>
          <p:cNvSpPr/>
          <p:nvPr/>
        </p:nvSpPr>
        <p:spPr>
          <a:xfrm>
            <a:off x="3913802" y="2566136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V3.0</a:t>
            </a:r>
            <a:endParaRPr lang="zh-CN" altLang="en-US" sz="1100" b="1" kern="1200" dirty="0"/>
          </a:p>
        </p:txBody>
      </p:sp>
      <p:sp>
        <p:nvSpPr>
          <p:cNvPr id="49" name="任意多边形 48"/>
          <p:cNvSpPr/>
          <p:nvPr/>
        </p:nvSpPr>
        <p:spPr>
          <a:xfrm>
            <a:off x="4206208" y="2908592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网络分析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评分卡套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在线预测服务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9369661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V5.0</a:t>
            </a:r>
            <a:endParaRPr lang="zh-CN" altLang="en-US" sz="1100" b="1" kern="1200" dirty="0"/>
          </a:p>
        </p:txBody>
      </p:sp>
      <p:sp>
        <p:nvSpPr>
          <p:cNvPr id="52" name="任意多边形 51"/>
          <p:cNvSpPr/>
          <p:nvPr/>
        </p:nvSpPr>
        <p:spPr>
          <a:xfrm>
            <a:off x="9662139" y="1790474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在线学习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kern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20046737">
            <a:off x="5137399" y="191058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3205632723"/>
              </p:ext>
            </p:extLst>
          </p:nvPr>
        </p:nvGraphicFramePr>
        <p:xfrm>
          <a:off x="828675" y="5667938"/>
          <a:ext cx="10261447" cy="43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2" name="标题 1"/>
          <p:cNvSpPr txBox="1">
            <a:spLocks/>
          </p:cNvSpPr>
          <p:nvPr/>
        </p:nvSpPr>
        <p:spPr>
          <a:xfrm>
            <a:off x="187036" y="157307"/>
            <a:ext cx="9040091" cy="576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规划路线</a:t>
            </a:r>
            <a:endParaRPr kumimoji="1"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4110878">
            <a:off x="1100303" y="270860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25" name="任意多边形 24"/>
          <p:cNvSpPr/>
          <p:nvPr/>
        </p:nvSpPr>
        <p:spPr>
          <a:xfrm>
            <a:off x="6641767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V4.0</a:t>
            </a:r>
            <a:endParaRPr lang="zh-CN" altLang="en-US" sz="1100" b="1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6934173" y="1763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规则生成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自动特征工程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9306726">
            <a:off x="3057766" y="3248891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</p:spTree>
    <p:extLst>
      <p:ext uri="{BB962C8B-B14F-4D97-AF65-F5344CB8AC3E}">
        <p14:creationId xmlns:p14="http://schemas.microsoft.com/office/powerpoint/2010/main" val="263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圆角矩形 78"/>
          <p:cNvSpPr/>
          <p:nvPr/>
        </p:nvSpPr>
        <p:spPr>
          <a:xfrm>
            <a:off x="223076" y="5588667"/>
            <a:ext cx="8227242" cy="860400"/>
          </a:xfrm>
          <a:prstGeom prst="roundRect">
            <a:avLst>
              <a:gd name="adj" fmla="val 0"/>
            </a:avLst>
          </a:prstGeom>
          <a:solidFill>
            <a:srgbClr val="FF560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基础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总体架构</a:t>
            </a:r>
            <a:endParaRPr kumimoji="1" lang="zh-CN" altLang="en-US" b="1" dirty="0"/>
          </a:p>
        </p:txBody>
      </p:sp>
      <p:sp>
        <p:nvSpPr>
          <p:cNvPr id="86" name="圆角矩形 85"/>
          <p:cNvSpPr/>
          <p:nvPr/>
        </p:nvSpPr>
        <p:spPr>
          <a:xfrm>
            <a:off x="1222517" y="5692553"/>
            <a:ext cx="1584000" cy="654658"/>
          </a:xfrm>
          <a:prstGeom prst="roundRect">
            <a:avLst>
              <a:gd name="adj" fmla="val 0"/>
            </a:avLst>
          </a:prstGeom>
          <a:solidFill>
            <a:srgbClr val="B131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526969" y="5699211"/>
            <a:ext cx="1665966" cy="648000"/>
          </a:xfrm>
          <a:prstGeom prst="roundRect">
            <a:avLst>
              <a:gd name="adj" fmla="val 0"/>
            </a:avLst>
          </a:prstGeom>
          <a:solidFill>
            <a:srgbClr val="B131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Yarn/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874743" y="5699211"/>
            <a:ext cx="1584000" cy="648000"/>
          </a:xfrm>
          <a:prstGeom prst="roundRect">
            <a:avLst>
              <a:gd name="adj" fmla="val 0"/>
            </a:avLst>
          </a:prstGeom>
          <a:solidFill>
            <a:srgbClr val="B131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444" y="957586"/>
            <a:ext cx="8230874" cy="868521"/>
            <a:chOff x="335057" y="884016"/>
            <a:chExt cx="8230874" cy="868521"/>
          </a:xfrm>
        </p:grpSpPr>
        <p:sp>
          <p:nvSpPr>
            <p:cNvPr id="76" name="圆角矩形 75"/>
            <p:cNvSpPr/>
            <p:nvPr/>
          </p:nvSpPr>
          <p:spPr>
            <a:xfrm>
              <a:off x="335057" y="884016"/>
              <a:ext cx="8230874" cy="868521"/>
            </a:xfrm>
            <a:prstGeom prst="roundRect">
              <a:avLst>
                <a:gd name="adj" fmla="val 0"/>
              </a:avLst>
            </a:prstGeom>
            <a:solidFill>
              <a:srgbClr val="00BCD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平台应用层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965826" y="972594"/>
              <a:ext cx="1225572" cy="309708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2965825" y="1358502"/>
              <a:ext cx="1225572" cy="304782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6947395" y="976934"/>
              <a:ext cx="1461288" cy="695181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开放平台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363530" y="972594"/>
              <a:ext cx="1500678" cy="695181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实验工作台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4293016" y="976938"/>
              <a:ext cx="1225572" cy="305364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交互式解释器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4293015" y="1358482"/>
              <a:ext cx="1225572" cy="304896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5620206" y="976938"/>
              <a:ext cx="1225572" cy="305364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定时调度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5620205" y="1357284"/>
              <a:ext cx="1225572" cy="306000"/>
            </a:xfrm>
            <a:prstGeom prst="roundRect">
              <a:avLst>
                <a:gd name="adj" fmla="val 0"/>
              </a:avLst>
            </a:prstGeom>
            <a:solidFill>
              <a:srgbClr val="1499AA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系统监控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445" y="1849232"/>
            <a:ext cx="8230873" cy="1123200"/>
            <a:chOff x="335058" y="1828212"/>
            <a:chExt cx="8230873" cy="1123200"/>
          </a:xfrm>
        </p:grpSpPr>
        <p:sp>
          <p:nvSpPr>
            <p:cNvPr id="75" name="圆角矩形 74"/>
            <p:cNvSpPr/>
            <p:nvPr/>
          </p:nvSpPr>
          <p:spPr>
            <a:xfrm>
              <a:off x="335058" y="1828212"/>
              <a:ext cx="8230873" cy="1123200"/>
            </a:xfrm>
            <a:prstGeom prst="roundRect">
              <a:avLst>
                <a:gd name="adj" fmla="val 0"/>
              </a:avLst>
            </a:prstGeom>
            <a:solidFill>
              <a:srgbClr val="8BC24A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工作流引擎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350870" y="1914530"/>
              <a:ext cx="2284513" cy="432000"/>
            </a:xfrm>
            <a:prstGeom prst="roundRect">
              <a:avLst>
                <a:gd name="adj" fmla="val 0"/>
              </a:avLst>
            </a:prstGeom>
            <a:solidFill>
              <a:srgbClr val="528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3728836" y="1918727"/>
              <a:ext cx="2284513" cy="432000"/>
            </a:xfrm>
            <a:prstGeom prst="roundRect">
              <a:avLst>
                <a:gd name="adj" fmla="val 0"/>
              </a:avLst>
            </a:prstGeom>
            <a:solidFill>
              <a:srgbClr val="528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快照自动生成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6106801" y="1914530"/>
              <a:ext cx="2284513" cy="432000"/>
            </a:xfrm>
            <a:prstGeom prst="roundRect">
              <a:avLst>
                <a:gd name="adj" fmla="val 0"/>
              </a:avLst>
            </a:prstGeom>
            <a:solidFill>
              <a:srgbClr val="528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作业调度运行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1350870" y="2422730"/>
              <a:ext cx="2284513" cy="432000"/>
            </a:xfrm>
            <a:prstGeom prst="roundRect">
              <a:avLst>
                <a:gd name="adj" fmla="val 0"/>
              </a:avLst>
            </a:prstGeom>
            <a:solidFill>
              <a:srgbClr val="528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运行动态模拟</a:t>
              </a: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3728836" y="2426927"/>
              <a:ext cx="2284513" cy="432000"/>
            </a:xfrm>
            <a:prstGeom prst="roundRect">
              <a:avLst>
                <a:gd name="adj" fmla="val 0"/>
              </a:avLst>
            </a:prstGeom>
            <a:solidFill>
              <a:srgbClr val="528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作业分析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6106801" y="2422730"/>
              <a:ext cx="2284513" cy="432000"/>
            </a:xfrm>
            <a:prstGeom prst="roundRect">
              <a:avLst>
                <a:gd name="adj" fmla="val 0"/>
              </a:avLst>
            </a:prstGeom>
            <a:solidFill>
              <a:srgbClr val="528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集群提交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3076" y="2995817"/>
            <a:ext cx="8227242" cy="1393200"/>
            <a:chOff x="338689" y="3016837"/>
            <a:chExt cx="8227242" cy="1393200"/>
          </a:xfrm>
        </p:grpSpPr>
        <p:sp>
          <p:nvSpPr>
            <p:cNvPr id="74" name="圆角矩形 73"/>
            <p:cNvSpPr/>
            <p:nvPr/>
          </p:nvSpPr>
          <p:spPr>
            <a:xfrm>
              <a:off x="338689" y="3016837"/>
              <a:ext cx="8227242" cy="1393200"/>
            </a:xfrm>
            <a:prstGeom prst="roundRect">
              <a:avLst>
                <a:gd name="adj" fmla="val 0"/>
              </a:avLst>
            </a:prstGeom>
            <a:solidFill>
              <a:srgbClr val="A87BD8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工作流组件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329197" y="3101945"/>
              <a:ext cx="4047059" cy="1254582"/>
            </a:xfrm>
            <a:prstGeom prst="rect">
              <a:avLst/>
            </a:prstGeom>
            <a:solidFill>
              <a:srgbClr val="9777BB"/>
            </a:solidFill>
            <a:ln>
              <a:solidFill>
                <a:srgbClr val="977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388822" y="317340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分类回归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383264" y="317340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375866" y="317340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388823" y="3784520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模型评估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383683" y="377765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交叉验证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378543" y="3768233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自动调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99320" y="377765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协同过滤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394380" y="317526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338130" y="316811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330312" y="3168117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322494" y="3165010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338130" y="3777193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文本分析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330312" y="3777193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网络分析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322494" y="3774086"/>
              <a:ext cx="919725" cy="525523"/>
            </a:xfrm>
            <a:prstGeom prst="roundRect">
              <a:avLst>
                <a:gd name="adj" fmla="val 0"/>
              </a:avLst>
            </a:prstGeom>
            <a:solidFill>
              <a:srgbClr val="8964B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37" y="5551128"/>
            <a:ext cx="1289947" cy="386809"/>
          </a:xfrm>
          <a:prstGeom prst="rect">
            <a:avLst/>
          </a:prstGeom>
        </p:spPr>
      </p:pic>
      <p:sp>
        <p:nvSpPr>
          <p:cNvPr id="77" name="圆角矩形 76"/>
          <p:cNvSpPr/>
          <p:nvPr/>
        </p:nvSpPr>
        <p:spPr>
          <a:xfrm>
            <a:off x="216353" y="4416927"/>
            <a:ext cx="8233965" cy="1153553"/>
          </a:xfrm>
          <a:prstGeom prst="roundRect">
            <a:avLst>
              <a:gd name="adj" fmla="val 0"/>
            </a:avLst>
          </a:prstGeom>
          <a:solidFill>
            <a:srgbClr val="E2AC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计算框架层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267650" y="4509694"/>
            <a:ext cx="2008051" cy="956876"/>
          </a:xfrm>
          <a:prstGeom prst="roundRect">
            <a:avLst>
              <a:gd name="adj" fmla="val 0"/>
            </a:avLst>
          </a:prstGeom>
          <a:solidFill>
            <a:srgbClr val="CF99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343097" y="4567463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SQL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300126" y="4567464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ML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261162" y="5694843"/>
            <a:ext cx="2029084" cy="648000"/>
          </a:xfrm>
          <a:prstGeom prst="roundRect">
            <a:avLst>
              <a:gd name="adj" fmla="val 0"/>
            </a:avLst>
          </a:prstGeom>
          <a:solidFill>
            <a:srgbClr val="B131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Geode/Aerospike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268" y="6050799"/>
            <a:ext cx="1244676" cy="217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016" y="1052236"/>
            <a:ext cx="1237961" cy="6141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25" y="4030533"/>
            <a:ext cx="1516977" cy="7017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18" y="5458809"/>
            <a:ext cx="1285693" cy="607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64" y="1832712"/>
            <a:ext cx="1401064" cy="357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190" y="2923795"/>
            <a:ext cx="1638134" cy="4889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93" y="3702621"/>
            <a:ext cx="1287686" cy="8264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6" y="1173957"/>
            <a:ext cx="1470136" cy="3967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38" y="3102520"/>
            <a:ext cx="855255" cy="406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2" y="2473080"/>
            <a:ext cx="1094168" cy="421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73" y="1816592"/>
            <a:ext cx="1332639" cy="35907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955" y="3545642"/>
            <a:ext cx="1768013" cy="4702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67" y="4646768"/>
            <a:ext cx="1541395" cy="81989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7" y="6015554"/>
            <a:ext cx="967515" cy="2572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74" y="5544073"/>
            <a:ext cx="808156" cy="40092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016" y="4733292"/>
            <a:ext cx="1518103" cy="77802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23" y="5874571"/>
            <a:ext cx="1110046" cy="50507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32" y="2451383"/>
            <a:ext cx="1515505" cy="279515"/>
          </a:xfrm>
          <a:prstGeom prst="rect">
            <a:avLst/>
          </a:prstGeom>
        </p:spPr>
      </p:pic>
      <p:sp>
        <p:nvSpPr>
          <p:cNvPr id="102" name="圆角矩形 101"/>
          <p:cNvSpPr/>
          <p:nvPr/>
        </p:nvSpPr>
        <p:spPr>
          <a:xfrm>
            <a:off x="4211005" y="4509694"/>
            <a:ext cx="2008051" cy="956876"/>
          </a:xfrm>
          <a:prstGeom prst="roundRect">
            <a:avLst>
              <a:gd name="adj" fmla="val 0"/>
            </a:avLst>
          </a:prstGeom>
          <a:solidFill>
            <a:srgbClr val="CF99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Tez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286452" y="4567463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243481" y="4567464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MXNet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222517" y="4509694"/>
            <a:ext cx="2939894" cy="956876"/>
          </a:xfrm>
          <a:prstGeom prst="roundRect">
            <a:avLst>
              <a:gd name="adj" fmla="val 0"/>
            </a:avLst>
          </a:prstGeom>
          <a:solidFill>
            <a:srgbClr val="CF99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2227820" y="4567463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184849" y="4567464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278187" y="4567462"/>
            <a:ext cx="900000" cy="530813"/>
          </a:xfrm>
          <a:prstGeom prst="roundRect">
            <a:avLst>
              <a:gd name="adj" fmla="val 0"/>
            </a:avLst>
          </a:prstGeom>
          <a:solidFill>
            <a:srgbClr val="B3840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组件示例（一）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9117946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4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组件示例（二）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043364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5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常用算法示例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07023958"/>
              </p:ext>
            </p:extLst>
          </p:nvPr>
        </p:nvGraphicFramePr>
        <p:xfrm>
          <a:off x="1687048" y="1203968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A7E5"/>
        </a:solidFill>
        <a:ln>
          <a:solidFill>
            <a:srgbClr val="61A7E5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1137</Words>
  <Application>Microsoft Office PowerPoint</Application>
  <PresentationFormat>宽屏</PresentationFormat>
  <Paragraphs>190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Xingkai SC Light</vt:lpstr>
      <vt:lpstr>DengXian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自定义设计方案</vt:lpstr>
      <vt:lpstr>雅拓信息 机器学习平台总体规划</vt:lpstr>
      <vt:lpstr>PowerPoint 演示文稿</vt:lpstr>
      <vt:lpstr>PowerPoint 演示文稿</vt:lpstr>
      <vt:lpstr>设计目标</vt:lpstr>
      <vt:lpstr>PowerPoint 演示文稿</vt:lpstr>
      <vt:lpstr>总体架构</vt:lpstr>
      <vt:lpstr>组件示例（一）</vt:lpstr>
      <vt:lpstr>组件示例（二）</vt:lpstr>
      <vt:lpstr>常用算法示例</vt:lpstr>
      <vt:lpstr>PowerPoint 演示文稿</vt:lpstr>
      <vt:lpstr>机器学习平台V2.0</vt:lpstr>
      <vt:lpstr>机器学习平台V3.0</vt:lpstr>
      <vt:lpstr>机器学习平台V4.0</vt:lpstr>
      <vt:lpstr>机器学习平台V5.0</vt:lpstr>
      <vt:lpstr>指标计算平台V1.0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lidongdong</cp:lastModifiedBy>
  <cp:revision>1469</cp:revision>
  <dcterms:created xsi:type="dcterms:W3CDTF">2016-11-25T01:56:00Z</dcterms:created>
  <dcterms:modified xsi:type="dcterms:W3CDTF">2019-01-13T11:33:36Z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