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728" r:id="rId4"/>
    <p:sldId id="461" r:id="rId5"/>
    <p:sldId id="732" r:id="rId6"/>
    <p:sldId id="726" r:id="rId7"/>
    <p:sldId id="713" r:id="rId8"/>
    <p:sldId id="645" r:id="rId9"/>
    <p:sldId id="717" r:id="rId10"/>
    <p:sldId id="733" r:id="rId11"/>
    <p:sldId id="718" r:id="rId12"/>
    <p:sldId id="734" r:id="rId13"/>
    <p:sldId id="735" r:id="rId14"/>
    <p:sldId id="737" r:id="rId15"/>
    <p:sldId id="736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9BD"/>
    <a:srgbClr val="D9D9D9"/>
    <a:srgbClr val="FFFFFF"/>
    <a:srgbClr val="FBBC83"/>
    <a:srgbClr val="347B96"/>
    <a:srgbClr val="58A6E4"/>
    <a:srgbClr val="63B1F3"/>
    <a:srgbClr val="FBFAFD"/>
    <a:srgbClr val="00B0F0"/>
    <a:srgbClr val="2A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/>
    <p:restoredTop sz="92697"/>
  </p:normalViewPr>
  <p:slideViewPr>
    <p:cSldViewPr snapToGrid="0" snapToObjects="1">
      <p:cViewPr varScale="1">
        <p:scale>
          <a:sx n="89" d="100"/>
          <a:sy n="89" d="100"/>
        </p:scale>
        <p:origin x="6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4AC5A-A46A-4C2B-AD97-212D229ADF4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DFE1530-B8A9-4BE7-8238-49CDE6B5000A}">
      <dgm:prSet phldrT="[文本]"/>
      <dgm:spPr/>
      <dgm:t>
        <a:bodyPr/>
        <a:lstStyle/>
        <a:p>
          <a:r>
            <a:rPr lang="zh-CN" altLang="en-US" b="1" dirty="0" smtClean="0"/>
            <a:t>离线业务决策分析</a:t>
          </a:r>
          <a:endParaRPr lang="zh-CN" altLang="en-US" b="1" dirty="0"/>
        </a:p>
      </dgm:t>
    </dgm:pt>
    <dgm:pt modelId="{9DAD2BEF-5E18-4A3F-BD6D-627104E23051}" type="par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F41296FE-57AF-425C-ADEE-419E96AA60D2}" type="sib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74D70996-3E59-410A-80CA-AD5B14DD8CD3}">
      <dgm:prSet phldrT="[文本]"/>
      <dgm:spPr/>
      <dgm:t>
        <a:bodyPr/>
        <a:lstStyle/>
        <a:p>
          <a:r>
            <a:rPr lang="zh-CN" altLang="en-US" b="1" dirty="0" smtClean="0"/>
            <a:t>在线业务事中决策（</a:t>
          </a:r>
          <a:r>
            <a:rPr lang="en-US" altLang="zh-CN" b="1" dirty="0" smtClean="0"/>
            <a:t>&lt;100ms</a:t>
          </a:r>
          <a:r>
            <a:rPr lang="zh-CN" altLang="en-US" b="1" dirty="0" smtClean="0"/>
            <a:t>延迟）</a:t>
          </a:r>
          <a:endParaRPr lang="zh-CN" altLang="en-US" b="1" dirty="0"/>
        </a:p>
      </dgm:t>
    </dgm:pt>
    <dgm:pt modelId="{61838461-D017-4ECE-A984-17D38761B5B4}" type="par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674B8026-D5BB-447A-973E-450274ED8201}" type="sib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10036E2D-4B49-4375-B897-5CB5A8602EF0}" type="pres">
      <dgm:prSet presAssocID="{6D94AC5A-A46A-4C2B-AD97-212D229ADF4B}" presName="Name0" presStyleCnt="0">
        <dgm:presLayoutVars>
          <dgm:dir/>
          <dgm:animLvl val="lvl"/>
          <dgm:resizeHandles val="exact"/>
        </dgm:presLayoutVars>
      </dgm:prSet>
      <dgm:spPr/>
    </dgm:pt>
    <dgm:pt modelId="{07326A12-3F36-404F-B90C-425965E87744}" type="pres">
      <dgm:prSet presAssocID="{6DFE1530-B8A9-4BE7-8238-49CDE6B5000A}" presName="parTxOnly" presStyleLbl="node1" presStyleIdx="0" presStyleCnt="2" custScaleX="689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BEAEB-8FD6-4072-B596-C1E09ACC0C6D}" type="pres">
      <dgm:prSet presAssocID="{F41296FE-57AF-425C-ADEE-419E96AA60D2}" presName="parTxOnlySpace" presStyleCnt="0"/>
      <dgm:spPr/>
    </dgm:pt>
    <dgm:pt modelId="{A5E326FA-4641-48F3-BA59-E98CEF019565}" type="pres">
      <dgm:prSet presAssocID="{74D70996-3E59-410A-80CA-AD5B14DD8CD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CD521-B0FD-4E3F-9AE7-26AB0BC8D08F}" srcId="{6D94AC5A-A46A-4C2B-AD97-212D229ADF4B}" destId="{74D70996-3E59-410A-80CA-AD5B14DD8CD3}" srcOrd="1" destOrd="0" parTransId="{61838461-D017-4ECE-A984-17D38761B5B4}" sibTransId="{674B8026-D5BB-447A-973E-450274ED8201}"/>
    <dgm:cxn modelId="{B6A773DF-14D5-4B30-AFFD-9130B0E4C836}" srcId="{6D94AC5A-A46A-4C2B-AD97-212D229ADF4B}" destId="{6DFE1530-B8A9-4BE7-8238-49CDE6B5000A}" srcOrd="0" destOrd="0" parTransId="{9DAD2BEF-5E18-4A3F-BD6D-627104E23051}" sibTransId="{F41296FE-57AF-425C-ADEE-419E96AA60D2}"/>
    <dgm:cxn modelId="{2A211563-E3C4-484C-8E9F-0A2E67467783}" type="presOf" srcId="{6DFE1530-B8A9-4BE7-8238-49CDE6B5000A}" destId="{07326A12-3F36-404F-B90C-425965E87744}" srcOrd="0" destOrd="0" presId="urn:microsoft.com/office/officeart/2005/8/layout/chevron1"/>
    <dgm:cxn modelId="{0F1EF2DE-A35D-48DF-99D7-BFC6DA58C2A8}" type="presOf" srcId="{74D70996-3E59-410A-80CA-AD5B14DD8CD3}" destId="{A5E326FA-4641-48F3-BA59-E98CEF019565}" srcOrd="0" destOrd="0" presId="urn:microsoft.com/office/officeart/2005/8/layout/chevron1"/>
    <dgm:cxn modelId="{0B74626A-84A3-43D8-9A9A-136C5DE52B2B}" type="presOf" srcId="{6D94AC5A-A46A-4C2B-AD97-212D229ADF4B}" destId="{10036E2D-4B49-4375-B897-5CB5A8602EF0}" srcOrd="0" destOrd="0" presId="urn:microsoft.com/office/officeart/2005/8/layout/chevron1"/>
    <dgm:cxn modelId="{3B00B5EF-4F84-4F42-8BC9-64CE1A65A35E}" type="presParOf" srcId="{10036E2D-4B49-4375-B897-5CB5A8602EF0}" destId="{07326A12-3F36-404F-B90C-425965E87744}" srcOrd="0" destOrd="0" presId="urn:microsoft.com/office/officeart/2005/8/layout/chevron1"/>
    <dgm:cxn modelId="{3DE127AF-DECB-4182-9F68-DC93B5AC3924}" type="presParOf" srcId="{10036E2D-4B49-4375-B897-5CB5A8602EF0}" destId="{CD7BEAEB-8FD6-4072-B596-C1E09ACC0C6D}" srcOrd="1" destOrd="0" presId="urn:microsoft.com/office/officeart/2005/8/layout/chevron1"/>
    <dgm:cxn modelId="{3CD6CB83-596B-4D6C-BB1A-0527AF26581D}" type="presParOf" srcId="{10036E2D-4B49-4375-B897-5CB5A8602EF0}" destId="{A5E326FA-4641-48F3-BA59-E98CEF01956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）面向数据挖掘的集成开发环境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通用的数据挖掘开发平台，覆盖数据处理、统计分析、特征工程、机器学习等等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）基于工作流模式的图形开发界面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实验画布中拖拽组件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连线节点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参数填选，快速构建数据挖掘过程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）开放式实验运行调度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除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界面和定时调度的调度运行方式，对外开放在线调度服务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）模型一键部署预测服务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已训练模型可快速发布到线上，对外提供在线预测服务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8D9901A8-44A1-4710-AAA8-49163459231B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）面向数据计算的组件化架构</a:t>
          </a:r>
          <a:endParaRPr lang="zh-CN" altLang="en-US" b="1" dirty="0"/>
        </a:p>
      </dgm:t>
    </dgm:pt>
    <dgm:pt modelId="{F96BA73D-0989-4C1D-819A-45DEA566820F}" type="par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B75F4985-6CE5-497A-A135-ADE8BDDF5B1F}" type="sib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9D8948C6-E468-493F-B648-3CC6717C871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基于统一平台框架、配置化体系和数据类型体系，组件新增和更新做到快速迭代开发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191B63-DAD2-4951-A7AF-AFBC8285B0DE}" type="par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1F7CD8CC-5DE4-4E54-8485-DDB044D1BFD6}" type="sib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3B4203B3-4A1E-4DC3-B092-3F0405C2279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6</a:t>
          </a:r>
          <a:r>
            <a:rPr lang="zh-CN" altLang="en-US" b="1" dirty="0" smtClean="0"/>
            <a:t>）分离机器学习平台和计算框架</a:t>
          </a:r>
          <a:endParaRPr lang="zh-CN" altLang="en-US" b="1" dirty="0"/>
        </a:p>
      </dgm:t>
    </dgm:pt>
    <dgm:pt modelId="{1DAC3AFE-9F25-4F4C-8816-54F3E19B528A}" type="par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53DCCBD4-CEA7-45B0-8A66-60364D898075}" type="sib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C2754BEB-7A75-42A6-B913-6BA40EB9DA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组件开发结合实际情况，灵活选择基于最合适的计算框架实现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799E2-872B-41E8-9AFE-2EDCEA10E166}" type="par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20973C41-9358-42A2-8244-E596E0D080ED}" type="sib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05A4D-1E28-4290-B2A2-EAFA6B66ED42}" type="pres">
      <dgm:prSet presAssocID="{8D9901A8-44A1-4710-AAA8-49163459231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E5F41-3AB3-4136-96A1-ABD3B7FE5D03}" type="pres">
      <dgm:prSet presAssocID="{8D9901A8-44A1-4710-AAA8-49163459231B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6C85-D173-4AF6-B4D7-25D7519CE767}" type="pres">
      <dgm:prSet presAssocID="{3B4203B3-4A1E-4DC3-B092-3F0405C2279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1767F-100E-4894-8D42-3551B6B1591A}" type="pres">
      <dgm:prSet presAssocID="{3B4203B3-4A1E-4DC3-B092-3F0405C22790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60BC263A-8118-41C4-8251-155498BEDE8B}" srcId="{E2CAAFA2-254B-4DEA-AF9E-AACC035F0948}" destId="{8D9901A8-44A1-4710-AAA8-49163459231B}" srcOrd="4" destOrd="0" parTransId="{F96BA73D-0989-4C1D-819A-45DEA566820F}" sibTransId="{B75F4985-6CE5-497A-A135-ADE8BDDF5B1F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E82D25DA-3238-4D4B-9632-EBAE3833E05B}" type="presOf" srcId="{8D9901A8-44A1-4710-AAA8-49163459231B}" destId="{D4705A4D-1E28-4290-B2A2-EAFA6B66ED42}" srcOrd="0" destOrd="0" presId="urn:microsoft.com/office/officeart/2005/8/layout/vList2"/>
    <dgm:cxn modelId="{2240D26F-809E-4F23-BFA2-5F24970AFA07}" srcId="{3B4203B3-4A1E-4DC3-B092-3F0405C22790}" destId="{C2754BEB-7A75-42A6-B913-6BA40EB9DAAE}" srcOrd="0" destOrd="0" parTransId="{B57799E2-872B-41E8-9AFE-2EDCEA10E166}" sibTransId="{20973C41-9358-42A2-8244-E596E0D080ED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17173789-C7D6-4EF1-B11D-0B6B239EFAB7}" srcId="{8D9901A8-44A1-4710-AAA8-49163459231B}" destId="{9D8948C6-E468-493F-B648-3CC6717C8715}" srcOrd="0" destOrd="0" parTransId="{32191B63-DAD2-4951-A7AF-AFBC8285B0DE}" sibTransId="{1F7CD8CC-5DE4-4E54-8485-DDB044D1BFD6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508C82EF-9113-44AD-9AEA-2DAA7F9454A2}" type="presOf" srcId="{C2754BEB-7A75-42A6-B913-6BA40EB9DAAE}" destId="{3AD1767F-100E-4894-8D42-3551B6B1591A}" srcOrd="0" destOrd="0" presId="urn:microsoft.com/office/officeart/2005/8/layout/vList2"/>
    <dgm:cxn modelId="{7C211824-6E25-40CD-B59A-5C90CD283E27}" srcId="{E2CAAFA2-254B-4DEA-AF9E-AACC035F0948}" destId="{3B4203B3-4A1E-4DC3-B092-3F0405C22790}" srcOrd="5" destOrd="0" parTransId="{1DAC3AFE-9F25-4F4C-8816-54F3E19B528A}" sibTransId="{53DCCBD4-CEA7-45B0-8A66-60364D898075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AAAEEB8D-98A2-4CEE-9394-59235CE01EA6}" type="presOf" srcId="{3B4203B3-4A1E-4DC3-B092-3F0405C22790}" destId="{25556C85-D173-4AF6-B4D7-25D7519CE767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7FADA0FE-7C52-4A1C-828D-8211E1366F4B}" type="presOf" srcId="{9D8948C6-E468-493F-B648-3CC6717C8715}" destId="{B73E5F41-3AB3-4136-96A1-ABD3B7FE5D03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  <dgm:cxn modelId="{CAB6B240-845C-4711-AF91-B5B1091D1027}" type="presParOf" srcId="{A6E97539-5596-4DF9-BD39-C2D64A537652}" destId="{D4705A4D-1E28-4290-B2A2-EAFA6B66ED42}" srcOrd="8" destOrd="0" presId="urn:microsoft.com/office/officeart/2005/8/layout/vList2"/>
    <dgm:cxn modelId="{572F2332-D6CC-4FE2-BD78-C37C0915F35E}" type="presParOf" srcId="{A6E97539-5596-4DF9-BD39-C2D64A537652}" destId="{B73E5F41-3AB3-4136-96A1-ABD3B7FE5D03}" srcOrd="9" destOrd="0" presId="urn:microsoft.com/office/officeart/2005/8/layout/vList2"/>
    <dgm:cxn modelId="{C40AF14F-29AF-441E-8200-5D75D33CA52A}" type="presParOf" srcId="{A6E97539-5596-4DF9-BD39-C2D64A537652}" destId="{25556C85-D173-4AF6-B4D7-25D7519CE767}" srcOrd="10" destOrd="0" presId="urn:microsoft.com/office/officeart/2005/8/layout/vList2"/>
    <dgm:cxn modelId="{C5CA2E8E-0442-46F8-827B-0499ED84FF0C}" type="presParOf" srcId="{A6E97539-5596-4DF9-BD39-C2D64A537652}" destId="{3AD1767F-100E-4894-8D42-3551B6B1591A}" srcOrd="11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1</a:t>
          </a:r>
          <a:r>
            <a:rPr lang="zh-CN" altLang="en-US" sz="1400" b="0" dirty="0" smtClean="0"/>
            <a:t>）项目，项目成员</a:t>
          </a:r>
          <a:endParaRPr lang="zh-CN" altLang="en-US" sz="1400" b="0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项目是对资源和操作进行隔离的管理载体，每个项目都有自己的数据库和模型库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2</a:t>
          </a:r>
          <a:r>
            <a:rPr lang="zh-CN" altLang="en-US" sz="1400" b="0" dirty="0" smtClean="0"/>
            <a:t>）实验，实验模版</a:t>
          </a:r>
          <a:endParaRPr lang="zh-CN" altLang="en-US" sz="1400" b="0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实验是工作流的外壳主体，工作流是支撑实验具备编辑和运行的内核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3</a:t>
          </a:r>
          <a:r>
            <a:rPr lang="zh-CN" altLang="en-US" sz="1400" b="0" dirty="0" smtClean="0"/>
            <a:t>）数据库，数据表</a:t>
          </a:r>
          <a:endParaRPr lang="zh-CN" altLang="en-US" sz="1400" b="0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数据表有普通和临时类型，普通表一般来自文件上传和实验工作台保存，临时表一般来自工作流中运行任务的输出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4</a:t>
          </a:r>
          <a:r>
            <a:rPr lang="zh-CN" altLang="en-US" sz="1400" b="0" dirty="0" smtClean="0"/>
            <a:t>）模型库，模型，模型评估报告</a:t>
          </a:r>
          <a:endParaRPr lang="zh-CN" altLang="en-US" sz="1400" b="0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模型有普通和临时类型，普通模型一般来自模型导入和实验工作台保存，临时模型一般来自工作流中运行任务的输出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8D9901A8-44A1-4710-AAA8-49163459231B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5</a:t>
          </a:r>
          <a:r>
            <a:rPr lang="zh-CN" altLang="en-US" sz="1400" b="0" dirty="0" smtClean="0"/>
            <a:t>）代码脚本，</a:t>
          </a:r>
          <a:r>
            <a:rPr lang="en-US" altLang="zh-CN" sz="1400" b="0" dirty="0" err="1" smtClean="0"/>
            <a:t>Json</a:t>
          </a:r>
          <a:r>
            <a:rPr lang="zh-CN" altLang="en-US" sz="1400" b="0" dirty="0" smtClean="0"/>
            <a:t>对象</a:t>
          </a:r>
          <a:endParaRPr lang="zh-CN" altLang="en-US" sz="1400" b="0" dirty="0"/>
        </a:p>
      </dgm:t>
    </dgm:pt>
    <dgm:pt modelId="{F96BA73D-0989-4C1D-819A-45DEA566820F}" type="par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B75F4985-6CE5-497A-A135-ADE8BDDF5B1F}" type="sib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9D8948C6-E468-493F-B648-3CC6717C8715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代码脚本一般用于脚本类型组件参数的内容值保存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191B63-DAD2-4951-A7AF-AFBC8285B0DE}" type="par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1F7CD8CC-5DE4-4E54-8485-DDB044D1BFD6}" type="sib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3B4203B3-4A1E-4DC3-B092-3F0405C22790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6</a:t>
          </a:r>
          <a:r>
            <a:rPr lang="zh-CN" altLang="en-US" sz="1400" b="0" dirty="0" smtClean="0"/>
            <a:t>）系统参数</a:t>
          </a:r>
          <a:endParaRPr lang="zh-CN" altLang="en-US" sz="1400" b="0" dirty="0"/>
        </a:p>
      </dgm:t>
    </dgm:pt>
    <dgm:pt modelId="{1DAC3AFE-9F25-4F4C-8816-54F3E19B528A}" type="par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53DCCBD4-CEA7-45B0-8A66-60364D898075}" type="sib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C2754BEB-7A75-42A6-B913-6BA40EB9DAAE}">
      <dgm:prSet phldrT="[文本]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用于配置系统级参数，便于灵活调整部署和维护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799E2-872B-41E8-9AFE-2EDCEA10E166}" type="par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20973C41-9358-42A2-8244-E596E0D080ED}" type="sib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41A4AD7B-0531-4E7B-B367-05EE13A01D1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用户需要加入项目，才有权限访问资源和操作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78E7E4-C8BA-4628-A8C7-520574F0D93C}" type="parTrans" cxnId="{48D07533-09EE-45CD-9F6A-F95973D2534A}">
      <dgm:prSet/>
      <dgm:spPr/>
      <dgm:t>
        <a:bodyPr/>
        <a:lstStyle/>
        <a:p>
          <a:endParaRPr lang="zh-CN" altLang="en-US"/>
        </a:p>
      </dgm:t>
    </dgm:pt>
    <dgm:pt modelId="{8223B93A-7A0A-4339-922E-EECEA2AA5DDA}" type="sibTrans" cxnId="{48D07533-09EE-45CD-9F6A-F95973D2534A}">
      <dgm:prSet/>
      <dgm:spPr/>
      <dgm:t>
        <a:bodyPr/>
        <a:lstStyle/>
        <a:p>
          <a:endParaRPr lang="zh-CN" altLang="en-US"/>
        </a:p>
      </dgm:t>
    </dgm:pt>
    <dgm:pt modelId="{F7948B5A-0499-4A7A-935D-579B129BD88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每个项目都会有自带的数据库和模型库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C483A8-8562-4DEE-BC1E-123A43DD2EC4}" type="parTrans" cxnId="{C32E434C-9625-40D5-A1A7-4CD8047A6275}">
      <dgm:prSet/>
      <dgm:spPr/>
      <dgm:t>
        <a:bodyPr/>
        <a:lstStyle/>
        <a:p>
          <a:endParaRPr lang="zh-CN" altLang="en-US"/>
        </a:p>
      </dgm:t>
    </dgm:pt>
    <dgm:pt modelId="{F97D8326-103B-4A40-851C-B5533BF9B24C}" type="sibTrans" cxnId="{C32E434C-9625-40D5-A1A7-4CD8047A6275}">
      <dgm:prSet/>
      <dgm:spPr/>
      <dgm:t>
        <a:bodyPr/>
        <a:lstStyle/>
        <a:p>
          <a:endParaRPr lang="zh-CN" altLang="en-US"/>
        </a:p>
      </dgm:t>
    </dgm:pt>
    <dgm:pt modelId="{B73706D7-D35E-4804-A626-612E59D170B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实验快照，也就是工作流快照，快照创建来自实验副本创建和实验工作台发起实验运行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278DE5-72DB-4368-B7ED-29B1FE1961FA}" type="parTrans" cxnId="{E4C49038-5F6D-41E8-8915-FC29C5F1B8C5}">
      <dgm:prSet/>
      <dgm:spPr/>
      <dgm:t>
        <a:bodyPr/>
        <a:lstStyle/>
        <a:p>
          <a:endParaRPr lang="zh-CN" altLang="en-US"/>
        </a:p>
      </dgm:t>
    </dgm:pt>
    <dgm:pt modelId="{4E489181-D8BE-4DEA-A997-299BA696B1FB}" type="sibTrans" cxnId="{E4C49038-5F6D-41E8-8915-FC29C5F1B8C5}">
      <dgm:prSet/>
      <dgm:spPr/>
      <dgm:t>
        <a:bodyPr/>
        <a:lstStyle/>
        <a:p>
          <a:endParaRPr lang="zh-CN" altLang="en-US"/>
        </a:p>
      </dgm:t>
    </dgm:pt>
    <dgm:pt modelId="{D8708157-ACCF-47F4-8B28-D82ADF4D630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实验定时调度和实验在线调度服务，都放在在实验层级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072375-641E-479E-AB30-3790AA16894F}" type="parTrans" cxnId="{1442DB86-ACD4-4EC1-AE3C-E98888FD8BE1}">
      <dgm:prSet/>
      <dgm:spPr/>
      <dgm:t>
        <a:bodyPr/>
        <a:lstStyle/>
        <a:p>
          <a:endParaRPr lang="zh-CN" altLang="en-US"/>
        </a:p>
      </dgm:t>
    </dgm:pt>
    <dgm:pt modelId="{2D6044C8-C22E-412E-8573-350991A41A91}" type="sibTrans" cxnId="{1442DB86-ACD4-4EC1-AE3C-E98888FD8BE1}">
      <dgm:prSet/>
      <dgm:spPr/>
      <dgm:t>
        <a:bodyPr/>
        <a:lstStyle/>
        <a:p>
          <a:endParaRPr lang="zh-CN" altLang="en-US"/>
        </a:p>
      </dgm:t>
    </dgm:pt>
    <dgm:pt modelId="{74D586B0-510F-4FDE-8205-B077ECFCCCB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由于缓存数据文件过多会导致存储不足，提供缓存设置供管理员选择，支持定时清理或者只保留最近一次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124010-2B31-46F4-BD0E-0A54C893FC72}" type="parTrans" cxnId="{27D6D052-EC96-4040-B4DA-DFFF719A8798}">
      <dgm:prSet/>
      <dgm:spPr/>
      <dgm:t>
        <a:bodyPr/>
        <a:lstStyle/>
        <a:p>
          <a:endParaRPr lang="zh-CN" altLang="en-US"/>
        </a:p>
      </dgm:t>
    </dgm:pt>
    <dgm:pt modelId="{A738A024-5625-4F03-8579-FF5B98C0809C}" type="sibTrans" cxnId="{27D6D052-EC96-4040-B4DA-DFFF719A8798}">
      <dgm:prSet/>
      <dgm:spPr/>
      <dgm:t>
        <a:bodyPr/>
        <a:lstStyle/>
        <a:p>
          <a:endParaRPr lang="zh-CN" altLang="en-US"/>
        </a:p>
      </dgm:t>
    </dgm:pt>
    <dgm:pt modelId="{F74CDF6C-148E-4D23-874B-AAEF81FF086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普通模型在工作流中做模型评估的结果，可以选择保存到模型评估报告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7A9B40-BCDB-49C0-A903-B91A0E566EED}" type="parTrans" cxnId="{2DC74A1B-BC9E-42F5-9DBD-520ECCF7E39E}">
      <dgm:prSet/>
      <dgm:spPr/>
      <dgm:t>
        <a:bodyPr/>
        <a:lstStyle/>
        <a:p>
          <a:endParaRPr lang="zh-CN" altLang="en-US"/>
        </a:p>
      </dgm:t>
    </dgm:pt>
    <dgm:pt modelId="{FA09DB0B-C9A6-403E-A945-B343D3CBD1A6}" type="sibTrans" cxnId="{2DC74A1B-BC9E-42F5-9DBD-520ECCF7E39E}">
      <dgm:prSet/>
      <dgm:spPr/>
      <dgm:t>
        <a:bodyPr/>
        <a:lstStyle/>
        <a:p>
          <a:endParaRPr lang="zh-CN" altLang="en-US"/>
        </a:p>
      </dgm:t>
    </dgm:pt>
    <dgm:pt modelId="{3686BECD-1AAC-40C0-804C-B3603F5BCB9B}">
      <dgm:prSet phldrT="[文本]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对象主要用于存放模型参数（未训练模型）、评估报告、分析报告，以及字段列表等对象类型内容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0C73F-3C59-4A8F-8944-AA5AA7D73CBE}" type="parTrans" cxnId="{F5EA962B-316D-413C-B252-48F9348FD280}">
      <dgm:prSet/>
      <dgm:spPr/>
      <dgm:t>
        <a:bodyPr/>
        <a:lstStyle/>
        <a:p>
          <a:endParaRPr lang="zh-CN" altLang="en-US"/>
        </a:p>
      </dgm:t>
    </dgm:pt>
    <dgm:pt modelId="{CF4F212D-FB3C-4A55-8F80-42894786BF86}" type="sibTrans" cxnId="{F5EA962B-316D-413C-B252-48F9348FD280}">
      <dgm:prSet/>
      <dgm:spPr/>
      <dgm:t>
        <a:bodyPr/>
        <a:lstStyle/>
        <a:p>
          <a:endParaRPr lang="zh-CN" altLang="en-US"/>
        </a:p>
      </dgm:t>
    </dgm:pt>
    <dgm:pt modelId="{7AE19CF6-9AD9-4AFA-8D6F-53B56808857B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95554F-18BF-48F1-B835-50B4F42CDB4C}" type="parTrans" cxnId="{60854EBF-E2C0-48DA-BAE9-2D2E2B128117}">
      <dgm:prSet/>
      <dgm:spPr/>
      <dgm:t>
        <a:bodyPr/>
        <a:lstStyle/>
        <a:p>
          <a:endParaRPr lang="zh-CN" altLang="en-US"/>
        </a:p>
      </dgm:t>
    </dgm:pt>
    <dgm:pt modelId="{50DBB4A4-34B5-4D3E-817D-E0744538461F}" type="sibTrans" cxnId="{60854EBF-E2C0-48DA-BAE9-2D2E2B128117}">
      <dgm:prSet/>
      <dgm:spPr/>
      <dgm:t>
        <a:bodyPr/>
        <a:lstStyle/>
        <a:p>
          <a:endParaRPr lang="zh-CN" altLang="en-US"/>
        </a:p>
      </dgm:t>
    </dgm:pt>
    <dgm:pt modelId="{0406F490-52FA-4C80-81AA-E940261788D0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31A3E-1748-4522-B62D-592A35CCDDE0}" type="parTrans" cxnId="{B6EDFEDD-44C6-4FFA-AB10-4BB4005284F5}">
      <dgm:prSet/>
      <dgm:spPr/>
      <dgm:t>
        <a:bodyPr/>
        <a:lstStyle/>
        <a:p>
          <a:endParaRPr lang="zh-CN" altLang="en-US"/>
        </a:p>
      </dgm:t>
    </dgm:pt>
    <dgm:pt modelId="{FB14901F-E176-45E2-B5EA-BE14CDA69C0C}" type="sibTrans" cxnId="{B6EDFEDD-44C6-4FFA-AB10-4BB4005284F5}">
      <dgm:prSet/>
      <dgm:spPr/>
      <dgm:t>
        <a:bodyPr/>
        <a:lstStyle/>
        <a:p>
          <a:endParaRPr lang="zh-CN" altLang="en-US"/>
        </a:p>
      </dgm:t>
    </dgm:pt>
    <dgm:pt modelId="{F3216BE3-1204-464E-BAAC-12BEA256BE44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899DB-8208-4395-AD5B-DE2F6FA1F0C4}" type="parTrans" cxnId="{84BC7097-06A3-4A98-B12B-AC653F1FB2D8}">
      <dgm:prSet/>
      <dgm:spPr/>
      <dgm:t>
        <a:bodyPr/>
        <a:lstStyle/>
        <a:p>
          <a:endParaRPr lang="zh-CN" altLang="en-US"/>
        </a:p>
      </dgm:t>
    </dgm:pt>
    <dgm:pt modelId="{BC07626E-8811-4A72-A2FF-36A8B8DAF176}" type="sibTrans" cxnId="{84BC7097-06A3-4A98-B12B-AC653F1FB2D8}">
      <dgm:prSet/>
      <dgm:spPr/>
      <dgm:t>
        <a:bodyPr/>
        <a:lstStyle/>
        <a:p>
          <a:endParaRPr lang="zh-CN" altLang="en-US"/>
        </a:p>
      </dgm:t>
    </dgm:pt>
    <dgm:pt modelId="{E60CFF53-1256-488C-B669-9CE8747BF1E3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0FDBDB-C7CB-4CB8-8C73-9F889CA63EBF}" type="parTrans" cxnId="{C029C00E-B904-466D-94E5-C6616EAE3337}">
      <dgm:prSet/>
      <dgm:spPr/>
      <dgm:t>
        <a:bodyPr/>
        <a:lstStyle/>
        <a:p>
          <a:endParaRPr lang="zh-CN" altLang="en-US"/>
        </a:p>
      </dgm:t>
    </dgm:pt>
    <dgm:pt modelId="{4EF66338-E76D-4295-9BBC-BB6DD1D0A170}" type="sibTrans" cxnId="{C029C00E-B904-466D-94E5-C6616EAE3337}">
      <dgm:prSet/>
      <dgm:spPr/>
      <dgm:t>
        <a:bodyPr/>
        <a:lstStyle/>
        <a:p>
          <a:endParaRPr lang="zh-CN" altLang="en-US"/>
        </a:p>
      </dgm:t>
    </dgm:pt>
    <dgm:pt modelId="{9AF3F2AD-E7DE-4180-8A7A-1A9AD6B28A34}">
      <dgm:prSet phldrT="[文本]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E7A6B-BDB1-4657-AFEA-C092C8DE017A}" type="parTrans" cxnId="{050B007A-9C02-4871-B17D-E9855AEAC1D9}">
      <dgm:prSet/>
      <dgm:spPr/>
      <dgm:t>
        <a:bodyPr/>
        <a:lstStyle/>
        <a:p>
          <a:endParaRPr lang="zh-CN" altLang="en-US"/>
        </a:p>
      </dgm:t>
    </dgm:pt>
    <dgm:pt modelId="{31B31AC7-3570-46D3-BBF4-A1D6DABDB025}" type="sibTrans" cxnId="{050B007A-9C02-4871-B17D-E9855AEAC1D9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05A4D-1E28-4290-B2A2-EAFA6B66ED42}" type="pres">
      <dgm:prSet presAssocID="{8D9901A8-44A1-4710-AAA8-49163459231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E5F41-3AB3-4136-96A1-ABD3B7FE5D03}" type="pres">
      <dgm:prSet presAssocID="{8D9901A8-44A1-4710-AAA8-49163459231B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6C85-D173-4AF6-B4D7-25D7519CE767}" type="pres">
      <dgm:prSet presAssocID="{3B4203B3-4A1E-4DC3-B092-3F0405C2279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1767F-100E-4894-8D42-3551B6B1591A}" type="pres">
      <dgm:prSet presAssocID="{3B4203B3-4A1E-4DC3-B092-3F0405C22790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173789-C7D6-4EF1-B11D-0B6B239EFAB7}" srcId="{8D9901A8-44A1-4710-AAA8-49163459231B}" destId="{9D8948C6-E468-493F-B648-3CC6717C8715}" srcOrd="0" destOrd="0" parTransId="{32191B63-DAD2-4951-A7AF-AFBC8285B0DE}" sibTransId="{1F7CD8CC-5DE4-4E54-8485-DDB044D1BFD6}"/>
    <dgm:cxn modelId="{27D6D052-EC96-4040-B4DA-DFFF719A8798}" srcId="{E78CD1CF-010B-4CE1-87E6-D15422BFE501}" destId="{74D586B0-510F-4FDE-8205-B077ECFCCCBD}" srcOrd="1" destOrd="0" parTransId="{AB124010-2B31-46F4-BD0E-0A54C893FC72}" sibTransId="{A738A024-5625-4F03-8579-FF5B98C0809C}"/>
    <dgm:cxn modelId="{C029C00E-B904-466D-94E5-C6616EAE3337}" srcId="{3B4203B3-4A1E-4DC3-B092-3F0405C22790}" destId="{E60CFF53-1256-488C-B669-9CE8747BF1E3}" srcOrd="1" destOrd="0" parTransId="{A40FDBDB-C7CB-4CB8-8C73-9F889CA63EBF}" sibTransId="{4EF66338-E76D-4295-9BBC-BB6DD1D0A170}"/>
    <dgm:cxn modelId="{6DF1ABA1-E4B2-40FC-ACFC-667EF73CCFC5}" type="presOf" srcId="{41A4AD7B-0531-4E7B-B367-05EE13A01D1E}" destId="{302B382D-9D79-4876-B0FB-6E61C05D653F}" srcOrd="0" destOrd="1" presId="urn:microsoft.com/office/officeart/2005/8/layout/vList2"/>
    <dgm:cxn modelId="{2A380A61-9A83-46B9-8508-EE4F211C58FE}" type="presOf" srcId="{0406F490-52FA-4C80-81AA-E940261788D0}" destId="{34C7D9B9-DA42-4CF4-8018-A884B18D1A43}" srcOrd="0" destOrd="2" presId="urn:microsoft.com/office/officeart/2005/8/layout/vList2"/>
    <dgm:cxn modelId="{51A09662-3EF1-4D94-95F7-E17D70BD151E}" type="presOf" srcId="{F7948B5A-0499-4A7A-935D-579B129BD886}" destId="{302B382D-9D79-4876-B0FB-6E61C05D653F}" srcOrd="0" destOrd="2" presId="urn:microsoft.com/office/officeart/2005/8/layout/vList2"/>
    <dgm:cxn modelId="{9865D199-5DF5-45B0-93AB-DA4677162628}" type="presOf" srcId="{9AF3F2AD-E7DE-4180-8A7A-1A9AD6B28A34}" destId="{B73E5F41-3AB3-4136-96A1-ABD3B7FE5D03}" srcOrd="0" destOrd="2" presId="urn:microsoft.com/office/officeart/2005/8/layout/vList2"/>
    <dgm:cxn modelId="{48D07533-09EE-45CD-9F6A-F95973D2534A}" srcId="{15D63427-2345-4382-839A-12363023B59F}" destId="{41A4AD7B-0531-4E7B-B367-05EE13A01D1E}" srcOrd="1" destOrd="0" parTransId="{8E78E7E4-C8BA-4628-A8C7-520574F0D93C}" sibTransId="{8223B93A-7A0A-4339-922E-EECEA2AA5DDA}"/>
    <dgm:cxn modelId="{60BC263A-8118-41C4-8251-155498BEDE8B}" srcId="{E2CAAFA2-254B-4DEA-AF9E-AACC035F0948}" destId="{8D9901A8-44A1-4710-AAA8-49163459231B}" srcOrd="4" destOrd="0" parTransId="{F96BA73D-0989-4C1D-819A-45DEA566820F}" sibTransId="{B75F4985-6CE5-497A-A135-ADE8BDDF5B1F}"/>
    <dgm:cxn modelId="{2240D26F-809E-4F23-BFA2-5F24970AFA07}" srcId="{3B4203B3-4A1E-4DC3-B092-3F0405C22790}" destId="{C2754BEB-7A75-42A6-B913-6BA40EB9DAAE}" srcOrd="0" destOrd="0" parTransId="{B57799E2-872B-41E8-9AFE-2EDCEA10E166}" sibTransId="{20973C41-9358-42A2-8244-E596E0D080ED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0B007A-9C02-4871-B17D-E9855AEAC1D9}" srcId="{8D9901A8-44A1-4710-AAA8-49163459231B}" destId="{9AF3F2AD-E7DE-4180-8A7A-1A9AD6B28A34}" srcOrd="2" destOrd="0" parTransId="{201E7A6B-BDB1-4657-AFEA-C092C8DE017A}" sibTransId="{31B31AC7-3570-46D3-BBF4-A1D6DABDB025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2DC74A1B-BC9E-42F5-9DBD-520ECCF7E39E}" srcId="{003B04E1-4094-41A8-B9B3-686DF7D69C95}" destId="{F74CDF6C-148E-4D23-874B-AAEF81FF086F}" srcOrd="1" destOrd="0" parTransId="{5A7A9B40-BCDB-49C0-A903-B91A0E566EED}" sibTransId="{FA09DB0B-C9A6-403E-A945-B343D3CBD1A6}"/>
    <dgm:cxn modelId="{508C82EF-9113-44AD-9AEA-2DAA7F9454A2}" type="presOf" srcId="{C2754BEB-7A75-42A6-B913-6BA40EB9DAAE}" destId="{3AD1767F-100E-4894-8D42-3551B6B1591A}" srcOrd="0" destOrd="0" presId="urn:microsoft.com/office/officeart/2005/8/layout/vList2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6FC768EF-9B90-4C4F-82C6-48C228EBC0ED}" type="presOf" srcId="{F74CDF6C-148E-4D23-874B-AAEF81FF086F}" destId="{7236045B-5900-473E-A178-AF20923747E2}" srcOrd="0" destOrd="1" presId="urn:microsoft.com/office/officeart/2005/8/layout/vList2"/>
    <dgm:cxn modelId="{F5EA962B-316D-413C-B252-48F9348FD280}" srcId="{8D9901A8-44A1-4710-AAA8-49163459231B}" destId="{3686BECD-1AAC-40C0-804C-B3603F5BCB9B}" srcOrd="1" destOrd="0" parTransId="{1390C73F-3C59-4A8F-8944-AA5AA7D73CBE}" sibTransId="{CF4F212D-FB3C-4A55-8F80-42894786BF86}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7FADA0FE-7C52-4A1C-828D-8211E1366F4B}" type="presOf" srcId="{9D8948C6-E468-493F-B648-3CC6717C8715}" destId="{B73E5F41-3AB3-4136-96A1-ABD3B7FE5D03}" srcOrd="0" destOrd="0" presId="urn:microsoft.com/office/officeart/2005/8/layout/vList2"/>
    <dgm:cxn modelId="{AAAEEB8D-98A2-4CEE-9394-59235CE01EA6}" type="presOf" srcId="{3B4203B3-4A1E-4DC3-B092-3F0405C22790}" destId="{25556C85-D173-4AF6-B4D7-25D7519CE767}" srcOrd="0" destOrd="0" presId="urn:microsoft.com/office/officeart/2005/8/layout/vList2"/>
    <dgm:cxn modelId="{E4C49038-5F6D-41E8-8915-FC29C5F1B8C5}" srcId="{4EB69F67-BCE2-4ECF-885A-E2B07992C7DF}" destId="{B73706D7-D35E-4804-A626-612E59D170B8}" srcOrd="1" destOrd="0" parTransId="{B0278DE5-72DB-4368-B7ED-29B1FE1961FA}" sibTransId="{4E489181-D8BE-4DEA-A997-299BA696B1FB}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B6EDFEDD-44C6-4FFA-AB10-4BB4005284F5}" srcId="{E78CD1CF-010B-4CE1-87E6-D15422BFE501}" destId="{0406F490-52FA-4C80-81AA-E940261788D0}" srcOrd="2" destOrd="0" parTransId="{3DC31A3E-1748-4522-B62D-592A35CCDDE0}" sibTransId="{FB14901F-E176-45E2-B5EA-BE14CDA69C0C}"/>
    <dgm:cxn modelId="{1442DB86-ACD4-4EC1-AE3C-E98888FD8BE1}" srcId="{4EB69F67-BCE2-4ECF-885A-E2B07992C7DF}" destId="{D8708157-ACCF-47F4-8B28-D82ADF4D630E}" srcOrd="2" destOrd="0" parTransId="{56072375-641E-479E-AB30-3790AA16894F}" sibTransId="{2D6044C8-C22E-412E-8573-350991A41A91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84BC7097-06A3-4A98-B12B-AC653F1FB2D8}" srcId="{003B04E1-4094-41A8-B9B3-686DF7D69C95}" destId="{F3216BE3-1204-464E-BAAC-12BEA256BE44}" srcOrd="2" destOrd="0" parTransId="{9DD899DB-8208-4395-AD5B-DE2F6FA1F0C4}" sibTransId="{BC07626E-8811-4A72-A2FF-36A8B8DAF176}"/>
    <dgm:cxn modelId="{7C211824-6E25-40CD-B59A-5C90CD283E27}" srcId="{E2CAAFA2-254B-4DEA-AF9E-AACC035F0948}" destId="{3B4203B3-4A1E-4DC3-B092-3F0405C22790}" srcOrd="5" destOrd="0" parTransId="{1DAC3AFE-9F25-4F4C-8816-54F3E19B528A}" sibTransId="{53DCCBD4-CEA7-45B0-8A66-60364D898075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84FD49D8-C702-4FB7-8C89-144A40D3B489}" type="presOf" srcId="{B73706D7-D35E-4804-A626-612E59D170B8}" destId="{1423AC30-531D-4610-BE3C-9F2ADA4C5CCD}" srcOrd="0" destOrd="1" presId="urn:microsoft.com/office/officeart/2005/8/layout/vList2"/>
    <dgm:cxn modelId="{6E753589-833F-404F-B85A-D1AAD9DA5FF9}" type="presOf" srcId="{74D586B0-510F-4FDE-8205-B077ECFCCCBD}" destId="{34C7D9B9-DA42-4CF4-8018-A884B18D1A43}" srcOrd="0" destOrd="1" presId="urn:microsoft.com/office/officeart/2005/8/layout/vList2"/>
    <dgm:cxn modelId="{AF1A7B5C-7C32-4F0E-ABE3-8E37DB643E8D}" type="presOf" srcId="{7AE19CF6-9AD9-4AFA-8D6F-53B56808857B}" destId="{1423AC30-531D-4610-BE3C-9F2ADA4C5CCD}" srcOrd="0" destOrd="3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C32E434C-9625-40D5-A1A7-4CD8047A6275}" srcId="{15D63427-2345-4382-839A-12363023B59F}" destId="{F7948B5A-0499-4A7A-935D-579B129BD886}" srcOrd="2" destOrd="0" parTransId="{4EC483A8-8562-4DEE-BC1E-123A43DD2EC4}" sibTransId="{F97D8326-103B-4A40-851C-B5533BF9B24C}"/>
    <dgm:cxn modelId="{E82D25DA-3238-4D4B-9632-EBAE3833E05B}" type="presOf" srcId="{8D9901A8-44A1-4710-AAA8-49163459231B}" destId="{D4705A4D-1E28-4290-B2A2-EAFA6B66ED42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F6A125C3-5E94-4FA6-AC09-84702780BA53}" type="presOf" srcId="{F3216BE3-1204-464E-BAAC-12BEA256BE44}" destId="{7236045B-5900-473E-A178-AF20923747E2}" srcOrd="0" destOrd="2" presId="urn:microsoft.com/office/officeart/2005/8/layout/vList2"/>
    <dgm:cxn modelId="{F76DB426-A85F-41B0-ACA0-0C3551A8D590}" type="presOf" srcId="{E60CFF53-1256-488C-B669-9CE8747BF1E3}" destId="{3AD1767F-100E-4894-8D42-3551B6B1591A}" srcOrd="0" destOrd="1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65674441-A636-4E99-A1B3-58EAB58A1713}" type="presOf" srcId="{3686BECD-1AAC-40C0-804C-B3603F5BCB9B}" destId="{B73E5F41-3AB3-4136-96A1-ABD3B7FE5D03}" srcOrd="0" destOrd="1" presId="urn:microsoft.com/office/officeart/2005/8/layout/vList2"/>
    <dgm:cxn modelId="{63D09B66-B555-4235-A5CC-6E0E88D40A04}" type="presOf" srcId="{D8708157-ACCF-47F4-8B28-D82ADF4D630E}" destId="{1423AC30-531D-4610-BE3C-9F2ADA4C5CCD}" srcOrd="0" destOrd="2" presId="urn:microsoft.com/office/officeart/2005/8/layout/vList2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60854EBF-E2C0-48DA-BAE9-2D2E2B128117}" srcId="{4EB69F67-BCE2-4ECF-885A-E2B07992C7DF}" destId="{7AE19CF6-9AD9-4AFA-8D6F-53B56808857B}" srcOrd="3" destOrd="0" parTransId="{D595554F-18BF-48F1-B835-50B4F42CDB4C}" sibTransId="{50DBB4A4-34B5-4D3E-817D-E0744538461F}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  <dgm:cxn modelId="{CAB6B240-845C-4711-AF91-B5B1091D1027}" type="presParOf" srcId="{A6E97539-5596-4DF9-BD39-C2D64A537652}" destId="{D4705A4D-1E28-4290-B2A2-EAFA6B66ED42}" srcOrd="8" destOrd="0" presId="urn:microsoft.com/office/officeart/2005/8/layout/vList2"/>
    <dgm:cxn modelId="{572F2332-D6CC-4FE2-BD78-C37C0915F35E}" type="presParOf" srcId="{A6E97539-5596-4DF9-BD39-C2D64A537652}" destId="{B73E5F41-3AB3-4136-96A1-ABD3B7FE5D03}" srcOrd="9" destOrd="0" presId="urn:microsoft.com/office/officeart/2005/8/layout/vList2"/>
    <dgm:cxn modelId="{C40AF14F-29AF-441E-8200-5D75D33CA52A}" type="presParOf" srcId="{A6E97539-5596-4DF9-BD39-C2D64A537652}" destId="{25556C85-D173-4AF6-B4D7-25D7519CE767}" srcOrd="10" destOrd="0" presId="urn:microsoft.com/office/officeart/2005/8/layout/vList2"/>
    <dgm:cxn modelId="{C5CA2E8E-0442-46F8-827B-0499ED84FF0C}" type="presParOf" srcId="{A6E97539-5596-4DF9-BD39-C2D64A537652}" destId="{3AD1767F-100E-4894-8D42-3551B6B1591A}" srcOrd="11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）实验支持撤销操作到什么粒度？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）定时调度和在线调度实验运行，产出数据保留多久，还是只保留最近一份？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6C4ED-E2AC-42C8-9784-294AA1332704}" type="pres">
      <dgm:prSet presAssocID="{CC61C90A-C359-490D-83D5-D9527440E610}" presName="spacer" presStyleCnt="0"/>
      <dgm:spPr/>
    </dgm:pt>
    <dgm:pt modelId="{FD347E0A-6B82-4B0C-995D-51C23A141C9F}" type="pres">
      <dgm:prSet presAssocID="{4EB69F67-BCE2-4ECF-885A-E2B07992C7D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2E478CFF-7B2A-45D4-89B9-AFF9461B9A22}" type="presParOf" srcId="{A6E97539-5596-4DF9-BD39-C2D64A537652}" destId="{8F16C4ED-E2AC-42C8-9784-294AA1332704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lambda-base</a:t>
          </a:r>
          <a:r>
            <a:rPr lang="zh-CN" altLang="en-US" b="1" dirty="0" smtClean="0"/>
            <a:t>：</a:t>
          </a:r>
          <a:r>
            <a:rPr lang="en-US" altLang="zh-CN" b="1" dirty="0" smtClean="0"/>
            <a:t>DB</a:t>
          </a:r>
          <a:r>
            <a:rPr lang="zh-CN" altLang="en-US" b="1" dirty="0" smtClean="0"/>
            <a:t>层工程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lambda-workflow-engine</a:t>
          </a:r>
          <a:r>
            <a:rPr lang="zh-CN" altLang="en-US" b="1" dirty="0" smtClean="0"/>
            <a:t>：工作流引擎工程（包含</a:t>
          </a:r>
          <a:r>
            <a:rPr lang="en-US" altLang="zh-CN" b="1" dirty="0" smtClean="0"/>
            <a:t>Daemon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6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lambda-workflow-module</a:t>
          </a:r>
          <a:r>
            <a:rPr lang="zh-CN" altLang="en-US" b="1" dirty="0" smtClean="0"/>
            <a:t>：工作流组件包工程（工作流组件类）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7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lambda-studio</a:t>
          </a:r>
          <a:r>
            <a:rPr lang="zh-CN" altLang="en-US" b="1" dirty="0" smtClean="0"/>
            <a:t>：实验工作台服务工程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8D9901A8-44A1-4710-AAA8-49163459231B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9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lambda-open</a:t>
          </a:r>
          <a:r>
            <a:rPr lang="zh-CN" altLang="en-US" b="1" dirty="0" smtClean="0"/>
            <a:t>：开放服务工程</a:t>
          </a:r>
          <a:endParaRPr lang="zh-CN" altLang="en-US" b="1" dirty="0"/>
        </a:p>
      </dgm:t>
    </dgm:pt>
    <dgm:pt modelId="{F96BA73D-0989-4C1D-819A-45DEA566820F}" type="par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B75F4985-6CE5-497A-A135-ADE8BDDF5B1F}" type="sib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3B4203B3-4A1E-4DC3-B092-3F0405C2279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10</a:t>
          </a:r>
          <a:r>
            <a:rPr lang="zh-CN" altLang="en-US" b="1" dirty="0" smtClean="0"/>
            <a:t>）</a:t>
          </a:r>
          <a:r>
            <a:rPr lang="en-US" altLang="zh-CN" b="1" dirty="0" smtClean="0"/>
            <a:t>lambda-decision</a:t>
          </a:r>
          <a:r>
            <a:rPr lang="zh-CN" altLang="en-US" b="1" dirty="0" smtClean="0"/>
            <a:t>：预测服务工程（后期独立为智能决策平台）</a:t>
          </a:r>
          <a:endParaRPr lang="zh-CN" altLang="en-US" b="1" dirty="0"/>
        </a:p>
      </dgm:t>
    </dgm:pt>
    <dgm:pt modelId="{1DAC3AFE-9F25-4F4C-8816-54F3E19B528A}" type="par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53DCCBD4-CEA7-45B0-8A66-60364D898075}" type="sib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3F2D83D3-CAE1-403D-9D05-B1CBD08475CE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11</a:t>
          </a:r>
          <a:r>
            <a:rPr lang="zh-CN" altLang="en-US" b="1" dirty="0" smtClean="0"/>
            <a:t>）</a:t>
          </a:r>
          <a:r>
            <a:rPr lang="en-US" altLang="zh-CN" b="1" dirty="0" smtClean="0"/>
            <a:t>lambda-cluster-adapter</a:t>
          </a:r>
          <a:r>
            <a:rPr lang="zh-CN" altLang="en-US" b="1" dirty="0" smtClean="0"/>
            <a:t>：计算集群</a:t>
          </a:r>
          <a:r>
            <a:rPr lang="en-US" altLang="zh-CN" b="1" dirty="0" smtClean="0"/>
            <a:t>Adapter</a:t>
          </a:r>
          <a:endParaRPr lang="zh-CN" altLang="en-US" b="1" dirty="0"/>
        </a:p>
      </dgm:t>
    </dgm:pt>
    <dgm:pt modelId="{A3728491-9D80-44A1-B407-BEA7CEB73EA2}" type="parTrans" cxnId="{3C537F03-BF42-45A3-8650-A51F60DFDAAB}">
      <dgm:prSet/>
      <dgm:spPr/>
      <dgm:t>
        <a:bodyPr/>
        <a:lstStyle/>
        <a:p>
          <a:endParaRPr lang="zh-CN" altLang="en-US"/>
        </a:p>
      </dgm:t>
    </dgm:pt>
    <dgm:pt modelId="{32D06658-EAF3-4952-9EAE-70F84B66CF28}" type="sibTrans" cxnId="{3C537F03-BF42-45A3-8650-A51F60DFDAAB}">
      <dgm:prSet/>
      <dgm:spPr/>
      <dgm:t>
        <a:bodyPr/>
        <a:lstStyle/>
        <a:p>
          <a:endParaRPr lang="zh-CN" altLang="en-US"/>
        </a:p>
      </dgm:t>
    </dgm:pt>
    <dgm:pt modelId="{EF21A164-F982-4688-8B81-DE3971B13EE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12</a:t>
          </a:r>
          <a:r>
            <a:rPr lang="zh-CN" altLang="en-US" b="1" dirty="0" smtClean="0"/>
            <a:t>）</a:t>
          </a:r>
          <a:r>
            <a:rPr lang="en-US" altLang="zh-CN" b="1" dirty="0" smtClean="0"/>
            <a:t>lambda-component-common</a:t>
          </a:r>
          <a:r>
            <a:rPr lang="zh-CN" altLang="en-US" b="1" dirty="0" smtClean="0"/>
            <a:t>：计算组件通用包工程</a:t>
          </a:r>
          <a:endParaRPr lang="zh-CN" altLang="en-US" b="1" dirty="0"/>
        </a:p>
      </dgm:t>
    </dgm:pt>
    <dgm:pt modelId="{5E3F2B87-42D9-4C0F-8DC5-C29426A135B4}" type="parTrans" cxnId="{6F8C5D77-C8AE-4737-BE57-3AB4140106EA}">
      <dgm:prSet/>
      <dgm:spPr/>
      <dgm:t>
        <a:bodyPr/>
        <a:lstStyle/>
        <a:p>
          <a:endParaRPr lang="zh-CN" altLang="en-US"/>
        </a:p>
      </dgm:t>
    </dgm:pt>
    <dgm:pt modelId="{36AD1EAD-6D6E-4A20-B5BB-843364FDEAC6}" type="sibTrans" cxnId="{6F8C5D77-C8AE-4737-BE57-3AB4140106EA}">
      <dgm:prSet/>
      <dgm:spPr/>
      <dgm:t>
        <a:bodyPr/>
        <a:lstStyle/>
        <a:p>
          <a:endParaRPr lang="zh-CN" altLang="en-US"/>
        </a:p>
      </dgm:t>
    </dgm:pt>
    <dgm:pt modelId="{C6FAFB56-4DE0-4A69-9423-A8C6312413F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8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lambda-studio-</a:t>
          </a:r>
          <a:r>
            <a:rPr lang="en-US" altLang="zh-CN" b="1" dirty="0" err="1" smtClean="0"/>
            <a:t>ui</a:t>
          </a:r>
          <a:r>
            <a:rPr lang="zh-CN" altLang="en-US" b="1" dirty="0" smtClean="0"/>
            <a:t>：实验工作台</a:t>
          </a:r>
          <a:r>
            <a:rPr lang="en-US" altLang="zh-CN" b="1" dirty="0" smtClean="0"/>
            <a:t>UI</a:t>
          </a:r>
          <a:r>
            <a:rPr lang="zh-CN" altLang="en-US" b="1" dirty="0" smtClean="0"/>
            <a:t>工程</a:t>
          </a:r>
          <a:endParaRPr lang="zh-CN" altLang="en-US" b="1" dirty="0"/>
        </a:p>
      </dgm:t>
    </dgm:pt>
    <dgm:pt modelId="{D3F9E3C0-4F18-4844-A238-5704D4605137}" type="parTrans" cxnId="{3D61411E-F37D-4354-B92E-0C058DB01C1C}">
      <dgm:prSet/>
      <dgm:spPr/>
      <dgm:t>
        <a:bodyPr/>
        <a:lstStyle/>
        <a:p>
          <a:endParaRPr lang="zh-CN" altLang="en-US"/>
        </a:p>
      </dgm:t>
    </dgm:pt>
    <dgm:pt modelId="{BB118438-34F0-4F77-B01E-62A16B0088ED}" type="sibTrans" cxnId="{3D61411E-F37D-4354-B92E-0C058DB01C1C}">
      <dgm:prSet/>
      <dgm:spPr/>
      <dgm:t>
        <a:bodyPr/>
        <a:lstStyle/>
        <a:p>
          <a:endParaRPr lang="zh-CN" altLang="en-US"/>
        </a:p>
      </dgm:t>
    </dgm:pt>
    <dgm:pt modelId="{1B8EA3DD-A0A9-4DE1-A4B5-A54DFF24E3F6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lambda-core</a:t>
          </a:r>
          <a:r>
            <a:rPr lang="zh-CN" altLang="en-US" b="1" dirty="0" smtClean="0"/>
            <a:t>：核心业务工程</a:t>
          </a:r>
          <a:endParaRPr lang="zh-CN" altLang="en-US" b="1" dirty="0"/>
        </a:p>
      </dgm:t>
    </dgm:pt>
    <dgm:pt modelId="{A9F8846D-8C50-47F4-B6D1-BC1456DF5C43}" type="parTrans" cxnId="{1E7C4021-31EE-4D49-81F9-AF0F69691FF8}">
      <dgm:prSet/>
      <dgm:spPr/>
      <dgm:t>
        <a:bodyPr/>
        <a:lstStyle/>
        <a:p>
          <a:endParaRPr lang="zh-CN" altLang="en-US"/>
        </a:p>
      </dgm:t>
    </dgm:pt>
    <dgm:pt modelId="{7981D1AA-5B57-42A9-B059-8DAD55F2C643}" type="sibTrans" cxnId="{1E7C4021-31EE-4D49-81F9-AF0F69691FF8}">
      <dgm:prSet/>
      <dgm:spPr/>
      <dgm:t>
        <a:bodyPr/>
        <a:lstStyle/>
        <a:p>
          <a:endParaRPr lang="zh-CN" altLang="en-US"/>
        </a:p>
      </dgm:t>
    </dgm:pt>
    <dgm:pt modelId="{4F0C84DB-A0DC-4EF4-A500-C4353CB7111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lambda-tools</a:t>
          </a:r>
          <a:r>
            <a:rPr lang="zh-CN" altLang="en-US" b="1" dirty="0" smtClean="0"/>
            <a:t>：常用工具工程（混合编译）</a:t>
          </a:r>
          <a:endParaRPr lang="zh-CN" altLang="en-US" b="1" dirty="0"/>
        </a:p>
      </dgm:t>
    </dgm:pt>
    <dgm:pt modelId="{AF73B209-6E66-4850-950C-48B10F6B1ADE}" type="parTrans" cxnId="{25DB00AA-550B-497C-8F73-9D2CD9F2FED0}">
      <dgm:prSet/>
      <dgm:spPr/>
      <dgm:t>
        <a:bodyPr/>
        <a:lstStyle/>
        <a:p>
          <a:endParaRPr lang="zh-CN" altLang="en-US"/>
        </a:p>
      </dgm:t>
    </dgm:pt>
    <dgm:pt modelId="{5F422EC8-2118-4B7B-982B-21D44A46D9BF}" type="sibTrans" cxnId="{25DB00AA-550B-497C-8F73-9D2CD9F2FED0}">
      <dgm:prSet/>
      <dgm:spPr/>
      <dgm:t>
        <a:bodyPr/>
        <a:lstStyle/>
        <a:p>
          <a:endParaRPr lang="zh-CN" altLang="en-US"/>
        </a:p>
      </dgm:t>
    </dgm:pt>
    <dgm:pt modelId="{97AF04BF-8243-47EE-98A4-2A4423D9ADC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lambda-workflow-core</a:t>
          </a:r>
          <a:r>
            <a:rPr lang="zh-CN" altLang="en-US" b="1" dirty="0" smtClean="0"/>
            <a:t>：工作流核心业务工程</a:t>
          </a:r>
          <a:endParaRPr lang="zh-CN" altLang="en-US" b="1" dirty="0"/>
        </a:p>
      </dgm:t>
    </dgm:pt>
    <dgm:pt modelId="{D4E20B85-6A26-45B0-8EAE-ADA86E10D769}" type="parTrans" cxnId="{4ECC7860-26A1-4747-882B-40EFC498A92A}">
      <dgm:prSet/>
      <dgm:spPr/>
      <dgm:t>
        <a:bodyPr/>
        <a:lstStyle/>
        <a:p>
          <a:endParaRPr lang="zh-CN" altLang="en-US"/>
        </a:p>
      </dgm:t>
    </dgm:pt>
    <dgm:pt modelId="{F1064A7F-36F3-40E2-8FB6-527626C9FE9E}" type="sibTrans" cxnId="{4ECC7860-26A1-4747-882B-40EFC498A92A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6C4ED-E2AC-42C8-9784-294AA1332704}" type="pres">
      <dgm:prSet presAssocID="{CC61C90A-C359-490D-83D5-D9527440E610}" presName="spacer" presStyleCnt="0"/>
      <dgm:spPr/>
    </dgm:pt>
    <dgm:pt modelId="{9AB4022F-EB7F-4C39-BCC9-027AE5EE68B2}" type="pres">
      <dgm:prSet presAssocID="{1B8EA3DD-A0A9-4DE1-A4B5-A54DFF24E3F6}" presName="parentText" presStyleLbl="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7C73F-ED79-474B-9D94-5653EABA15E5}" type="pres">
      <dgm:prSet presAssocID="{7981D1AA-5B57-42A9-B059-8DAD55F2C643}" presName="spacer" presStyleCnt="0"/>
      <dgm:spPr/>
    </dgm:pt>
    <dgm:pt modelId="{21F66014-C7B3-483E-87BE-0C70C9CF144C}" type="pres">
      <dgm:prSet presAssocID="{4F0C84DB-A0DC-4EF4-A500-C4353CB71110}" presName="parentText" presStyleLbl="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0F75DF-894C-4368-BC10-B5940608C98A}" type="pres">
      <dgm:prSet presAssocID="{5F422EC8-2118-4B7B-982B-21D44A46D9BF}" presName="spacer" presStyleCnt="0"/>
      <dgm:spPr/>
    </dgm:pt>
    <dgm:pt modelId="{F9FCE1CE-2A2E-48E5-BD53-D3536CCBD4CE}" type="pres">
      <dgm:prSet presAssocID="{97AF04BF-8243-47EE-98A4-2A4423D9ADC4}" presName="parentText" presStyleLbl="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3716D3-4B87-466C-A537-38BF19BD1A3D}" type="pres">
      <dgm:prSet presAssocID="{F1064A7F-36F3-40E2-8FB6-527626C9FE9E}" presName="spacer" presStyleCnt="0"/>
      <dgm:spPr/>
    </dgm:pt>
    <dgm:pt modelId="{FD347E0A-6B82-4B0C-995D-51C23A141C9F}" type="pres">
      <dgm:prSet presAssocID="{4EB69F67-BCE2-4ECF-885A-E2B07992C7DF}" presName="parentText" presStyleLbl="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F7EA5-254E-4FE5-A9ED-AC60D0900CCD}" type="pres">
      <dgm:prSet presAssocID="{D1B3F939-6EC8-4462-B5D8-CB4CFB823B54}" presName="spacer" presStyleCnt="0"/>
      <dgm:spPr/>
    </dgm:pt>
    <dgm:pt modelId="{20520C1B-3CEB-451C-92C9-94F7F19E94E8}" type="pres">
      <dgm:prSet presAssocID="{E78CD1CF-010B-4CE1-87E6-D15422BFE501}" presName="parentText" presStyleLbl="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068A08-9017-4854-B8AA-98EEFF3E779B}" type="pres">
      <dgm:prSet presAssocID="{2E854F10-245C-4E7E-B3EA-D8C6452F6DC3}" presName="spacer" presStyleCnt="0"/>
      <dgm:spPr/>
    </dgm:pt>
    <dgm:pt modelId="{9F264BE6-77D3-4778-98FC-1AFD0BD537B3}" type="pres">
      <dgm:prSet presAssocID="{003B04E1-4094-41A8-B9B3-686DF7D69C95}" presName="parentText" presStyleLbl="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77A91-5D57-454C-90E3-329D6AE0D5C9}" type="pres">
      <dgm:prSet presAssocID="{66E29971-F29B-49B5-AEA1-F559A796D57D}" presName="spacer" presStyleCnt="0"/>
      <dgm:spPr/>
    </dgm:pt>
    <dgm:pt modelId="{A03296EE-1A80-4437-B0B5-5DB13B8F51BD}" type="pres">
      <dgm:prSet presAssocID="{C6FAFB56-4DE0-4A69-9423-A8C6312413FF}" presName="parentText" presStyleLbl="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36C9A-2359-43A1-B6BC-25BBB4E5E4E2}" type="pres">
      <dgm:prSet presAssocID="{BB118438-34F0-4F77-B01E-62A16B0088ED}" presName="spacer" presStyleCnt="0"/>
      <dgm:spPr/>
    </dgm:pt>
    <dgm:pt modelId="{D4705A4D-1E28-4290-B2A2-EAFA6B66ED42}" type="pres">
      <dgm:prSet presAssocID="{8D9901A8-44A1-4710-AAA8-49163459231B}" presName="parentText" presStyleLbl="node1" presStyleIdx="8" presStyleCnt="12" custLinFactNeighborX="-5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1987E-67A3-4279-92DF-8566112A0953}" type="pres">
      <dgm:prSet presAssocID="{B75F4985-6CE5-497A-A135-ADE8BDDF5B1F}" presName="spacer" presStyleCnt="0"/>
      <dgm:spPr/>
    </dgm:pt>
    <dgm:pt modelId="{25556C85-D173-4AF6-B4D7-25D7519CE767}" type="pres">
      <dgm:prSet presAssocID="{3B4203B3-4A1E-4DC3-B092-3F0405C22790}" presName="parentText" presStyleLbl="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64153-8FC3-4A30-BB4A-AB85F3D4BC8C}" type="pres">
      <dgm:prSet presAssocID="{53DCCBD4-CEA7-45B0-8A66-60364D898075}" presName="spacer" presStyleCnt="0"/>
      <dgm:spPr/>
    </dgm:pt>
    <dgm:pt modelId="{C4DD9913-4874-44C9-BF40-91C7A06C996E}" type="pres">
      <dgm:prSet presAssocID="{3F2D83D3-CAE1-403D-9D05-B1CBD08475CE}" presName="parentText" presStyleLbl="node1" presStyleIdx="1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9482B-9147-40F2-B0C0-018C330F728B}" type="pres">
      <dgm:prSet presAssocID="{32D06658-EAF3-4952-9EAE-70F84B66CF28}" presName="spacer" presStyleCnt="0"/>
      <dgm:spPr/>
    </dgm:pt>
    <dgm:pt modelId="{AC1AF505-4BE8-4A63-B37B-BEE8DECAAEAF}" type="pres">
      <dgm:prSet presAssocID="{EF21A164-F982-4688-8B81-DE3971B13EED}" presName="parentText" presStyleLbl="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379B43-C694-40F6-8BDA-30BD6C19D262}" type="presOf" srcId="{1B8EA3DD-A0A9-4DE1-A4B5-A54DFF24E3F6}" destId="{9AB4022F-EB7F-4C39-BCC9-027AE5EE68B2}" srcOrd="0" destOrd="0" presId="urn:microsoft.com/office/officeart/2005/8/layout/vList2"/>
    <dgm:cxn modelId="{68B30CE9-9507-4588-B845-DD5243BFFE69}" type="presOf" srcId="{3F2D83D3-CAE1-403D-9D05-B1CBD08475CE}" destId="{C4DD9913-4874-44C9-BF40-91C7A06C996E}" srcOrd="0" destOrd="0" presId="urn:microsoft.com/office/officeart/2005/8/layout/vList2"/>
    <dgm:cxn modelId="{C34D4848-7A6E-4BEE-BD0B-06CFAB20C0AA}" type="presOf" srcId="{4F0C84DB-A0DC-4EF4-A500-C4353CB71110}" destId="{21F66014-C7B3-483E-87BE-0C70C9CF144C}" srcOrd="0" destOrd="0" presId="urn:microsoft.com/office/officeart/2005/8/layout/vList2"/>
    <dgm:cxn modelId="{60BC263A-8118-41C4-8251-155498BEDE8B}" srcId="{E2CAAFA2-254B-4DEA-AF9E-AACC035F0948}" destId="{8D9901A8-44A1-4710-AAA8-49163459231B}" srcOrd="8" destOrd="0" parTransId="{F96BA73D-0989-4C1D-819A-45DEA566820F}" sibTransId="{B75F4985-6CE5-497A-A135-ADE8BDDF5B1F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D21476AF-3920-46FE-BD32-C4E9E1415525}" srcId="{E2CAAFA2-254B-4DEA-AF9E-AACC035F0948}" destId="{4EB69F67-BCE2-4ECF-885A-E2B07992C7DF}" srcOrd="4" destOrd="0" parTransId="{F05F7388-5305-48EE-9409-9084F2C41013}" sibTransId="{D1B3F939-6EC8-4462-B5D8-CB4CFB823B54}"/>
    <dgm:cxn modelId="{33EAB31B-381B-4EAC-91E4-D8BCB4A13780}" type="presOf" srcId="{EF21A164-F982-4688-8B81-DE3971B13EED}" destId="{AC1AF505-4BE8-4A63-B37B-BEE8DECAAEAF}" srcOrd="0" destOrd="0" presId="urn:microsoft.com/office/officeart/2005/8/layout/vList2"/>
    <dgm:cxn modelId="{4ECC7860-26A1-4747-882B-40EFC498A92A}" srcId="{E2CAAFA2-254B-4DEA-AF9E-AACC035F0948}" destId="{97AF04BF-8243-47EE-98A4-2A4423D9ADC4}" srcOrd="3" destOrd="0" parTransId="{D4E20B85-6A26-45B0-8EAE-ADA86E10D769}" sibTransId="{F1064A7F-36F3-40E2-8FB6-527626C9FE9E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3C537F03-BF42-45A3-8650-A51F60DFDAAB}" srcId="{E2CAAFA2-254B-4DEA-AF9E-AACC035F0948}" destId="{3F2D83D3-CAE1-403D-9D05-B1CBD08475CE}" srcOrd="10" destOrd="0" parTransId="{A3728491-9D80-44A1-B407-BEA7CEB73EA2}" sibTransId="{32D06658-EAF3-4952-9EAE-70F84B66CF28}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AAAEEB8D-98A2-4CEE-9394-59235CE01EA6}" type="presOf" srcId="{3B4203B3-4A1E-4DC3-B092-3F0405C22790}" destId="{25556C85-D173-4AF6-B4D7-25D7519CE767}" srcOrd="0" destOrd="0" presId="urn:microsoft.com/office/officeart/2005/8/layout/vList2"/>
    <dgm:cxn modelId="{83195165-7B94-451C-B088-E5309F382BD8}" type="presOf" srcId="{97AF04BF-8243-47EE-98A4-2A4423D9ADC4}" destId="{F9FCE1CE-2A2E-48E5-BD53-D3536CCBD4CE}" srcOrd="0" destOrd="0" presId="urn:microsoft.com/office/officeart/2005/8/layout/vList2"/>
    <dgm:cxn modelId="{6F8C5D77-C8AE-4737-BE57-3AB4140106EA}" srcId="{E2CAAFA2-254B-4DEA-AF9E-AACC035F0948}" destId="{EF21A164-F982-4688-8B81-DE3971B13EED}" srcOrd="11" destOrd="0" parTransId="{5E3F2B87-42D9-4C0F-8DC5-C29426A135B4}" sibTransId="{36AD1EAD-6D6E-4A20-B5BB-843364FDEAC6}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5E67BEB1-3929-4380-B32B-771F7CFBDC86}" type="presOf" srcId="{C6FAFB56-4DE0-4A69-9423-A8C6312413FF}" destId="{A03296EE-1A80-4437-B0B5-5DB13B8F51BD}" srcOrd="0" destOrd="0" presId="urn:microsoft.com/office/officeart/2005/8/layout/vList2"/>
    <dgm:cxn modelId="{3D61411E-F37D-4354-B92E-0C058DB01C1C}" srcId="{E2CAAFA2-254B-4DEA-AF9E-AACC035F0948}" destId="{C6FAFB56-4DE0-4A69-9423-A8C6312413FF}" srcOrd="7" destOrd="0" parTransId="{D3F9E3C0-4F18-4844-A238-5704D4605137}" sibTransId="{BB118438-34F0-4F77-B01E-62A16B0088ED}"/>
    <dgm:cxn modelId="{7C211824-6E25-40CD-B59A-5C90CD283E27}" srcId="{E2CAAFA2-254B-4DEA-AF9E-AACC035F0948}" destId="{3B4203B3-4A1E-4DC3-B092-3F0405C22790}" srcOrd="9" destOrd="0" parTransId="{1DAC3AFE-9F25-4F4C-8816-54F3E19B528A}" sibTransId="{53DCCBD4-CEA7-45B0-8A66-60364D898075}"/>
    <dgm:cxn modelId="{25DB00AA-550B-497C-8F73-9D2CD9F2FED0}" srcId="{E2CAAFA2-254B-4DEA-AF9E-AACC035F0948}" destId="{4F0C84DB-A0DC-4EF4-A500-C4353CB71110}" srcOrd="2" destOrd="0" parTransId="{AF73B209-6E66-4850-950C-48B10F6B1ADE}" sibTransId="{5F422EC8-2118-4B7B-982B-21D44A46D9BF}"/>
    <dgm:cxn modelId="{1C6C6676-1C04-49A2-BAC0-F144C66889A1}" srcId="{E2CAAFA2-254B-4DEA-AF9E-AACC035F0948}" destId="{E78CD1CF-010B-4CE1-87E6-D15422BFE501}" srcOrd="5" destOrd="0" parTransId="{8F21A6F9-6333-4E11-8474-AF6D2C950A15}" sibTransId="{2E854F10-245C-4E7E-B3EA-D8C6452F6DC3}"/>
    <dgm:cxn modelId="{E82D25DA-3238-4D4B-9632-EBAE3833E05B}" type="presOf" srcId="{8D9901A8-44A1-4710-AAA8-49163459231B}" destId="{D4705A4D-1E28-4290-B2A2-EAFA6B66ED42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1E7C4021-31EE-4D49-81F9-AF0F69691FF8}" srcId="{E2CAAFA2-254B-4DEA-AF9E-AACC035F0948}" destId="{1B8EA3DD-A0A9-4DE1-A4B5-A54DFF24E3F6}" srcOrd="1" destOrd="0" parTransId="{A9F8846D-8C50-47F4-B6D1-BC1456DF5C43}" sibTransId="{7981D1AA-5B57-42A9-B059-8DAD55F2C643}"/>
    <dgm:cxn modelId="{39A3CA55-35DF-4D86-9045-F011BFFC032D}" srcId="{E2CAAFA2-254B-4DEA-AF9E-AACC035F0948}" destId="{003B04E1-4094-41A8-B9B3-686DF7D69C95}" srcOrd="6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2E478CFF-7B2A-45D4-89B9-AFF9461B9A22}" type="presParOf" srcId="{A6E97539-5596-4DF9-BD39-C2D64A537652}" destId="{8F16C4ED-E2AC-42C8-9784-294AA1332704}" srcOrd="1" destOrd="0" presId="urn:microsoft.com/office/officeart/2005/8/layout/vList2"/>
    <dgm:cxn modelId="{EB5F3436-B9BB-4F35-B586-82035A420FA1}" type="presParOf" srcId="{A6E97539-5596-4DF9-BD39-C2D64A537652}" destId="{9AB4022F-EB7F-4C39-BCC9-027AE5EE68B2}" srcOrd="2" destOrd="0" presId="urn:microsoft.com/office/officeart/2005/8/layout/vList2"/>
    <dgm:cxn modelId="{6609C0CC-10CF-467F-829F-9A894FC17E0C}" type="presParOf" srcId="{A6E97539-5596-4DF9-BD39-C2D64A537652}" destId="{24C7C73F-ED79-474B-9D94-5653EABA15E5}" srcOrd="3" destOrd="0" presId="urn:microsoft.com/office/officeart/2005/8/layout/vList2"/>
    <dgm:cxn modelId="{5977A422-0DC9-496A-B3EC-C81692C64943}" type="presParOf" srcId="{A6E97539-5596-4DF9-BD39-C2D64A537652}" destId="{21F66014-C7B3-483E-87BE-0C70C9CF144C}" srcOrd="4" destOrd="0" presId="urn:microsoft.com/office/officeart/2005/8/layout/vList2"/>
    <dgm:cxn modelId="{E6F76A18-BEEE-4524-A6B9-D5D84E577816}" type="presParOf" srcId="{A6E97539-5596-4DF9-BD39-C2D64A537652}" destId="{EA0F75DF-894C-4368-BC10-B5940608C98A}" srcOrd="5" destOrd="0" presId="urn:microsoft.com/office/officeart/2005/8/layout/vList2"/>
    <dgm:cxn modelId="{0D078123-D7DC-41E0-A8D7-606E99E2F481}" type="presParOf" srcId="{A6E97539-5596-4DF9-BD39-C2D64A537652}" destId="{F9FCE1CE-2A2E-48E5-BD53-D3536CCBD4CE}" srcOrd="6" destOrd="0" presId="urn:microsoft.com/office/officeart/2005/8/layout/vList2"/>
    <dgm:cxn modelId="{4A1143E7-B713-43AE-868B-69A2CA22C58E}" type="presParOf" srcId="{A6E97539-5596-4DF9-BD39-C2D64A537652}" destId="{973716D3-4B87-466C-A537-38BF19BD1A3D}" srcOrd="7" destOrd="0" presId="urn:microsoft.com/office/officeart/2005/8/layout/vList2"/>
    <dgm:cxn modelId="{13E73C0C-0199-40BF-B504-7DE4910A7BBC}" type="presParOf" srcId="{A6E97539-5596-4DF9-BD39-C2D64A537652}" destId="{FD347E0A-6B82-4B0C-995D-51C23A141C9F}" srcOrd="8" destOrd="0" presId="urn:microsoft.com/office/officeart/2005/8/layout/vList2"/>
    <dgm:cxn modelId="{2584C330-CDD8-48FC-B23C-04C64C3BD0EF}" type="presParOf" srcId="{A6E97539-5596-4DF9-BD39-C2D64A537652}" destId="{007F7EA5-254E-4FE5-A9ED-AC60D0900CCD}" srcOrd="9" destOrd="0" presId="urn:microsoft.com/office/officeart/2005/8/layout/vList2"/>
    <dgm:cxn modelId="{853109FB-B847-4D0A-B1C1-C5D6ADC8751F}" type="presParOf" srcId="{A6E97539-5596-4DF9-BD39-C2D64A537652}" destId="{20520C1B-3CEB-451C-92C9-94F7F19E94E8}" srcOrd="10" destOrd="0" presId="urn:microsoft.com/office/officeart/2005/8/layout/vList2"/>
    <dgm:cxn modelId="{89D49555-A74D-43EA-BF77-C8A97601210B}" type="presParOf" srcId="{A6E97539-5596-4DF9-BD39-C2D64A537652}" destId="{99068A08-9017-4854-B8AA-98EEFF3E779B}" srcOrd="11" destOrd="0" presId="urn:microsoft.com/office/officeart/2005/8/layout/vList2"/>
    <dgm:cxn modelId="{7F756983-133E-4F62-8956-64C16AB1AA46}" type="presParOf" srcId="{A6E97539-5596-4DF9-BD39-C2D64A537652}" destId="{9F264BE6-77D3-4778-98FC-1AFD0BD537B3}" srcOrd="12" destOrd="0" presId="urn:microsoft.com/office/officeart/2005/8/layout/vList2"/>
    <dgm:cxn modelId="{6C6BE6E3-97C5-464D-A45A-496941D1DF77}" type="presParOf" srcId="{A6E97539-5596-4DF9-BD39-C2D64A537652}" destId="{DD277A91-5D57-454C-90E3-329D6AE0D5C9}" srcOrd="13" destOrd="0" presId="urn:microsoft.com/office/officeart/2005/8/layout/vList2"/>
    <dgm:cxn modelId="{045773FB-80F8-48D3-89B5-1AFD6FB9A8DC}" type="presParOf" srcId="{A6E97539-5596-4DF9-BD39-C2D64A537652}" destId="{A03296EE-1A80-4437-B0B5-5DB13B8F51BD}" srcOrd="14" destOrd="0" presId="urn:microsoft.com/office/officeart/2005/8/layout/vList2"/>
    <dgm:cxn modelId="{0758C612-178E-4438-8677-CA04C4771A84}" type="presParOf" srcId="{A6E97539-5596-4DF9-BD39-C2D64A537652}" destId="{9BE36C9A-2359-43A1-B6BC-25BBB4E5E4E2}" srcOrd="15" destOrd="0" presId="urn:microsoft.com/office/officeart/2005/8/layout/vList2"/>
    <dgm:cxn modelId="{CAB6B240-845C-4711-AF91-B5B1091D1027}" type="presParOf" srcId="{A6E97539-5596-4DF9-BD39-C2D64A537652}" destId="{D4705A4D-1E28-4290-B2A2-EAFA6B66ED42}" srcOrd="16" destOrd="0" presId="urn:microsoft.com/office/officeart/2005/8/layout/vList2"/>
    <dgm:cxn modelId="{5A042330-8E7C-4447-9484-2AF8F7FC8551}" type="presParOf" srcId="{A6E97539-5596-4DF9-BD39-C2D64A537652}" destId="{C9E1987E-67A3-4279-92DF-8566112A0953}" srcOrd="17" destOrd="0" presId="urn:microsoft.com/office/officeart/2005/8/layout/vList2"/>
    <dgm:cxn modelId="{C40AF14F-29AF-441E-8200-5D75D33CA52A}" type="presParOf" srcId="{A6E97539-5596-4DF9-BD39-C2D64A537652}" destId="{25556C85-D173-4AF6-B4D7-25D7519CE767}" srcOrd="18" destOrd="0" presId="urn:microsoft.com/office/officeart/2005/8/layout/vList2"/>
    <dgm:cxn modelId="{BA88A422-380C-49C8-A8FA-4704BC5396F8}" type="presParOf" srcId="{A6E97539-5596-4DF9-BD39-C2D64A537652}" destId="{4BF64153-8FC3-4A30-BB4A-AB85F3D4BC8C}" srcOrd="19" destOrd="0" presId="urn:microsoft.com/office/officeart/2005/8/layout/vList2"/>
    <dgm:cxn modelId="{AE855BEE-4312-4861-88DA-68E66ECF06BF}" type="presParOf" srcId="{A6E97539-5596-4DF9-BD39-C2D64A537652}" destId="{C4DD9913-4874-44C9-BF40-91C7A06C996E}" srcOrd="20" destOrd="0" presId="urn:microsoft.com/office/officeart/2005/8/layout/vList2"/>
    <dgm:cxn modelId="{F79670D7-2A2E-47E3-AC49-D6ACD9888598}" type="presParOf" srcId="{A6E97539-5596-4DF9-BD39-C2D64A537652}" destId="{52C9482B-9147-40F2-B0C0-018C330F728B}" srcOrd="21" destOrd="0" presId="urn:microsoft.com/office/officeart/2005/8/layout/vList2"/>
    <dgm:cxn modelId="{E3FDF3D3-F888-4648-99B3-A90098E9E241}" type="presParOf" srcId="{A6E97539-5596-4DF9-BD39-C2D64A537652}" destId="{AC1AF505-4BE8-4A63-B37B-BEE8DECAAEAF}" srcOrd="22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6A12-3F36-404F-B90C-425965E87744}">
      <dsp:nvSpPr>
        <dsp:cNvPr id="0" name=""/>
        <dsp:cNvSpPr/>
      </dsp:nvSpPr>
      <dsp:spPr>
        <a:xfrm>
          <a:off x="3120" y="0"/>
          <a:ext cx="4334145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离线业务决策分析</a:t>
          </a:r>
          <a:endParaRPr lang="zh-CN" altLang="en-US" sz="2400" b="1" kern="1200" dirty="0"/>
        </a:p>
      </dsp:txBody>
      <dsp:txXfrm>
        <a:off x="218573" y="0"/>
        <a:ext cx="3903240" cy="430905"/>
      </dsp:txXfrm>
    </dsp:sp>
    <dsp:sp modelId="{A5E326FA-4641-48F3-BA59-E98CEF019565}">
      <dsp:nvSpPr>
        <dsp:cNvPr id="0" name=""/>
        <dsp:cNvSpPr/>
      </dsp:nvSpPr>
      <dsp:spPr>
        <a:xfrm>
          <a:off x="3708281" y="0"/>
          <a:ext cx="6289848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在线业务事中决策（</a:t>
          </a:r>
          <a:r>
            <a:rPr lang="en-US" altLang="zh-CN" sz="2400" b="1" kern="1200" dirty="0" smtClean="0"/>
            <a:t>&lt;100ms</a:t>
          </a:r>
          <a:r>
            <a:rPr lang="zh-CN" altLang="en-US" sz="2400" b="1" kern="1200" dirty="0" smtClean="0"/>
            <a:t>延迟）</a:t>
          </a:r>
          <a:endParaRPr lang="zh-CN" altLang="en-US" sz="2400" b="1" kern="1200" dirty="0"/>
        </a:p>
      </dsp:txBody>
      <dsp:txXfrm>
        <a:off x="3923734" y="0"/>
        <a:ext cx="5858943" cy="43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489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1</a:t>
          </a:r>
          <a:r>
            <a:rPr lang="zh-CN" altLang="en-US" sz="1900" b="1" kern="1200" dirty="0" smtClean="0"/>
            <a:t>）面向数据挖掘的集成开发环境</a:t>
          </a:r>
          <a:endParaRPr lang="zh-CN" altLang="en-US" sz="1900" b="1" kern="1200" dirty="0"/>
        </a:p>
      </dsp:txBody>
      <dsp:txXfrm>
        <a:off x="23331" y="28820"/>
        <a:ext cx="8322638" cy="431283"/>
      </dsp:txXfrm>
    </dsp:sp>
    <dsp:sp modelId="{302B382D-9D79-4876-B0FB-6E61C05D653F}">
      <dsp:nvSpPr>
        <dsp:cNvPr id="0" name=""/>
        <dsp:cNvSpPr/>
      </dsp:nvSpPr>
      <dsp:spPr>
        <a:xfrm>
          <a:off x="0" y="483434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通用的数据挖掘开发平台，覆盖数据处理、统计分析、特征工程、机器学习等等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83434"/>
        <a:ext cx="8369300" cy="344137"/>
      </dsp:txXfrm>
    </dsp:sp>
    <dsp:sp modelId="{FD347E0A-6B82-4B0C-995D-51C23A141C9F}">
      <dsp:nvSpPr>
        <dsp:cNvPr id="0" name=""/>
        <dsp:cNvSpPr/>
      </dsp:nvSpPr>
      <dsp:spPr>
        <a:xfrm>
          <a:off x="0" y="827572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2</a:t>
          </a:r>
          <a:r>
            <a:rPr lang="zh-CN" altLang="en-US" sz="1900" b="1" kern="1200" dirty="0" smtClean="0"/>
            <a:t>）基于工作流模式的图形开发界面</a:t>
          </a:r>
          <a:endParaRPr lang="zh-CN" altLang="en-US" sz="1900" b="1" kern="1200" dirty="0"/>
        </a:p>
      </dsp:txBody>
      <dsp:txXfrm>
        <a:off x="23331" y="850903"/>
        <a:ext cx="8322638" cy="431283"/>
      </dsp:txXfrm>
    </dsp:sp>
    <dsp:sp modelId="{1423AC30-531D-4610-BE3C-9F2ADA4C5CCD}">
      <dsp:nvSpPr>
        <dsp:cNvPr id="0" name=""/>
        <dsp:cNvSpPr/>
      </dsp:nvSpPr>
      <dsp:spPr>
        <a:xfrm>
          <a:off x="0" y="1305517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实验画布中拖拽组件 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连线节点 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参数填选，快速构建数据挖掘过程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05517"/>
        <a:ext cx="8369300" cy="344137"/>
      </dsp:txXfrm>
    </dsp:sp>
    <dsp:sp modelId="{20520C1B-3CEB-451C-92C9-94F7F19E94E8}">
      <dsp:nvSpPr>
        <dsp:cNvPr id="0" name=""/>
        <dsp:cNvSpPr/>
      </dsp:nvSpPr>
      <dsp:spPr>
        <a:xfrm>
          <a:off x="0" y="1649654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3</a:t>
          </a:r>
          <a:r>
            <a:rPr lang="zh-CN" altLang="en-US" sz="1900" b="1" kern="1200" dirty="0" smtClean="0"/>
            <a:t>）开放式实验运行调度</a:t>
          </a:r>
          <a:endParaRPr lang="zh-CN" altLang="en-US" sz="1900" b="1" kern="1200" dirty="0"/>
        </a:p>
      </dsp:txBody>
      <dsp:txXfrm>
        <a:off x="23331" y="1672985"/>
        <a:ext cx="8322638" cy="431283"/>
      </dsp:txXfrm>
    </dsp:sp>
    <dsp:sp modelId="{34C7D9B9-DA42-4CF4-8018-A884B18D1A43}">
      <dsp:nvSpPr>
        <dsp:cNvPr id="0" name=""/>
        <dsp:cNvSpPr/>
      </dsp:nvSpPr>
      <dsp:spPr>
        <a:xfrm>
          <a:off x="0" y="2127599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除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界面和定时调度的调度运行方式，对外开放在线调度服务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27599"/>
        <a:ext cx="8369300" cy="344137"/>
      </dsp:txXfrm>
    </dsp:sp>
    <dsp:sp modelId="{9F264BE6-77D3-4778-98FC-1AFD0BD537B3}">
      <dsp:nvSpPr>
        <dsp:cNvPr id="0" name=""/>
        <dsp:cNvSpPr/>
      </dsp:nvSpPr>
      <dsp:spPr>
        <a:xfrm>
          <a:off x="0" y="2471737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4</a:t>
          </a:r>
          <a:r>
            <a:rPr lang="zh-CN" altLang="en-US" sz="1900" b="1" kern="1200" dirty="0" smtClean="0"/>
            <a:t>）模型一键部署预测服务</a:t>
          </a:r>
          <a:endParaRPr lang="zh-CN" altLang="en-US" sz="1900" b="1" kern="1200" dirty="0"/>
        </a:p>
      </dsp:txBody>
      <dsp:txXfrm>
        <a:off x="23331" y="2495068"/>
        <a:ext cx="8322638" cy="431283"/>
      </dsp:txXfrm>
    </dsp:sp>
    <dsp:sp modelId="{7236045B-5900-473E-A178-AF20923747E2}">
      <dsp:nvSpPr>
        <dsp:cNvPr id="0" name=""/>
        <dsp:cNvSpPr/>
      </dsp:nvSpPr>
      <dsp:spPr>
        <a:xfrm>
          <a:off x="0" y="2949682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已训练模型可快速发布到线上，对外提供在线预测服务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49682"/>
        <a:ext cx="8369300" cy="344137"/>
      </dsp:txXfrm>
    </dsp:sp>
    <dsp:sp modelId="{D4705A4D-1E28-4290-B2A2-EAFA6B66ED42}">
      <dsp:nvSpPr>
        <dsp:cNvPr id="0" name=""/>
        <dsp:cNvSpPr/>
      </dsp:nvSpPr>
      <dsp:spPr>
        <a:xfrm>
          <a:off x="0" y="3293819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5</a:t>
          </a:r>
          <a:r>
            <a:rPr lang="zh-CN" altLang="en-US" sz="1900" b="1" kern="1200" dirty="0" smtClean="0"/>
            <a:t>）面向数据计算的组件化架构</a:t>
          </a:r>
          <a:endParaRPr lang="zh-CN" altLang="en-US" sz="1900" b="1" kern="1200" dirty="0"/>
        </a:p>
      </dsp:txBody>
      <dsp:txXfrm>
        <a:off x="23331" y="3317150"/>
        <a:ext cx="8322638" cy="431283"/>
      </dsp:txXfrm>
    </dsp:sp>
    <dsp:sp modelId="{B73E5F41-3AB3-4136-96A1-ABD3B7FE5D03}">
      <dsp:nvSpPr>
        <dsp:cNvPr id="0" name=""/>
        <dsp:cNvSpPr/>
      </dsp:nvSpPr>
      <dsp:spPr>
        <a:xfrm>
          <a:off x="0" y="3771765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基于统一平台框架、配置化体系和数据类型体系，组件新增和更新做到快速迭代开发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71765"/>
        <a:ext cx="8369300" cy="344137"/>
      </dsp:txXfrm>
    </dsp:sp>
    <dsp:sp modelId="{25556C85-D173-4AF6-B4D7-25D7519CE767}">
      <dsp:nvSpPr>
        <dsp:cNvPr id="0" name=""/>
        <dsp:cNvSpPr/>
      </dsp:nvSpPr>
      <dsp:spPr>
        <a:xfrm>
          <a:off x="0" y="4115902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6</a:t>
          </a:r>
          <a:r>
            <a:rPr lang="zh-CN" altLang="en-US" sz="1900" b="1" kern="1200" dirty="0" smtClean="0"/>
            <a:t>）分离机器学习平台和计算框架</a:t>
          </a:r>
          <a:endParaRPr lang="zh-CN" altLang="en-US" sz="1900" b="1" kern="1200" dirty="0"/>
        </a:p>
      </dsp:txBody>
      <dsp:txXfrm>
        <a:off x="23331" y="4139233"/>
        <a:ext cx="8322638" cy="431283"/>
      </dsp:txXfrm>
    </dsp:sp>
    <dsp:sp modelId="{3AD1767F-100E-4894-8D42-3551B6B1591A}">
      <dsp:nvSpPr>
        <dsp:cNvPr id="0" name=""/>
        <dsp:cNvSpPr/>
      </dsp:nvSpPr>
      <dsp:spPr>
        <a:xfrm>
          <a:off x="0" y="4593847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组件开发结合实际情况，灵活选择基于最合适的计算框架实现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93847"/>
        <a:ext cx="8369300" cy="344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830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1</a:t>
          </a:r>
          <a:r>
            <a:rPr lang="zh-CN" altLang="en-US" sz="1400" b="0" kern="1200" dirty="0" smtClean="0"/>
            <a:t>）项目，项目成员</a:t>
          </a:r>
          <a:endParaRPr lang="zh-CN" altLang="en-US" sz="1400" b="0" kern="1200" dirty="0"/>
        </a:p>
      </dsp:txBody>
      <dsp:txXfrm>
        <a:off x="12888" y="16718"/>
        <a:ext cx="8343524" cy="238244"/>
      </dsp:txXfrm>
    </dsp:sp>
    <dsp:sp modelId="{302B382D-9D79-4876-B0FB-6E61C05D653F}">
      <dsp:nvSpPr>
        <dsp:cNvPr id="0" name=""/>
        <dsp:cNvSpPr/>
      </dsp:nvSpPr>
      <dsp:spPr>
        <a:xfrm>
          <a:off x="0" y="267850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项目是对资源和操作进行隔离的管理载体，每个项目都有自己的数据库和模型库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用户需要加入项目，才有权限访问资源和操作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每个项目都会有自带的数据库和模型库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7850"/>
        <a:ext cx="8369300" cy="638387"/>
      </dsp:txXfrm>
    </dsp:sp>
    <dsp:sp modelId="{FD347E0A-6B82-4B0C-995D-51C23A141C9F}">
      <dsp:nvSpPr>
        <dsp:cNvPr id="0" name=""/>
        <dsp:cNvSpPr/>
      </dsp:nvSpPr>
      <dsp:spPr>
        <a:xfrm>
          <a:off x="0" y="906237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2</a:t>
          </a:r>
          <a:r>
            <a:rPr lang="zh-CN" altLang="en-US" sz="1400" b="0" kern="1200" dirty="0" smtClean="0"/>
            <a:t>）实验，实验模版</a:t>
          </a:r>
          <a:endParaRPr lang="zh-CN" altLang="en-US" sz="1400" b="0" kern="1200" dirty="0"/>
        </a:p>
      </dsp:txBody>
      <dsp:txXfrm>
        <a:off x="12888" y="919125"/>
        <a:ext cx="8343524" cy="238244"/>
      </dsp:txXfrm>
    </dsp:sp>
    <dsp:sp modelId="{1423AC30-531D-4610-BE3C-9F2ADA4C5CCD}">
      <dsp:nvSpPr>
        <dsp:cNvPr id="0" name=""/>
        <dsp:cNvSpPr/>
      </dsp:nvSpPr>
      <dsp:spPr>
        <a:xfrm>
          <a:off x="0" y="1170257"/>
          <a:ext cx="8369300" cy="85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实验是工作流的外壳主体，工作流是支撑实验具备编辑和运行的内核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实验快照，也就是工作流快照，快照创建来自实验副本创建和实验工作台发起实验运行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实验定时调度和实验在线调度服务，都放在在实验层级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70257"/>
        <a:ext cx="8369300" cy="856373"/>
      </dsp:txXfrm>
    </dsp:sp>
    <dsp:sp modelId="{20520C1B-3CEB-451C-92C9-94F7F19E94E8}">
      <dsp:nvSpPr>
        <dsp:cNvPr id="0" name=""/>
        <dsp:cNvSpPr/>
      </dsp:nvSpPr>
      <dsp:spPr>
        <a:xfrm>
          <a:off x="0" y="2026631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3</a:t>
          </a:r>
          <a:r>
            <a:rPr lang="zh-CN" altLang="en-US" sz="1400" b="0" kern="1200" dirty="0" smtClean="0"/>
            <a:t>）数据库，数据表</a:t>
          </a:r>
          <a:endParaRPr lang="zh-CN" altLang="en-US" sz="1400" b="0" kern="1200" dirty="0"/>
        </a:p>
      </dsp:txBody>
      <dsp:txXfrm>
        <a:off x="12888" y="2039519"/>
        <a:ext cx="8343524" cy="238244"/>
      </dsp:txXfrm>
    </dsp:sp>
    <dsp:sp modelId="{34C7D9B9-DA42-4CF4-8018-A884B18D1A43}">
      <dsp:nvSpPr>
        <dsp:cNvPr id="0" name=""/>
        <dsp:cNvSpPr/>
      </dsp:nvSpPr>
      <dsp:spPr>
        <a:xfrm>
          <a:off x="0" y="2290651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数据表有普通和临时类型，普通表一般来自文件上传和实验工作台保存，临时表一般来自工作流中运行任务的输出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由于缓存数据文件过多会导致存储不足，提供缓存设置供管理员选择，支持定时清理或者只保留最近一次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290651"/>
        <a:ext cx="8369300" cy="638387"/>
      </dsp:txXfrm>
    </dsp:sp>
    <dsp:sp modelId="{9F264BE6-77D3-4778-98FC-1AFD0BD537B3}">
      <dsp:nvSpPr>
        <dsp:cNvPr id="0" name=""/>
        <dsp:cNvSpPr/>
      </dsp:nvSpPr>
      <dsp:spPr>
        <a:xfrm>
          <a:off x="0" y="2929038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4</a:t>
          </a:r>
          <a:r>
            <a:rPr lang="zh-CN" altLang="en-US" sz="1400" b="0" kern="1200" dirty="0" smtClean="0"/>
            <a:t>）模型库，模型，模型评估报告</a:t>
          </a:r>
          <a:endParaRPr lang="zh-CN" altLang="en-US" sz="1400" b="0" kern="1200" dirty="0"/>
        </a:p>
      </dsp:txBody>
      <dsp:txXfrm>
        <a:off x="12888" y="2941926"/>
        <a:ext cx="8343524" cy="238244"/>
      </dsp:txXfrm>
    </dsp:sp>
    <dsp:sp modelId="{7236045B-5900-473E-A178-AF20923747E2}">
      <dsp:nvSpPr>
        <dsp:cNvPr id="0" name=""/>
        <dsp:cNvSpPr/>
      </dsp:nvSpPr>
      <dsp:spPr>
        <a:xfrm>
          <a:off x="0" y="3193059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模型有普通和临时类型，普通模型一般来自模型导入和实验工作台保存，临时模型一般来自工作流中运行任务的输出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普通模型在工作流中做模型评估的结果，可以选择保存到模型评估报告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93059"/>
        <a:ext cx="8369300" cy="638387"/>
      </dsp:txXfrm>
    </dsp:sp>
    <dsp:sp modelId="{D4705A4D-1E28-4290-B2A2-EAFA6B66ED42}">
      <dsp:nvSpPr>
        <dsp:cNvPr id="0" name=""/>
        <dsp:cNvSpPr/>
      </dsp:nvSpPr>
      <dsp:spPr>
        <a:xfrm>
          <a:off x="0" y="3831446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5</a:t>
          </a:r>
          <a:r>
            <a:rPr lang="zh-CN" altLang="en-US" sz="1400" b="0" kern="1200" dirty="0" smtClean="0"/>
            <a:t>）代码脚本，</a:t>
          </a:r>
          <a:r>
            <a:rPr lang="en-US" altLang="zh-CN" sz="1400" b="0" kern="1200" dirty="0" err="1" smtClean="0"/>
            <a:t>Json</a:t>
          </a:r>
          <a:r>
            <a:rPr lang="zh-CN" altLang="en-US" sz="1400" b="0" kern="1200" dirty="0" smtClean="0"/>
            <a:t>对象</a:t>
          </a:r>
          <a:endParaRPr lang="zh-CN" altLang="en-US" sz="1400" b="0" kern="1200" dirty="0"/>
        </a:p>
      </dsp:txBody>
      <dsp:txXfrm>
        <a:off x="12888" y="3844334"/>
        <a:ext cx="8343524" cy="238244"/>
      </dsp:txXfrm>
    </dsp:sp>
    <dsp:sp modelId="{B73E5F41-3AB3-4136-96A1-ABD3B7FE5D03}">
      <dsp:nvSpPr>
        <dsp:cNvPr id="0" name=""/>
        <dsp:cNvSpPr/>
      </dsp:nvSpPr>
      <dsp:spPr>
        <a:xfrm>
          <a:off x="0" y="4095466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代码脚本一般用于脚本类型组件参数的内容值保存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对象主要用于存放模型参数（未训练模型）、评估报告、分析报告，以及字段列表等对象类型内容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095466"/>
        <a:ext cx="8369300" cy="638387"/>
      </dsp:txXfrm>
    </dsp:sp>
    <dsp:sp modelId="{25556C85-D173-4AF6-B4D7-25D7519CE767}">
      <dsp:nvSpPr>
        <dsp:cNvPr id="0" name=""/>
        <dsp:cNvSpPr/>
      </dsp:nvSpPr>
      <dsp:spPr>
        <a:xfrm>
          <a:off x="0" y="4733854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6</a:t>
          </a:r>
          <a:r>
            <a:rPr lang="zh-CN" altLang="en-US" sz="1400" b="0" kern="1200" dirty="0" smtClean="0"/>
            <a:t>）系统参数</a:t>
          </a:r>
          <a:endParaRPr lang="zh-CN" altLang="en-US" sz="1400" b="0" kern="1200" dirty="0"/>
        </a:p>
      </dsp:txBody>
      <dsp:txXfrm>
        <a:off x="12888" y="4746742"/>
        <a:ext cx="8343524" cy="238244"/>
      </dsp:txXfrm>
    </dsp:sp>
    <dsp:sp modelId="{3AD1767F-100E-4894-8D42-3551B6B1591A}">
      <dsp:nvSpPr>
        <dsp:cNvPr id="0" name=""/>
        <dsp:cNvSpPr/>
      </dsp:nvSpPr>
      <dsp:spPr>
        <a:xfrm>
          <a:off x="0" y="4997874"/>
          <a:ext cx="8369300" cy="420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用于配置系统级参数，便于灵活调整部署和维护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997874"/>
        <a:ext cx="8369300" cy="420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8182"/>
          <a:ext cx="8369300" cy="237451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/>
            <a:t>（</a:t>
          </a:r>
          <a:r>
            <a:rPr lang="en-US" altLang="zh-CN" sz="4100" b="1" kern="1200" dirty="0" smtClean="0"/>
            <a:t>1</a:t>
          </a:r>
          <a:r>
            <a:rPr lang="zh-CN" altLang="en-US" sz="4100" b="1" kern="1200" dirty="0" smtClean="0"/>
            <a:t>）实验支持撤销操作到什么粒度？</a:t>
          </a:r>
          <a:endParaRPr lang="zh-CN" altLang="en-US" sz="4100" b="1" kern="1200" dirty="0"/>
        </a:p>
      </dsp:txBody>
      <dsp:txXfrm>
        <a:off x="115914" y="154096"/>
        <a:ext cx="8137472" cy="2142687"/>
      </dsp:txXfrm>
    </dsp:sp>
    <dsp:sp modelId="{FD347E0A-6B82-4B0C-995D-51C23A141C9F}">
      <dsp:nvSpPr>
        <dsp:cNvPr id="0" name=""/>
        <dsp:cNvSpPr/>
      </dsp:nvSpPr>
      <dsp:spPr>
        <a:xfrm>
          <a:off x="0" y="2530777"/>
          <a:ext cx="8369300" cy="237451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/>
            <a:t>（</a:t>
          </a:r>
          <a:r>
            <a:rPr lang="en-US" altLang="zh-CN" sz="4100" b="1" kern="1200" dirty="0" smtClean="0"/>
            <a:t>2</a:t>
          </a:r>
          <a:r>
            <a:rPr lang="zh-CN" altLang="en-US" sz="4100" b="1" kern="1200" dirty="0" smtClean="0"/>
            <a:t>）定时调度和在线调度实验运行，产出数据保留多久，还是只保留最近一份？</a:t>
          </a:r>
          <a:endParaRPr lang="zh-CN" altLang="en-US" sz="4100" b="1" kern="1200" dirty="0"/>
        </a:p>
      </dsp:txBody>
      <dsp:txXfrm>
        <a:off x="115914" y="2646691"/>
        <a:ext cx="8137472" cy="2142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413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lambda-base</a:t>
          </a:r>
          <a:r>
            <a:rPr lang="zh-CN" altLang="en-US" sz="1600" b="1" kern="1200" dirty="0" smtClean="0"/>
            <a:t>：</a:t>
          </a:r>
          <a:r>
            <a:rPr lang="en-US" altLang="zh-CN" sz="1600" b="1" kern="1200" dirty="0" smtClean="0"/>
            <a:t>DB</a:t>
          </a:r>
          <a:r>
            <a:rPr lang="zh-CN" altLang="en-US" sz="1600" b="1" kern="1200" dirty="0" smtClean="0"/>
            <a:t>层工程</a:t>
          </a:r>
          <a:endParaRPr lang="zh-CN" altLang="en-US" sz="1600" b="1" kern="1200" dirty="0"/>
        </a:p>
      </dsp:txBody>
      <dsp:txXfrm>
        <a:off x="19647" y="53786"/>
        <a:ext cx="8330006" cy="363186"/>
      </dsp:txXfrm>
    </dsp:sp>
    <dsp:sp modelId="{9AB4022F-EB7F-4C39-BCC9-027AE5EE68B2}">
      <dsp:nvSpPr>
        <dsp:cNvPr id="0" name=""/>
        <dsp:cNvSpPr/>
      </dsp:nvSpPr>
      <dsp:spPr>
        <a:xfrm>
          <a:off x="0" y="48269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2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lambda-core</a:t>
          </a:r>
          <a:r>
            <a:rPr lang="zh-CN" altLang="en-US" sz="1600" b="1" kern="1200" dirty="0" smtClean="0"/>
            <a:t>：核心业务工程</a:t>
          </a:r>
          <a:endParaRPr lang="zh-CN" altLang="en-US" sz="1600" b="1" kern="1200" dirty="0"/>
        </a:p>
      </dsp:txBody>
      <dsp:txXfrm>
        <a:off x="19647" y="502346"/>
        <a:ext cx="8330006" cy="363186"/>
      </dsp:txXfrm>
    </dsp:sp>
    <dsp:sp modelId="{21F66014-C7B3-483E-87BE-0C70C9CF144C}">
      <dsp:nvSpPr>
        <dsp:cNvPr id="0" name=""/>
        <dsp:cNvSpPr/>
      </dsp:nvSpPr>
      <dsp:spPr>
        <a:xfrm>
          <a:off x="0" y="93125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3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lambda-tools</a:t>
          </a:r>
          <a:r>
            <a:rPr lang="zh-CN" altLang="en-US" sz="1600" b="1" kern="1200" dirty="0" smtClean="0"/>
            <a:t>：常用工具工程（混合编译）</a:t>
          </a:r>
          <a:endParaRPr lang="zh-CN" altLang="en-US" sz="1600" b="1" kern="1200" dirty="0"/>
        </a:p>
      </dsp:txBody>
      <dsp:txXfrm>
        <a:off x="19647" y="950906"/>
        <a:ext cx="8330006" cy="363186"/>
      </dsp:txXfrm>
    </dsp:sp>
    <dsp:sp modelId="{F9FCE1CE-2A2E-48E5-BD53-D3536CCBD4CE}">
      <dsp:nvSpPr>
        <dsp:cNvPr id="0" name=""/>
        <dsp:cNvSpPr/>
      </dsp:nvSpPr>
      <dsp:spPr>
        <a:xfrm>
          <a:off x="0" y="137981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4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lambda-workflow-core</a:t>
          </a:r>
          <a:r>
            <a:rPr lang="zh-CN" altLang="en-US" sz="1600" b="1" kern="1200" dirty="0" smtClean="0"/>
            <a:t>：工作流核心业务工程</a:t>
          </a:r>
          <a:endParaRPr lang="zh-CN" altLang="en-US" sz="1600" b="1" kern="1200" dirty="0"/>
        </a:p>
      </dsp:txBody>
      <dsp:txXfrm>
        <a:off x="19647" y="1399466"/>
        <a:ext cx="8330006" cy="363186"/>
      </dsp:txXfrm>
    </dsp:sp>
    <dsp:sp modelId="{FD347E0A-6B82-4B0C-995D-51C23A141C9F}">
      <dsp:nvSpPr>
        <dsp:cNvPr id="0" name=""/>
        <dsp:cNvSpPr/>
      </dsp:nvSpPr>
      <dsp:spPr>
        <a:xfrm>
          <a:off x="0" y="182837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5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lambda-workflow-engine</a:t>
          </a:r>
          <a:r>
            <a:rPr lang="zh-CN" altLang="en-US" sz="1600" b="1" kern="1200" dirty="0" smtClean="0"/>
            <a:t>：工作流引擎工程（包含</a:t>
          </a:r>
          <a:r>
            <a:rPr lang="en-US" altLang="zh-CN" sz="1600" b="1" kern="1200" dirty="0" smtClean="0"/>
            <a:t>Daemon</a:t>
          </a:r>
          <a:r>
            <a:rPr lang="zh-CN" altLang="en-US" sz="1600" b="1" kern="1200" dirty="0" smtClean="0"/>
            <a:t>）</a:t>
          </a:r>
          <a:endParaRPr lang="zh-CN" altLang="en-US" sz="1600" b="1" kern="1200" dirty="0"/>
        </a:p>
      </dsp:txBody>
      <dsp:txXfrm>
        <a:off x="19647" y="1848026"/>
        <a:ext cx="8330006" cy="363186"/>
      </dsp:txXfrm>
    </dsp:sp>
    <dsp:sp modelId="{20520C1B-3CEB-451C-92C9-94F7F19E94E8}">
      <dsp:nvSpPr>
        <dsp:cNvPr id="0" name=""/>
        <dsp:cNvSpPr/>
      </dsp:nvSpPr>
      <dsp:spPr>
        <a:xfrm>
          <a:off x="0" y="227693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6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lambda-workflow-module</a:t>
          </a:r>
          <a:r>
            <a:rPr lang="zh-CN" altLang="en-US" sz="1600" b="1" kern="1200" dirty="0" smtClean="0"/>
            <a:t>：工作流组件包工程（工作流组件类）</a:t>
          </a:r>
          <a:endParaRPr lang="zh-CN" altLang="en-US" sz="1600" b="1" kern="1200" dirty="0"/>
        </a:p>
      </dsp:txBody>
      <dsp:txXfrm>
        <a:off x="19647" y="2296586"/>
        <a:ext cx="8330006" cy="363186"/>
      </dsp:txXfrm>
    </dsp:sp>
    <dsp:sp modelId="{9F264BE6-77D3-4778-98FC-1AFD0BD537B3}">
      <dsp:nvSpPr>
        <dsp:cNvPr id="0" name=""/>
        <dsp:cNvSpPr/>
      </dsp:nvSpPr>
      <dsp:spPr>
        <a:xfrm>
          <a:off x="0" y="272549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7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lambda-studio</a:t>
          </a:r>
          <a:r>
            <a:rPr lang="zh-CN" altLang="en-US" sz="1600" b="1" kern="1200" dirty="0" smtClean="0"/>
            <a:t>：实验工作台服务工程</a:t>
          </a:r>
          <a:endParaRPr lang="zh-CN" altLang="en-US" sz="1600" b="1" kern="1200" dirty="0"/>
        </a:p>
      </dsp:txBody>
      <dsp:txXfrm>
        <a:off x="19647" y="2745146"/>
        <a:ext cx="8330006" cy="363186"/>
      </dsp:txXfrm>
    </dsp:sp>
    <dsp:sp modelId="{A03296EE-1A80-4437-B0B5-5DB13B8F51BD}">
      <dsp:nvSpPr>
        <dsp:cNvPr id="0" name=""/>
        <dsp:cNvSpPr/>
      </dsp:nvSpPr>
      <dsp:spPr>
        <a:xfrm>
          <a:off x="0" y="317405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8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lambda-studio-</a:t>
          </a:r>
          <a:r>
            <a:rPr lang="en-US" altLang="zh-CN" sz="1600" b="1" kern="1200" dirty="0" err="1" smtClean="0"/>
            <a:t>ui</a:t>
          </a:r>
          <a:r>
            <a:rPr lang="zh-CN" altLang="en-US" sz="1600" b="1" kern="1200" dirty="0" smtClean="0"/>
            <a:t>：实验工作台</a:t>
          </a:r>
          <a:r>
            <a:rPr lang="en-US" altLang="zh-CN" sz="1600" b="1" kern="1200" dirty="0" smtClean="0"/>
            <a:t>UI</a:t>
          </a:r>
          <a:r>
            <a:rPr lang="zh-CN" altLang="en-US" sz="1600" b="1" kern="1200" dirty="0" smtClean="0"/>
            <a:t>工程</a:t>
          </a:r>
          <a:endParaRPr lang="zh-CN" altLang="en-US" sz="1600" b="1" kern="1200" dirty="0"/>
        </a:p>
      </dsp:txBody>
      <dsp:txXfrm>
        <a:off x="19647" y="3193706"/>
        <a:ext cx="8330006" cy="363186"/>
      </dsp:txXfrm>
    </dsp:sp>
    <dsp:sp modelId="{D4705A4D-1E28-4290-B2A2-EAFA6B66ED42}">
      <dsp:nvSpPr>
        <dsp:cNvPr id="0" name=""/>
        <dsp:cNvSpPr/>
      </dsp:nvSpPr>
      <dsp:spPr>
        <a:xfrm>
          <a:off x="0" y="362261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9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lambda-open</a:t>
          </a:r>
          <a:r>
            <a:rPr lang="zh-CN" altLang="en-US" sz="1600" b="1" kern="1200" dirty="0" smtClean="0"/>
            <a:t>：开放服务工程</a:t>
          </a:r>
          <a:endParaRPr lang="zh-CN" altLang="en-US" sz="1600" b="1" kern="1200" dirty="0"/>
        </a:p>
      </dsp:txBody>
      <dsp:txXfrm>
        <a:off x="19647" y="3642266"/>
        <a:ext cx="8330006" cy="363186"/>
      </dsp:txXfrm>
    </dsp:sp>
    <dsp:sp modelId="{25556C85-D173-4AF6-B4D7-25D7519CE767}">
      <dsp:nvSpPr>
        <dsp:cNvPr id="0" name=""/>
        <dsp:cNvSpPr/>
      </dsp:nvSpPr>
      <dsp:spPr>
        <a:xfrm>
          <a:off x="0" y="407117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10</a:t>
          </a:r>
          <a:r>
            <a:rPr lang="zh-CN" altLang="en-US" sz="1600" b="1" kern="1200" dirty="0" smtClean="0"/>
            <a:t>）</a:t>
          </a:r>
          <a:r>
            <a:rPr lang="en-US" altLang="zh-CN" sz="1600" b="1" kern="1200" dirty="0" smtClean="0"/>
            <a:t>lambda-decision</a:t>
          </a:r>
          <a:r>
            <a:rPr lang="zh-CN" altLang="en-US" sz="1600" b="1" kern="1200" dirty="0" smtClean="0"/>
            <a:t>：预测服务工程（后期独立为智能决策平台）</a:t>
          </a:r>
          <a:endParaRPr lang="zh-CN" altLang="en-US" sz="1600" b="1" kern="1200" dirty="0"/>
        </a:p>
      </dsp:txBody>
      <dsp:txXfrm>
        <a:off x="19647" y="4090826"/>
        <a:ext cx="8330006" cy="363186"/>
      </dsp:txXfrm>
    </dsp:sp>
    <dsp:sp modelId="{C4DD9913-4874-44C9-BF40-91C7A06C996E}">
      <dsp:nvSpPr>
        <dsp:cNvPr id="0" name=""/>
        <dsp:cNvSpPr/>
      </dsp:nvSpPr>
      <dsp:spPr>
        <a:xfrm>
          <a:off x="0" y="451973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11</a:t>
          </a:r>
          <a:r>
            <a:rPr lang="zh-CN" altLang="en-US" sz="1600" b="1" kern="1200" dirty="0" smtClean="0"/>
            <a:t>）</a:t>
          </a:r>
          <a:r>
            <a:rPr lang="en-US" altLang="zh-CN" sz="1600" b="1" kern="1200" dirty="0" smtClean="0"/>
            <a:t>lambda-cluster-adapter</a:t>
          </a:r>
          <a:r>
            <a:rPr lang="zh-CN" altLang="en-US" sz="1600" b="1" kern="1200" dirty="0" smtClean="0"/>
            <a:t>：计算集群</a:t>
          </a:r>
          <a:r>
            <a:rPr lang="en-US" altLang="zh-CN" sz="1600" b="1" kern="1200" dirty="0" smtClean="0"/>
            <a:t>Adapter</a:t>
          </a:r>
          <a:endParaRPr lang="zh-CN" altLang="en-US" sz="1600" b="1" kern="1200" dirty="0"/>
        </a:p>
      </dsp:txBody>
      <dsp:txXfrm>
        <a:off x="19647" y="4539386"/>
        <a:ext cx="8330006" cy="363186"/>
      </dsp:txXfrm>
    </dsp:sp>
    <dsp:sp modelId="{AC1AF505-4BE8-4A63-B37B-BEE8DECAAEAF}">
      <dsp:nvSpPr>
        <dsp:cNvPr id="0" name=""/>
        <dsp:cNvSpPr/>
      </dsp:nvSpPr>
      <dsp:spPr>
        <a:xfrm>
          <a:off x="0" y="496829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12</a:t>
          </a:r>
          <a:r>
            <a:rPr lang="zh-CN" altLang="en-US" sz="1600" b="1" kern="1200" dirty="0" smtClean="0"/>
            <a:t>）</a:t>
          </a:r>
          <a:r>
            <a:rPr lang="en-US" altLang="zh-CN" sz="1600" b="1" kern="1200" dirty="0" smtClean="0"/>
            <a:t>lambda-component-common</a:t>
          </a:r>
          <a:r>
            <a:rPr lang="zh-CN" altLang="en-US" sz="1600" b="1" kern="1200" dirty="0" smtClean="0"/>
            <a:t>：计算组件通用包工程</a:t>
          </a:r>
          <a:endParaRPr lang="zh-CN" altLang="en-US" sz="1600" b="1" kern="1200" dirty="0"/>
        </a:p>
      </dsp:txBody>
      <dsp:txXfrm>
        <a:off x="19647" y="4987946"/>
        <a:ext cx="8330006" cy="363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3B61-ADD0-7448-9BC3-F70BFA1F8529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0E8DD-DE1A-2243-B566-D787ABCA7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6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83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98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58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1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36" y="157307"/>
            <a:ext cx="9040091" cy="5769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B6C6-8419-6843-AAC7-3C6571B722FB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247919" y="65531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与成长中的银行一起成长</a:t>
            </a:r>
            <a:endParaRPr kumimoji="1" lang="zh-CN" altLang="en-US" b="1" dirty="0">
              <a:solidFill>
                <a:schemeClr val="bg1"/>
              </a:solidFill>
              <a:latin typeface="Xingkai SC Light" charset="-122"/>
              <a:ea typeface="Xingkai SC Light" charset="-122"/>
              <a:cs typeface="Xingkai SC Light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420-5CB8-0342-A8E8-0E3754D5D583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363" y="2601545"/>
            <a:ext cx="9461122" cy="111117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机器学习平台产品</a:t>
            </a: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规划</a:t>
            </a:r>
            <a:b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代号：</a:t>
            </a:r>
            <a: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lambda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6060" y="4656407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lidd</a:t>
            </a:r>
            <a:endParaRPr kumimoji="1" lang="zh-CN" altLang="en-US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2018.11.07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配置（配置体系化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数据类型体系化）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10" y="1063480"/>
            <a:ext cx="8909579" cy="5288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工作流与运行（工作流引擎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监控报警）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85" y="1100139"/>
            <a:ext cx="10639275" cy="53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4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其他说明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76683612"/>
              </p:ext>
            </p:extLst>
          </p:nvPr>
        </p:nvGraphicFramePr>
        <p:xfrm>
          <a:off x="1046162" y="1078706"/>
          <a:ext cx="8369300" cy="5422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3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未确定问题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93916435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8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工程清单（</a:t>
            </a:r>
            <a:r>
              <a:rPr kumimoji="1" lang="en-US" altLang="zh-CN" b="1" dirty="0" smtClean="0"/>
              <a:t>lambda-</a:t>
            </a:r>
            <a:r>
              <a:rPr kumimoji="1" lang="en-US" altLang="zh-CN" b="1" dirty="0" err="1" smtClean="0"/>
              <a:t>mls</a:t>
            </a:r>
            <a:r>
              <a:rPr kumimoji="1" lang="zh-CN" altLang="en-US" b="1" dirty="0" smtClean="0"/>
              <a:t>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09318568"/>
              </p:ext>
            </p:extLst>
          </p:nvPr>
        </p:nvGraphicFramePr>
        <p:xfrm>
          <a:off x="1053306" y="1013988"/>
          <a:ext cx="8369300" cy="540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27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7826" y="383911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杭州雅拓信息技术有限公司</a:t>
            </a:r>
          </a:p>
          <a:p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地址：杭州市文二路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385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号汽轮大厦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楼</a:t>
            </a: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电话：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0571-89938328</a:t>
            </a:r>
            <a:endParaRPr kumimoji="1"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传真：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0571-81110032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06769" y="1700305"/>
            <a:ext cx="9601470" cy="125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you!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/>
          <p:cNvSpPr/>
          <p:nvPr/>
        </p:nvSpPr>
        <p:spPr>
          <a:xfrm>
            <a:off x="0" y="2367411"/>
            <a:ext cx="6836898" cy="226116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7"/>
          <p:cNvSpPr/>
          <p:nvPr/>
        </p:nvSpPr>
        <p:spPr>
          <a:xfrm rot="10800000">
            <a:off x="5261316" y="2360576"/>
            <a:ext cx="6930683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0"/>
          <p:cNvSpPr txBox="1"/>
          <p:nvPr/>
        </p:nvSpPr>
        <p:spPr>
          <a:xfrm>
            <a:off x="122046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1710289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629857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11"/>
          <p:cNvSpPr txBox="1"/>
          <p:nvPr/>
        </p:nvSpPr>
        <p:spPr>
          <a:xfrm>
            <a:off x="8218100" y="349457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28677" y="1450741"/>
            <a:ext cx="10001249" cy="3817881"/>
            <a:chOff x="721518" y="1345743"/>
            <a:chExt cx="8375423" cy="4635722"/>
          </a:xfrm>
        </p:grpSpPr>
        <p:sp>
          <p:nvSpPr>
            <p:cNvPr id="39" name="任意多边形 38"/>
            <p:cNvSpPr/>
            <p:nvPr/>
          </p:nvSpPr>
          <p:spPr>
            <a:xfrm>
              <a:off x="721518" y="2688768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V1.0</a:t>
              </a:r>
              <a:endParaRPr lang="zh-CN" altLang="en-US" sz="1100" b="1" kern="1200" dirty="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69268" y="3136818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工作流引擎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基础组件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基础框架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基础功能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License</a:t>
              </a: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授权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代码混淆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099356" y="2763927"/>
              <a:ext cx="385820" cy="297731"/>
            </a:xfrm>
            <a:custGeom>
              <a:avLst/>
              <a:gdLst>
                <a:gd name="connsiteX0" fmla="*/ 0 w 385820"/>
                <a:gd name="connsiteY0" fmla="*/ 59546 h 297731"/>
                <a:gd name="connsiteX1" fmla="*/ 236955 w 385820"/>
                <a:gd name="connsiteY1" fmla="*/ 59546 h 297731"/>
                <a:gd name="connsiteX2" fmla="*/ 236955 w 385820"/>
                <a:gd name="connsiteY2" fmla="*/ 0 h 297731"/>
                <a:gd name="connsiteX3" fmla="*/ 385820 w 385820"/>
                <a:gd name="connsiteY3" fmla="*/ 148866 h 297731"/>
                <a:gd name="connsiteX4" fmla="*/ 236955 w 385820"/>
                <a:gd name="connsiteY4" fmla="*/ 297731 h 297731"/>
                <a:gd name="connsiteX5" fmla="*/ 236955 w 385820"/>
                <a:gd name="connsiteY5" fmla="*/ 238185 h 297731"/>
                <a:gd name="connsiteX6" fmla="*/ 0 w 385820"/>
                <a:gd name="connsiteY6" fmla="*/ 238185 h 297731"/>
                <a:gd name="connsiteX7" fmla="*/ 0 w 385820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5820" h="297731">
                  <a:moveTo>
                    <a:pt x="0" y="59546"/>
                  </a:moveTo>
                  <a:lnTo>
                    <a:pt x="236955" y="59546"/>
                  </a:lnTo>
                  <a:lnTo>
                    <a:pt x="236955" y="0"/>
                  </a:lnTo>
                  <a:lnTo>
                    <a:pt x="385820" y="148866"/>
                  </a:lnTo>
                  <a:lnTo>
                    <a:pt x="236955" y="297731"/>
                  </a:lnTo>
                  <a:lnTo>
                    <a:pt x="236955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2645329" y="2688769"/>
              <a:ext cx="1195848" cy="672076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V2.0</a:t>
              </a:r>
              <a:endParaRPr lang="zh-CN" altLang="en-US" sz="1100" b="1" kern="1200" dirty="0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2890261" y="3136818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常用组件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网络分析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文本分析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定时调度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在线调度服务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在线预测服务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698457">
              <a:off x="4229722" y="2111494"/>
              <a:ext cx="1148708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570810" y="4036659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实时计算平台（预演）</a:t>
              </a:r>
              <a:endParaRPr lang="zh-CN" altLang="en-US" sz="1100" b="1" kern="1200" dirty="0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815742" y="4484709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离线计算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实时计算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流式计算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分布式内存数据库</a:t>
              </a:r>
              <a:endPara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实时指标</a:t>
              </a:r>
              <a:r>
                <a:rPr lang="zh-CN" altLang="en-US" sz="11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服务</a:t>
              </a:r>
              <a:endPara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技术</a:t>
              </a:r>
              <a:r>
                <a:rPr lang="zh-CN" altLang="en-US" sz="11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选型</a:t>
              </a:r>
              <a:endParaRPr lang="en-US" altLang="zh-CN" sz="1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7072015" y="1496062"/>
              <a:ext cx="384326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570870" y="1377978"/>
              <a:ext cx="1195848" cy="672076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V3.0</a:t>
              </a:r>
              <a:endParaRPr lang="zh-CN" altLang="en-US" sz="1100" b="1" kern="1200" dirty="0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815742" y="1793793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全部组件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场景组件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Notebook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组件配置可视化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组件版本热更新</a:t>
              </a:r>
              <a:endParaRPr lang="en-US" altLang="zh-CN" sz="11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开放自定义组件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7656161" y="1345743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V4.0</a:t>
              </a:r>
              <a:endParaRPr lang="zh-CN" altLang="en-US" sz="1100" b="1" kern="1200" dirty="0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7901093" y="1793793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在线学习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深度学习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半监督学习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生成式对抗网络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监控报警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性能优化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7072015" y="4193356"/>
              <a:ext cx="384326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7656161" y="4036659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实时计算平台</a:t>
              </a:r>
              <a:r>
                <a:rPr lang="en-US" altLang="zh-CN" sz="1100" b="1" kern="1200" dirty="0" smtClean="0"/>
                <a:t>V1.0</a:t>
              </a:r>
              <a:endParaRPr lang="zh-CN" altLang="en-US" sz="1100" b="1" kern="1200" dirty="0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7901093" y="4484709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基础框架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基础功能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指标开发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全</a:t>
              </a:r>
              <a:r>
                <a:rPr lang="en-US" altLang="zh-CN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SQL</a:t>
              </a: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脚本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监控报警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性能优化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 rot="1637526">
              <a:off x="4248966" y="3946570"/>
              <a:ext cx="1148708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</p:grpSp>
      <p:graphicFrame>
        <p:nvGraphicFramePr>
          <p:cNvPr id="67" name="图示 66"/>
          <p:cNvGraphicFramePr/>
          <p:nvPr>
            <p:extLst>
              <p:ext uri="{D42A27DB-BD31-4B8C-83A1-F6EECF244321}">
                <p14:modId xmlns:p14="http://schemas.microsoft.com/office/powerpoint/2010/main" val="187533804"/>
              </p:ext>
            </p:extLst>
          </p:nvPr>
        </p:nvGraphicFramePr>
        <p:xfrm>
          <a:off x="828676" y="5667938"/>
          <a:ext cx="10001250" cy="43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2" name="标题 1"/>
          <p:cNvSpPr txBox="1">
            <a:spLocks/>
          </p:cNvSpPr>
          <p:nvPr/>
        </p:nvSpPr>
        <p:spPr>
          <a:xfrm>
            <a:off x="187036" y="157307"/>
            <a:ext cx="9040091" cy="5769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产品规划路线</a:t>
            </a:r>
            <a:endParaRPr kumimoji="1"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平台设计目标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6899940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平台总体架构</a:t>
            </a:r>
            <a:endParaRPr kumimoji="1" lang="zh-CN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11866" y="1316435"/>
            <a:ext cx="8360734" cy="4487440"/>
            <a:chOff x="1303966" y="1354535"/>
            <a:chExt cx="8157534" cy="4487440"/>
          </a:xfrm>
        </p:grpSpPr>
        <p:sp>
          <p:nvSpPr>
            <p:cNvPr id="66" name="文本框 65"/>
            <p:cNvSpPr txBox="1"/>
            <p:nvPr/>
          </p:nvSpPr>
          <p:spPr>
            <a:xfrm>
              <a:off x="1303967" y="2549262"/>
              <a:ext cx="125978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工作流引擎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4150926" y="1358879"/>
              <a:ext cx="1195786" cy="305364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03966" y="5396396"/>
              <a:ext cx="11979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基础服务层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03967" y="4047035"/>
              <a:ext cx="11979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计算框架层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150925" y="1761588"/>
              <a:ext cx="1195786" cy="292468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303967" y="1588216"/>
              <a:ext cx="125978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平台应用层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575220" y="21970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工作流编辑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8035726" y="1358875"/>
              <a:ext cx="1425773" cy="695181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开放服务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579736" y="3911600"/>
              <a:ext cx="897372" cy="52552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SQL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575220" y="3281958"/>
              <a:ext cx="6886279" cy="525600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计算集群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558049" y="3911600"/>
              <a:ext cx="791315" cy="520048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MLlib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428229" y="3911600"/>
              <a:ext cx="814719" cy="51337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GraphX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279808" y="3911600"/>
              <a:ext cx="1004041" cy="53081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MXNet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579737" y="4529940"/>
              <a:ext cx="3087381" cy="525600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5737946" y="4527522"/>
              <a:ext cx="3723554" cy="525600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Tez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579737" y="5187317"/>
              <a:ext cx="1508277" cy="654658"/>
            </a:xfrm>
            <a:prstGeom prst="roundRect">
              <a:avLst>
                <a:gd name="adj" fmla="val 8880"/>
              </a:avLst>
            </a:prstGeom>
            <a:solidFill>
              <a:srgbClr val="88A6DE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737946" y="5187317"/>
              <a:ext cx="3723554" cy="654658"/>
            </a:xfrm>
            <a:prstGeom prst="roundRect">
              <a:avLst>
                <a:gd name="adj" fmla="val 8880"/>
              </a:avLst>
            </a:prstGeom>
            <a:solidFill>
              <a:srgbClr val="88A6DE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Mesos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158841" y="5187316"/>
              <a:ext cx="1508277" cy="654658"/>
            </a:xfrm>
            <a:prstGeom prst="roundRect">
              <a:avLst>
                <a:gd name="adj" fmla="val 8880"/>
              </a:avLst>
            </a:prstGeom>
            <a:solidFill>
              <a:srgbClr val="88A6DE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Alluxio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320704" y="3911600"/>
              <a:ext cx="873186" cy="520047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XGBoost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7369768" y="3911600"/>
              <a:ext cx="1004041" cy="53081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8457458" y="3911600"/>
              <a:ext cx="1004041" cy="53081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Caffe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2587572" y="1354535"/>
              <a:ext cx="1464205" cy="695181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实验工作台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445860" y="1358879"/>
              <a:ext cx="1195786" cy="305364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445859" y="1761588"/>
              <a:ext cx="1195786" cy="292468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740793" y="1358879"/>
              <a:ext cx="1195786" cy="305364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定时调度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6740792" y="1761588"/>
              <a:ext cx="1195786" cy="292468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监控报警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4895391" y="2201202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7215562" y="21970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工作流快照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2575220" y="27052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运行动态模拟</a:t>
              </a: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895391" y="2709402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运行作业分解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7215562" y="27052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任务提交监控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组件化设计</a:t>
            </a:r>
            <a:endParaRPr kumimoji="1" lang="zh-CN" altLang="en-US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182678" y="1271433"/>
            <a:ext cx="9284540" cy="2089488"/>
            <a:chOff x="1049328" y="1276383"/>
            <a:chExt cx="9284540" cy="2089488"/>
          </a:xfrm>
        </p:grpSpPr>
        <p:grpSp>
          <p:nvGrpSpPr>
            <p:cNvPr id="45" name="组合 44"/>
            <p:cNvGrpSpPr/>
            <p:nvPr/>
          </p:nvGrpSpPr>
          <p:grpSpPr>
            <a:xfrm>
              <a:off x="1049328" y="1276383"/>
              <a:ext cx="2158580" cy="2083336"/>
              <a:chOff x="1049328" y="1276383"/>
              <a:chExt cx="2158580" cy="2083336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1507408" y="1774021"/>
                <a:ext cx="1242421" cy="1242421"/>
              </a:xfrm>
              <a:custGeom>
                <a:avLst/>
                <a:gdLst>
                  <a:gd name="connsiteX0" fmla="*/ 0 w 1242421"/>
                  <a:gd name="connsiteY0" fmla="*/ 621211 h 1242421"/>
                  <a:gd name="connsiteX1" fmla="*/ 621211 w 1242421"/>
                  <a:gd name="connsiteY1" fmla="*/ 0 h 1242421"/>
                  <a:gd name="connsiteX2" fmla="*/ 1242422 w 1242421"/>
                  <a:gd name="connsiteY2" fmla="*/ 621211 h 1242421"/>
                  <a:gd name="connsiteX3" fmla="*/ 621211 w 1242421"/>
                  <a:gd name="connsiteY3" fmla="*/ 1242422 h 1242421"/>
                  <a:gd name="connsiteX4" fmla="*/ 0 w 1242421"/>
                  <a:gd name="connsiteY4" fmla="*/ 621211 h 124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421" h="1242421">
                    <a:moveTo>
                      <a:pt x="0" y="621211"/>
                    </a:moveTo>
                    <a:cubicBezTo>
                      <a:pt x="0" y="278126"/>
                      <a:pt x="278126" y="0"/>
                      <a:pt x="621211" y="0"/>
                    </a:cubicBezTo>
                    <a:cubicBezTo>
                      <a:pt x="964296" y="0"/>
                      <a:pt x="1242422" y="278126"/>
                      <a:pt x="1242422" y="621211"/>
                    </a:cubicBezTo>
                    <a:cubicBezTo>
                      <a:pt x="1242422" y="964296"/>
                      <a:pt x="964296" y="1242422"/>
                      <a:pt x="621211" y="1242422"/>
                    </a:cubicBezTo>
                    <a:cubicBezTo>
                      <a:pt x="278126" y="1242422"/>
                      <a:pt x="0" y="964296"/>
                      <a:pt x="0" y="621211"/>
                    </a:cubicBezTo>
                    <a:close/>
                  </a:path>
                </a:pathLst>
              </a:cu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204808" tIns="204808" rIns="204808" bIns="204808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计算</a:t>
                </a:r>
                <a:endParaRPr lang="en-US" altLang="zh-CN" sz="1800" kern="1200" dirty="0" smtClean="0"/>
              </a:p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组件</a:t>
                </a:r>
                <a:endParaRPr lang="zh-CN" altLang="en-US" sz="1800" kern="1200" dirty="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818013" y="1276383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1470669"/>
                  <a:satOff val="-2046"/>
                  <a:lumOff val="-784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组件参数</a:t>
                </a:r>
                <a:endParaRPr lang="zh-CN" altLang="en-US" sz="1300" kern="1200" dirty="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2586698" y="1834865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87A08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2941338"/>
                  <a:satOff val="-4091"/>
                  <a:lumOff val="-1569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输出内容</a:t>
                </a:r>
                <a:endParaRPr lang="zh-CN" altLang="en-US" sz="1300" kern="1200" dirty="0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2293086" y="2738509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4412007"/>
                  <a:satOff val="-6137"/>
                  <a:lumOff val="-2353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执行调优</a:t>
                </a:r>
                <a:endParaRPr lang="zh-CN" altLang="en-US" sz="1300" kern="1200" dirty="0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1342940" y="2738509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5882676"/>
                  <a:satOff val="-8182"/>
                  <a:lumOff val="-3138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调用执行</a:t>
                </a:r>
                <a:endParaRPr lang="zh-CN" altLang="en-US" sz="1300" kern="1200" dirty="0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1049328" y="1834865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87A08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输入内容</a:t>
                </a:r>
                <a:endParaRPr lang="zh-CN" altLang="en-US" sz="1300" kern="12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03811" y="1345100"/>
              <a:ext cx="2158513" cy="1958206"/>
              <a:chOff x="4603811" y="1345100"/>
              <a:chExt cx="2158513" cy="1958206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5019669" y="1876606"/>
                <a:ext cx="1326796" cy="1326796"/>
              </a:xfrm>
              <a:custGeom>
                <a:avLst/>
                <a:gdLst>
                  <a:gd name="connsiteX0" fmla="*/ 0 w 1326796"/>
                  <a:gd name="connsiteY0" fmla="*/ 663398 h 1326796"/>
                  <a:gd name="connsiteX1" fmla="*/ 663398 w 1326796"/>
                  <a:gd name="connsiteY1" fmla="*/ 0 h 1326796"/>
                  <a:gd name="connsiteX2" fmla="*/ 1326796 w 1326796"/>
                  <a:gd name="connsiteY2" fmla="*/ 663398 h 1326796"/>
                  <a:gd name="connsiteX3" fmla="*/ 663398 w 1326796"/>
                  <a:gd name="connsiteY3" fmla="*/ 1326796 h 1326796"/>
                  <a:gd name="connsiteX4" fmla="*/ 0 w 1326796"/>
                  <a:gd name="connsiteY4" fmla="*/ 663398 h 132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796" h="1326796">
                    <a:moveTo>
                      <a:pt x="0" y="663398"/>
                    </a:moveTo>
                    <a:cubicBezTo>
                      <a:pt x="0" y="297013"/>
                      <a:pt x="297013" y="0"/>
                      <a:pt x="663398" y="0"/>
                    </a:cubicBezTo>
                    <a:cubicBezTo>
                      <a:pt x="1029783" y="0"/>
                      <a:pt x="1326796" y="297013"/>
                      <a:pt x="1326796" y="663398"/>
                    </a:cubicBezTo>
                    <a:cubicBezTo>
                      <a:pt x="1326796" y="1029783"/>
                      <a:pt x="1029783" y="1326796"/>
                      <a:pt x="663398" y="1326796"/>
                    </a:cubicBezTo>
                    <a:cubicBezTo>
                      <a:pt x="297013" y="1326796"/>
                      <a:pt x="0" y="1029783"/>
                      <a:pt x="0" y="663398"/>
                    </a:cubicBezTo>
                    <a:close/>
                  </a:path>
                </a:pathLst>
              </a:cu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217165" tIns="217165" rIns="217165" bIns="217165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工作流组件</a:t>
                </a:r>
                <a:endParaRPr lang="en-US" altLang="zh-CN" sz="1800" kern="1200" dirty="0" smtClean="0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5351368" y="1345100"/>
                <a:ext cx="663398" cy="663398"/>
              </a:xfrm>
              <a:custGeom>
                <a:avLst/>
                <a:gdLst>
                  <a:gd name="connsiteX0" fmla="*/ 0 w 663398"/>
                  <a:gd name="connsiteY0" fmla="*/ 331699 h 663398"/>
                  <a:gd name="connsiteX1" fmla="*/ 331699 w 663398"/>
                  <a:gd name="connsiteY1" fmla="*/ 0 h 663398"/>
                  <a:gd name="connsiteX2" fmla="*/ 663398 w 663398"/>
                  <a:gd name="connsiteY2" fmla="*/ 331699 h 663398"/>
                  <a:gd name="connsiteX3" fmla="*/ 331699 w 663398"/>
                  <a:gd name="connsiteY3" fmla="*/ 663398 h 663398"/>
                  <a:gd name="connsiteX4" fmla="*/ 0 w 663398"/>
                  <a:gd name="connsiteY4" fmla="*/ 331699 h 66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398" h="663398">
                    <a:moveTo>
                      <a:pt x="0" y="331699"/>
                    </a:moveTo>
                    <a:cubicBezTo>
                      <a:pt x="0" y="148507"/>
                      <a:pt x="148507" y="0"/>
                      <a:pt x="331699" y="0"/>
                    </a:cubicBezTo>
                    <a:cubicBezTo>
                      <a:pt x="514891" y="0"/>
                      <a:pt x="663398" y="148507"/>
                      <a:pt x="663398" y="331699"/>
                    </a:cubicBezTo>
                    <a:cubicBezTo>
                      <a:pt x="663398" y="514891"/>
                      <a:pt x="514891" y="663398"/>
                      <a:pt x="331699" y="663398"/>
                    </a:cubicBezTo>
                    <a:cubicBezTo>
                      <a:pt x="148507" y="663398"/>
                      <a:pt x="0" y="514891"/>
                      <a:pt x="0" y="331699"/>
                    </a:cubicBez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2451115"/>
                  <a:satOff val="-3409"/>
                  <a:lumOff val="-1307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14932" tIns="114932" rIns="114932" bIns="114932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 smtClean="0"/>
                  <a:t>组件属性</a:t>
                </a:r>
                <a:endParaRPr lang="zh-CN" altLang="en-US" sz="1400" kern="1200" dirty="0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098926" y="2639908"/>
                <a:ext cx="663398" cy="663398"/>
              </a:xfrm>
              <a:custGeom>
                <a:avLst/>
                <a:gdLst>
                  <a:gd name="connsiteX0" fmla="*/ 0 w 663398"/>
                  <a:gd name="connsiteY0" fmla="*/ 331699 h 663398"/>
                  <a:gd name="connsiteX1" fmla="*/ 331699 w 663398"/>
                  <a:gd name="connsiteY1" fmla="*/ 0 h 663398"/>
                  <a:gd name="connsiteX2" fmla="*/ 663398 w 663398"/>
                  <a:gd name="connsiteY2" fmla="*/ 331699 h 663398"/>
                  <a:gd name="connsiteX3" fmla="*/ 331699 w 663398"/>
                  <a:gd name="connsiteY3" fmla="*/ 663398 h 663398"/>
                  <a:gd name="connsiteX4" fmla="*/ 0 w 663398"/>
                  <a:gd name="connsiteY4" fmla="*/ 331699 h 66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398" h="663398">
                    <a:moveTo>
                      <a:pt x="0" y="331699"/>
                    </a:moveTo>
                    <a:cubicBezTo>
                      <a:pt x="0" y="148507"/>
                      <a:pt x="148507" y="0"/>
                      <a:pt x="331699" y="0"/>
                    </a:cubicBezTo>
                    <a:cubicBezTo>
                      <a:pt x="514891" y="0"/>
                      <a:pt x="663398" y="148507"/>
                      <a:pt x="663398" y="331699"/>
                    </a:cubicBezTo>
                    <a:cubicBezTo>
                      <a:pt x="663398" y="514891"/>
                      <a:pt x="514891" y="663398"/>
                      <a:pt x="331699" y="663398"/>
                    </a:cubicBezTo>
                    <a:cubicBezTo>
                      <a:pt x="148507" y="663398"/>
                      <a:pt x="0" y="514891"/>
                      <a:pt x="0" y="331699"/>
                    </a:cubicBezTo>
                    <a:close/>
                  </a:path>
                </a:pathLst>
              </a:custGeom>
              <a:solidFill>
                <a:srgbClr val="F87A08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4902230"/>
                  <a:satOff val="-6819"/>
                  <a:lumOff val="-2615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14932" tIns="114932" rIns="114932" bIns="114932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 smtClean="0"/>
                  <a:t>端口绑定</a:t>
                </a:r>
                <a:endParaRPr lang="zh-CN" altLang="en-US" sz="1400" kern="1200" dirty="0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4603811" y="2639908"/>
                <a:ext cx="663398" cy="663398"/>
              </a:xfrm>
              <a:custGeom>
                <a:avLst/>
                <a:gdLst>
                  <a:gd name="connsiteX0" fmla="*/ 0 w 663398"/>
                  <a:gd name="connsiteY0" fmla="*/ 331699 h 663398"/>
                  <a:gd name="connsiteX1" fmla="*/ 331699 w 663398"/>
                  <a:gd name="connsiteY1" fmla="*/ 0 h 663398"/>
                  <a:gd name="connsiteX2" fmla="*/ 663398 w 663398"/>
                  <a:gd name="connsiteY2" fmla="*/ 331699 h 663398"/>
                  <a:gd name="connsiteX3" fmla="*/ 331699 w 663398"/>
                  <a:gd name="connsiteY3" fmla="*/ 663398 h 663398"/>
                  <a:gd name="connsiteX4" fmla="*/ 0 w 663398"/>
                  <a:gd name="connsiteY4" fmla="*/ 331699 h 66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398" h="663398">
                    <a:moveTo>
                      <a:pt x="0" y="331699"/>
                    </a:moveTo>
                    <a:cubicBezTo>
                      <a:pt x="0" y="148507"/>
                      <a:pt x="148507" y="0"/>
                      <a:pt x="331699" y="0"/>
                    </a:cubicBezTo>
                    <a:cubicBezTo>
                      <a:pt x="514891" y="0"/>
                      <a:pt x="663398" y="148507"/>
                      <a:pt x="663398" y="331699"/>
                    </a:cubicBezTo>
                    <a:cubicBezTo>
                      <a:pt x="663398" y="514891"/>
                      <a:pt x="514891" y="663398"/>
                      <a:pt x="331699" y="663398"/>
                    </a:cubicBezTo>
                    <a:cubicBezTo>
                      <a:pt x="148507" y="663398"/>
                      <a:pt x="0" y="514891"/>
                      <a:pt x="0" y="331699"/>
                    </a:cubicBezTo>
                    <a:close/>
                  </a:path>
                </a:pathLst>
              </a:cu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14932" tIns="114932" rIns="114932" bIns="114932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 smtClean="0"/>
                  <a:t>组件目录</a:t>
                </a:r>
                <a:endParaRPr lang="zh-CN" altLang="en-US" sz="1400" kern="12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8175288" y="1282535"/>
              <a:ext cx="2158580" cy="2083336"/>
              <a:chOff x="8175288" y="1282535"/>
              <a:chExt cx="2158580" cy="2083336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8633368" y="1780173"/>
                <a:ext cx="1242421" cy="1242421"/>
              </a:xfrm>
              <a:custGeom>
                <a:avLst/>
                <a:gdLst>
                  <a:gd name="connsiteX0" fmla="*/ 0 w 1242421"/>
                  <a:gd name="connsiteY0" fmla="*/ 621211 h 1242421"/>
                  <a:gd name="connsiteX1" fmla="*/ 621211 w 1242421"/>
                  <a:gd name="connsiteY1" fmla="*/ 0 h 1242421"/>
                  <a:gd name="connsiteX2" fmla="*/ 1242422 w 1242421"/>
                  <a:gd name="connsiteY2" fmla="*/ 621211 h 1242421"/>
                  <a:gd name="connsiteX3" fmla="*/ 621211 w 1242421"/>
                  <a:gd name="connsiteY3" fmla="*/ 1242422 h 1242421"/>
                  <a:gd name="connsiteX4" fmla="*/ 0 w 1242421"/>
                  <a:gd name="connsiteY4" fmla="*/ 621211 h 124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421" h="1242421">
                    <a:moveTo>
                      <a:pt x="0" y="621211"/>
                    </a:moveTo>
                    <a:cubicBezTo>
                      <a:pt x="0" y="278126"/>
                      <a:pt x="278126" y="0"/>
                      <a:pt x="621211" y="0"/>
                    </a:cubicBezTo>
                    <a:cubicBezTo>
                      <a:pt x="964296" y="0"/>
                      <a:pt x="1242422" y="278126"/>
                      <a:pt x="1242422" y="621211"/>
                    </a:cubicBezTo>
                    <a:cubicBezTo>
                      <a:pt x="1242422" y="964296"/>
                      <a:pt x="964296" y="1242422"/>
                      <a:pt x="621211" y="1242422"/>
                    </a:cubicBezTo>
                    <a:cubicBezTo>
                      <a:pt x="278126" y="1242422"/>
                      <a:pt x="0" y="964296"/>
                      <a:pt x="0" y="621211"/>
                    </a:cubicBezTo>
                    <a:close/>
                  </a:path>
                </a:pathLst>
              </a:cu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204808" tIns="204808" rIns="204808" bIns="204808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节点</a:t>
                </a:r>
                <a:endParaRPr lang="zh-CN" altLang="en-US" sz="1800" kern="1200" dirty="0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8943973" y="1282535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1470669"/>
                  <a:satOff val="-2046"/>
                  <a:lumOff val="-784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参数值</a:t>
                </a:r>
                <a:endParaRPr lang="zh-CN" altLang="en-US" sz="1300" kern="1200" dirty="0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9712658" y="1841017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BBC8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2941338"/>
                  <a:satOff val="-4091"/>
                  <a:lumOff val="-1569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输出数据</a:t>
                </a:r>
                <a:endParaRPr lang="zh-CN" altLang="en-US" sz="1300" kern="1200" dirty="0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9419046" y="2744661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4412007"/>
                  <a:satOff val="-6137"/>
                  <a:lumOff val="-2353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节点连线</a:t>
                </a:r>
                <a:endParaRPr lang="zh-CN" altLang="en-US" sz="1300" kern="1200" dirty="0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8468900" y="2744661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5882676"/>
                  <a:satOff val="-8182"/>
                  <a:lumOff val="-3138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节点坐标</a:t>
                </a:r>
                <a:endParaRPr lang="zh-CN" altLang="en-US" sz="1300" kern="1200" dirty="0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8175288" y="1841017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节点状态</a:t>
                </a:r>
                <a:endParaRPr lang="zh-CN" altLang="en-US" sz="1300" kern="1200" dirty="0"/>
              </a:p>
            </p:txBody>
          </p:sp>
        </p:grpSp>
        <p:sp>
          <p:nvSpPr>
            <p:cNvPr id="5" name="右箭头 4"/>
            <p:cNvSpPr/>
            <p:nvPr/>
          </p:nvSpPr>
          <p:spPr>
            <a:xfrm>
              <a:off x="3397762" y="2239880"/>
              <a:ext cx="1283189" cy="405296"/>
            </a:xfrm>
            <a:prstGeom prst="rightArrow">
              <a:avLst/>
            </a:prstGeom>
            <a:solidFill>
              <a:srgbClr val="61A7E5"/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 smtClean="0"/>
                <a:t>逻辑封装</a:t>
              </a:r>
              <a:endParaRPr kumimoji="1" lang="zh-CN" altLang="en-US" sz="1000" b="1" dirty="0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6706579" y="2239880"/>
              <a:ext cx="1283189" cy="405296"/>
            </a:xfrm>
            <a:prstGeom prst="rightArrow">
              <a:avLst/>
            </a:prstGeom>
            <a:solidFill>
              <a:srgbClr val="61A7E5"/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 smtClean="0"/>
                <a:t>实例对象</a:t>
              </a:r>
              <a:endParaRPr kumimoji="1" lang="zh-CN" altLang="en-US" sz="1000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2643" y="3763130"/>
            <a:ext cx="2758711" cy="2331377"/>
            <a:chOff x="600709" y="3626936"/>
            <a:chExt cx="4276091" cy="3115578"/>
          </a:xfrm>
        </p:grpSpPr>
        <p:sp>
          <p:nvSpPr>
            <p:cNvPr id="49" name="object 6"/>
            <p:cNvSpPr/>
            <p:nvPr/>
          </p:nvSpPr>
          <p:spPr>
            <a:xfrm>
              <a:off x="600709" y="3626936"/>
              <a:ext cx="4276091" cy="2761164"/>
            </a:xfrm>
            <a:custGeom>
              <a:avLst/>
              <a:gdLst/>
              <a:ahLst/>
              <a:cxnLst/>
              <a:rect l="l" t="t" r="r" b="b"/>
              <a:pathLst>
                <a:path w="4892040" h="3962400">
                  <a:moveTo>
                    <a:pt x="0" y="125349"/>
                  </a:moveTo>
                  <a:lnTo>
                    <a:pt x="9855" y="76563"/>
                  </a:lnTo>
                  <a:lnTo>
                    <a:pt x="36731" y="36718"/>
                  </a:lnTo>
                  <a:lnTo>
                    <a:pt x="76595" y="9852"/>
                  </a:lnTo>
                  <a:lnTo>
                    <a:pt x="125412" y="0"/>
                  </a:lnTo>
                  <a:lnTo>
                    <a:pt x="4766691" y="0"/>
                  </a:lnTo>
                  <a:lnTo>
                    <a:pt x="4815476" y="9852"/>
                  </a:lnTo>
                  <a:lnTo>
                    <a:pt x="4855321" y="36718"/>
                  </a:lnTo>
                  <a:lnTo>
                    <a:pt x="4882187" y="76563"/>
                  </a:lnTo>
                  <a:lnTo>
                    <a:pt x="4892040" y="125349"/>
                  </a:lnTo>
                  <a:lnTo>
                    <a:pt x="4892040" y="3836987"/>
                  </a:lnTo>
                  <a:lnTo>
                    <a:pt x="4882187" y="3885804"/>
                  </a:lnTo>
                  <a:lnTo>
                    <a:pt x="4855321" y="3925668"/>
                  </a:lnTo>
                  <a:lnTo>
                    <a:pt x="4815476" y="3952544"/>
                  </a:lnTo>
                  <a:lnTo>
                    <a:pt x="4766691" y="3962400"/>
                  </a:lnTo>
                  <a:lnTo>
                    <a:pt x="125412" y="3962400"/>
                  </a:lnTo>
                  <a:lnTo>
                    <a:pt x="76595" y="3952544"/>
                  </a:lnTo>
                  <a:lnTo>
                    <a:pt x="36731" y="3925668"/>
                  </a:lnTo>
                  <a:lnTo>
                    <a:pt x="9855" y="3885804"/>
                  </a:lnTo>
                  <a:lnTo>
                    <a:pt x="0" y="3836987"/>
                  </a:lnTo>
                  <a:lnTo>
                    <a:pt x="0" y="125349"/>
                  </a:lnTo>
                  <a:close/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93640" y="3657743"/>
              <a:ext cx="4183160" cy="308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组件抽象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出五大规格类型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计算组件</a:t>
              </a:r>
              <a:r>
                <a:rPr kumimoji="1"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</a:t>
              </a:r>
              <a:r>
                <a:rPr kumimoji="1"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特征的三层配置结构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将组合表达某种信息的一组特征抽象为规格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组合不同类型的规格，构成完整的计算组件特征集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kumimoji="1" lang="zh-CN" altLang="en-US" sz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437061" y="3763130"/>
            <a:ext cx="2758711" cy="2066170"/>
            <a:chOff x="600709" y="3626936"/>
            <a:chExt cx="4276091" cy="2761164"/>
          </a:xfrm>
        </p:grpSpPr>
        <p:sp>
          <p:nvSpPr>
            <p:cNvPr id="54" name="object 6"/>
            <p:cNvSpPr/>
            <p:nvPr/>
          </p:nvSpPr>
          <p:spPr>
            <a:xfrm>
              <a:off x="600709" y="3626936"/>
              <a:ext cx="4276091" cy="2761164"/>
            </a:xfrm>
            <a:custGeom>
              <a:avLst/>
              <a:gdLst/>
              <a:ahLst/>
              <a:cxnLst/>
              <a:rect l="l" t="t" r="r" b="b"/>
              <a:pathLst>
                <a:path w="4892040" h="3962400">
                  <a:moveTo>
                    <a:pt x="0" y="125349"/>
                  </a:moveTo>
                  <a:lnTo>
                    <a:pt x="9855" y="76563"/>
                  </a:lnTo>
                  <a:lnTo>
                    <a:pt x="36731" y="36718"/>
                  </a:lnTo>
                  <a:lnTo>
                    <a:pt x="76595" y="9852"/>
                  </a:lnTo>
                  <a:lnTo>
                    <a:pt x="125412" y="0"/>
                  </a:lnTo>
                  <a:lnTo>
                    <a:pt x="4766691" y="0"/>
                  </a:lnTo>
                  <a:lnTo>
                    <a:pt x="4815476" y="9852"/>
                  </a:lnTo>
                  <a:lnTo>
                    <a:pt x="4855321" y="36718"/>
                  </a:lnTo>
                  <a:lnTo>
                    <a:pt x="4882187" y="76563"/>
                  </a:lnTo>
                  <a:lnTo>
                    <a:pt x="4892040" y="125349"/>
                  </a:lnTo>
                  <a:lnTo>
                    <a:pt x="4892040" y="3836987"/>
                  </a:lnTo>
                  <a:lnTo>
                    <a:pt x="4882187" y="3885804"/>
                  </a:lnTo>
                  <a:lnTo>
                    <a:pt x="4855321" y="3925668"/>
                  </a:lnTo>
                  <a:lnTo>
                    <a:pt x="4815476" y="3952544"/>
                  </a:lnTo>
                  <a:lnTo>
                    <a:pt x="4766691" y="3962400"/>
                  </a:lnTo>
                  <a:lnTo>
                    <a:pt x="125412" y="3962400"/>
                  </a:lnTo>
                  <a:lnTo>
                    <a:pt x="76595" y="3952544"/>
                  </a:lnTo>
                  <a:lnTo>
                    <a:pt x="36731" y="3925668"/>
                  </a:lnTo>
                  <a:lnTo>
                    <a:pt x="9855" y="3885804"/>
                  </a:lnTo>
                  <a:lnTo>
                    <a:pt x="0" y="3836987"/>
                  </a:lnTo>
                  <a:lnTo>
                    <a:pt x="0" y="125349"/>
                  </a:lnTo>
                  <a:close/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3640" y="3657743"/>
              <a:ext cx="4183160" cy="271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组件目录将工作流组件以目录层次结构方式展示到实验工作台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组件属性将计算组件的组件参数映射到实验工作台的属性页上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将计算组件的输入输出内容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到工作流组件端口上，从而达到与图形端口相关联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010655" y="3787766"/>
            <a:ext cx="2758711" cy="2066170"/>
            <a:chOff x="600709" y="3626936"/>
            <a:chExt cx="4276091" cy="2761164"/>
          </a:xfrm>
        </p:grpSpPr>
        <p:sp>
          <p:nvSpPr>
            <p:cNvPr id="57" name="object 6"/>
            <p:cNvSpPr/>
            <p:nvPr/>
          </p:nvSpPr>
          <p:spPr>
            <a:xfrm>
              <a:off x="600709" y="3626936"/>
              <a:ext cx="4276091" cy="2761164"/>
            </a:xfrm>
            <a:custGeom>
              <a:avLst/>
              <a:gdLst/>
              <a:ahLst/>
              <a:cxnLst/>
              <a:rect l="l" t="t" r="r" b="b"/>
              <a:pathLst>
                <a:path w="4892040" h="3962400">
                  <a:moveTo>
                    <a:pt x="0" y="125349"/>
                  </a:moveTo>
                  <a:lnTo>
                    <a:pt x="9855" y="76563"/>
                  </a:lnTo>
                  <a:lnTo>
                    <a:pt x="36731" y="36718"/>
                  </a:lnTo>
                  <a:lnTo>
                    <a:pt x="76595" y="9852"/>
                  </a:lnTo>
                  <a:lnTo>
                    <a:pt x="125412" y="0"/>
                  </a:lnTo>
                  <a:lnTo>
                    <a:pt x="4766691" y="0"/>
                  </a:lnTo>
                  <a:lnTo>
                    <a:pt x="4815476" y="9852"/>
                  </a:lnTo>
                  <a:lnTo>
                    <a:pt x="4855321" y="36718"/>
                  </a:lnTo>
                  <a:lnTo>
                    <a:pt x="4882187" y="76563"/>
                  </a:lnTo>
                  <a:lnTo>
                    <a:pt x="4892040" y="125349"/>
                  </a:lnTo>
                  <a:lnTo>
                    <a:pt x="4892040" y="3836987"/>
                  </a:lnTo>
                  <a:lnTo>
                    <a:pt x="4882187" y="3885804"/>
                  </a:lnTo>
                  <a:lnTo>
                    <a:pt x="4855321" y="3925668"/>
                  </a:lnTo>
                  <a:lnTo>
                    <a:pt x="4815476" y="3952544"/>
                  </a:lnTo>
                  <a:lnTo>
                    <a:pt x="4766691" y="3962400"/>
                  </a:lnTo>
                  <a:lnTo>
                    <a:pt x="125412" y="3962400"/>
                  </a:lnTo>
                  <a:lnTo>
                    <a:pt x="76595" y="3952544"/>
                  </a:lnTo>
                  <a:lnTo>
                    <a:pt x="36731" y="3925668"/>
                  </a:lnTo>
                  <a:lnTo>
                    <a:pt x="9855" y="3885804"/>
                  </a:lnTo>
                  <a:lnTo>
                    <a:pt x="0" y="3836987"/>
                  </a:lnTo>
                  <a:lnTo>
                    <a:pt x="0" y="125349"/>
                  </a:lnTo>
                  <a:close/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93640" y="3657743"/>
              <a:ext cx="4183160" cy="271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节点坐标和节点连线组合记录下画布中的图形信息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节点参数值记录下编辑时填选参数值内容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输出数据记录下运行时计算组件返回结果的输出数据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节点状态反应编辑和运行的状况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实验运行流程示意图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40854" y="1484738"/>
            <a:ext cx="10348823" cy="4264350"/>
            <a:chOff x="1040854" y="1601470"/>
            <a:chExt cx="10348823" cy="4264350"/>
          </a:xfrm>
        </p:grpSpPr>
        <p:sp>
          <p:nvSpPr>
            <p:cNvPr id="3" name="流程图: 磁盘 2"/>
            <p:cNvSpPr/>
            <p:nvPr/>
          </p:nvSpPr>
          <p:spPr>
            <a:xfrm>
              <a:off x="1045180" y="4431135"/>
              <a:ext cx="1638000" cy="1080000"/>
            </a:xfrm>
            <a:prstGeom prst="flowChartMagneticDisk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 smtClean="0"/>
                <a:t>数据库</a:t>
              </a:r>
              <a:endParaRPr kumimoji="1" lang="zh-CN" altLang="en-US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40854" y="1601470"/>
              <a:ext cx="1638000" cy="1636402"/>
              <a:chOff x="1004857" y="2023353"/>
              <a:chExt cx="1290870" cy="996528"/>
            </a:xfrm>
          </p:grpSpPr>
          <p:sp>
            <p:nvSpPr>
              <p:cNvPr id="2" name="流程图: 文档 1"/>
              <p:cNvSpPr/>
              <p:nvPr/>
            </p:nvSpPr>
            <p:spPr>
              <a:xfrm>
                <a:off x="1147862" y="2023353"/>
                <a:ext cx="1147865" cy="817123"/>
              </a:xfrm>
              <a:prstGeom prst="flowChartDocumen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15" name="流程图: 文档 14"/>
              <p:cNvSpPr/>
              <p:nvPr/>
            </p:nvSpPr>
            <p:spPr>
              <a:xfrm>
                <a:off x="1079769" y="2101172"/>
                <a:ext cx="1147865" cy="817123"/>
              </a:xfrm>
              <a:prstGeom prst="flowChartDocumen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16" name="流程图: 文档 15"/>
              <p:cNvSpPr/>
              <p:nvPr/>
            </p:nvSpPr>
            <p:spPr>
              <a:xfrm>
                <a:off x="1004857" y="2202758"/>
                <a:ext cx="1147865" cy="817123"/>
              </a:xfrm>
              <a:prstGeom prst="flowChartDocumen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 smtClean="0"/>
                  <a:t>实验工作台</a:t>
                </a:r>
                <a:endParaRPr kumimoji="1" lang="zh-CN" altLang="en-US" b="1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260849">
              <a:off x="5818128" y="3679435"/>
              <a:ext cx="1800000" cy="1800000"/>
              <a:chOff x="2059093" y="1733973"/>
              <a:chExt cx="2167466" cy="2167466"/>
            </a:xfrm>
          </p:grpSpPr>
          <p:sp>
            <p:nvSpPr>
              <p:cNvPr id="29" name="形状 28"/>
              <p:cNvSpPr/>
              <p:nvPr/>
            </p:nvSpPr>
            <p:spPr>
              <a:xfrm>
                <a:off x="2059093" y="1733973"/>
                <a:ext cx="2167466" cy="2167466"/>
              </a:xfrm>
              <a:prstGeom prst="gear6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" name="形状 4"/>
              <p:cNvSpPr txBox="1"/>
              <p:nvPr/>
            </p:nvSpPr>
            <p:spPr>
              <a:xfrm rot="21339151">
                <a:off x="2604759" y="2282937"/>
                <a:ext cx="1076134" cy="1069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kern="1200" dirty="0" smtClean="0"/>
                  <a:t>工作流引擎</a:t>
                </a:r>
                <a:endParaRPr lang="en-US" altLang="zh-CN" sz="1200" b="1" kern="1200" dirty="0" smtClean="0"/>
              </a:p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b="1" dirty="0" smtClean="0"/>
                  <a:t>Daemon</a:t>
                </a:r>
                <a:endParaRPr lang="zh-CN" altLang="en-US" sz="1200" b="1" kern="1200" dirty="0"/>
              </a:p>
            </p:txBody>
          </p:sp>
        </p:grpSp>
        <p:sp>
          <p:nvSpPr>
            <p:cNvPr id="14" name="云形 13"/>
            <p:cNvSpPr/>
            <p:nvPr/>
          </p:nvSpPr>
          <p:spPr>
            <a:xfrm>
              <a:off x="9229677" y="2767508"/>
              <a:ext cx="2160000" cy="1440000"/>
            </a:xfrm>
            <a:prstGeom prst="cloud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Hadoop</a:t>
              </a:r>
              <a:r>
                <a:rPr kumimoji="1" lang="zh-CN" altLang="en-US" dirty="0" smtClean="0"/>
                <a:t>集群</a:t>
              </a:r>
              <a:endParaRPr kumimoji="1"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 rot="21226091">
              <a:off x="4225794" y="2425671"/>
              <a:ext cx="2123675" cy="2123675"/>
              <a:chOff x="3273095" y="238642"/>
              <a:chExt cx="2123675" cy="2123675"/>
            </a:xfrm>
          </p:grpSpPr>
          <p:sp>
            <p:nvSpPr>
              <p:cNvPr id="32" name="形状 31"/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形状 4"/>
              <p:cNvSpPr txBox="1"/>
              <p:nvPr/>
            </p:nvSpPr>
            <p:spPr>
              <a:xfrm rot="373909"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b="1" kern="1200" dirty="0" smtClean="0"/>
                  <a:t>工作流</a:t>
                </a:r>
                <a:endParaRPr lang="en-US" altLang="zh-CN" b="1" kern="1200" dirty="0" smtClean="0"/>
              </a:p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b="1" kern="1200" dirty="0" smtClean="0"/>
                  <a:t>引擎</a:t>
                </a:r>
                <a:endParaRPr lang="zh-CN" altLang="en-US" b="1" kern="1200" dirty="0"/>
              </a:p>
            </p:txBody>
          </p:sp>
        </p:grpSp>
        <p:sp>
          <p:nvSpPr>
            <p:cNvPr id="36" name="任意多边形 35"/>
            <p:cNvSpPr/>
            <p:nvPr/>
          </p:nvSpPr>
          <p:spPr>
            <a:xfrm rot="968718">
              <a:off x="2867611" y="2597398"/>
              <a:ext cx="1683833" cy="259435"/>
            </a:xfrm>
            <a:custGeom>
              <a:avLst/>
              <a:gdLst>
                <a:gd name="connsiteX0" fmla="*/ 0 w 1071009"/>
                <a:gd name="connsiteY0" fmla="*/ 179818 h 359636"/>
                <a:gd name="connsiteX1" fmla="*/ 179818 w 1071009"/>
                <a:gd name="connsiteY1" fmla="*/ 0 h 359636"/>
                <a:gd name="connsiteX2" fmla="*/ 179818 w 1071009"/>
                <a:gd name="connsiteY2" fmla="*/ 71927 h 359636"/>
                <a:gd name="connsiteX3" fmla="*/ 891191 w 1071009"/>
                <a:gd name="connsiteY3" fmla="*/ 71927 h 359636"/>
                <a:gd name="connsiteX4" fmla="*/ 891191 w 1071009"/>
                <a:gd name="connsiteY4" fmla="*/ 0 h 359636"/>
                <a:gd name="connsiteX5" fmla="*/ 1071009 w 1071009"/>
                <a:gd name="connsiteY5" fmla="*/ 179818 h 359636"/>
                <a:gd name="connsiteX6" fmla="*/ 891191 w 1071009"/>
                <a:gd name="connsiteY6" fmla="*/ 359636 h 359636"/>
                <a:gd name="connsiteX7" fmla="*/ 891191 w 1071009"/>
                <a:gd name="connsiteY7" fmla="*/ 287709 h 359636"/>
                <a:gd name="connsiteX8" fmla="*/ 179818 w 1071009"/>
                <a:gd name="connsiteY8" fmla="*/ 287709 h 359636"/>
                <a:gd name="connsiteX9" fmla="*/ 179818 w 1071009"/>
                <a:gd name="connsiteY9" fmla="*/ 359636 h 359636"/>
                <a:gd name="connsiteX10" fmla="*/ 0 w 1071009"/>
                <a:gd name="connsiteY10" fmla="*/ 179818 h 35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009" h="359636">
                  <a:moveTo>
                    <a:pt x="0" y="179818"/>
                  </a:moveTo>
                  <a:lnTo>
                    <a:pt x="179818" y="0"/>
                  </a:lnTo>
                  <a:lnTo>
                    <a:pt x="179818" y="71927"/>
                  </a:lnTo>
                  <a:lnTo>
                    <a:pt x="891191" y="71927"/>
                  </a:lnTo>
                  <a:lnTo>
                    <a:pt x="891191" y="0"/>
                  </a:lnTo>
                  <a:lnTo>
                    <a:pt x="1071009" y="179818"/>
                  </a:lnTo>
                  <a:lnTo>
                    <a:pt x="891191" y="359636"/>
                  </a:lnTo>
                  <a:lnTo>
                    <a:pt x="891191" y="287709"/>
                  </a:lnTo>
                  <a:lnTo>
                    <a:pt x="179818" y="287709"/>
                  </a:lnTo>
                  <a:lnTo>
                    <a:pt x="179818" y="359636"/>
                  </a:lnTo>
                  <a:lnTo>
                    <a:pt x="0" y="17981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890" tIns="71927" rIns="107891" bIns="71926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sp>
          <p:nvSpPr>
            <p:cNvPr id="37" name="闪电形 36"/>
            <p:cNvSpPr/>
            <p:nvPr/>
          </p:nvSpPr>
          <p:spPr>
            <a:xfrm rot="7141769">
              <a:off x="7896848" y="2526696"/>
              <a:ext cx="948682" cy="1502531"/>
            </a:xfrm>
            <a:prstGeom prst="lightningBolt">
              <a:avLst/>
            </a:prstGeom>
            <a:solidFill>
              <a:srgbClr val="61A7E5"/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38" name="组合 37"/>
            <p:cNvGrpSpPr/>
            <p:nvPr/>
          </p:nvGrpSpPr>
          <p:grpSpPr>
            <a:xfrm rot="19392473">
              <a:off x="6047129" y="2303173"/>
              <a:ext cx="1440000" cy="1440000"/>
              <a:chOff x="2059093" y="1733973"/>
              <a:chExt cx="2167466" cy="2167466"/>
            </a:xfrm>
          </p:grpSpPr>
          <p:sp>
            <p:nvSpPr>
              <p:cNvPr id="39" name="形状 38"/>
              <p:cNvSpPr/>
              <p:nvPr/>
            </p:nvSpPr>
            <p:spPr>
              <a:xfrm>
                <a:off x="2059093" y="1733973"/>
                <a:ext cx="2167466" cy="2167466"/>
              </a:xfrm>
              <a:prstGeom prst="gear6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形状 4"/>
              <p:cNvSpPr txBox="1"/>
              <p:nvPr/>
            </p:nvSpPr>
            <p:spPr>
              <a:xfrm rot="2207527">
                <a:off x="2604759" y="2282936"/>
                <a:ext cx="1076133" cy="10695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kern="1200" dirty="0" smtClean="0"/>
                  <a:t>计算集群</a:t>
                </a:r>
                <a:r>
                  <a:rPr lang="en-US" altLang="zh-CN" sz="1200" b="1" kern="1200" dirty="0" smtClean="0"/>
                  <a:t>Adapter</a:t>
                </a:r>
                <a:endParaRPr lang="zh-CN" altLang="en-US" sz="1200" b="1" kern="1200" dirty="0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 rot="961787">
              <a:off x="3252231" y="2383000"/>
              <a:ext cx="1181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发起实验运行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rot="20150962">
              <a:off x="2768969" y="4120917"/>
              <a:ext cx="1683833" cy="259435"/>
            </a:xfrm>
            <a:custGeom>
              <a:avLst/>
              <a:gdLst>
                <a:gd name="connsiteX0" fmla="*/ 0 w 1071009"/>
                <a:gd name="connsiteY0" fmla="*/ 179818 h 359636"/>
                <a:gd name="connsiteX1" fmla="*/ 179818 w 1071009"/>
                <a:gd name="connsiteY1" fmla="*/ 0 h 359636"/>
                <a:gd name="connsiteX2" fmla="*/ 179818 w 1071009"/>
                <a:gd name="connsiteY2" fmla="*/ 71927 h 359636"/>
                <a:gd name="connsiteX3" fmla="*/ 891191 w 1071009"/>
                <a:gd name="connsiteY3" fmla="*/ 71927 h 359636"/>
                <a:gd name="connsiteX4" fmla="*/ 891191 w 1071009"/>
                <a:gd name="connsiteY4" fmla="*/ 0 h 359636"/>
                <a:gd name="connsiteX5" fmla="*/ 1071009 w 1071009"/>
                <a:gd name="connsiteY5" fmla="*/ 179818 h 359636"/>
                <a:gd name="connsiteX6" fmla="*/ 891191 w 1071009"/>
                <a:gd name="connsiteY6" fmla="*/ 359636 h 359636"/>
                <a:gd name="connsiteX7" fmla="*/ 891191 w 1071009"/>
                <a:gd name="connsiteY7" fmla="*/ 287709 h 359636"/>
                <a:gd name="connsiteX8" fmla="*/ 179818 w 1071009"/>
                <a:gd name="connsiteY8" fmla="*/ 287709 h 359636"/>
                <a:gd name="connsiteX9" fmla="*/ 179818 w 1071009"/>
                <a:gd name="connsiteY9" fmla="*/ 359636 h 359636"/>
                <a:gd name="connsiteX10" fmla="*/ 0 w 1071009"/>
                <a:gd name="connsiteY10" fmla="*/ 179818 h 35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009" h="359636">
                  <a:moveTo>
                    <a:pt x="0" y="179818"/>
                  </a:moveTo>
                  <a:lnTo>
                    <a:pt x="179818" y="0"/>
                  </a:lnTo>
                  <a:lnTo>
                    <a:pt x="179818" y="71927"/>
                  </a:lnTo>
                  <a:lnTo>
                    <a:pt x="891191" y="71927"/>
                  </a:lnTo>
                  <a:lnTo>
                    <a:pt x="891191" y="0"/>
                  </a:lnTo>
                  <a:lnTo>
                    <a:pt x="1071009" y="179818"/>
                  </a:lnTo>
                  <a:lnTo>
                    <a:pt x="891191" y="359636"/>
                  </a:lnTo>
                  <a:lnTo>
                    <a:pt x="891191" y="287709"/>
                  </a:lnTo>
                  <a:lnTo>
                    <a:pt x="179818" y="287709"/>
                  </a:lnTo>
                  <a:lnTo>
                    <a:pt x="179818" y="359636"/>
                  </a:lnTo>
                  <a:lnTo>
                    <a:pt x="0" y="1798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890" tIns="71927" rIns="107891" bIns="71926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sp>
          <p:nvSpPr>
            <p:cNvPr id="43" name="文本框 42"/>
            <p:cNvSpPr txBox="1"/>
            <p:nvPr/>
          </p:nvSpPr>
          <p:spPr>
            <a:xfrm rot="20141342">
              <a:off x="2554367" y="3709334"/>
              <a:ext cx="1607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锁定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Flow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，创建快照，提交作业到队列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21275112">
              <a:off x="2870542" y="5038131"/>
              <a:ext cx="2887748" cy="259435"/>
            </a:xfrm>
            <a:custGeom>
              <a:avLst/>
              <a:gdLst>
                <a:gd name="connsiteX0" fmla="*/ 0 w 1071009"/>
                <a:gd name="connsiteY0" fmla="*/ 179818 h 359636"/>
                <a:gd name="connsiteX1" fmla="*/ 179818 w 1071009"/>
                <a:gd name="connsiteY1" fmla="*/ 0 h 359636"/>
                <a:gd name="connsiteX2" fmla="*/ 179818 w 1071009"/>
                <a:gd name="connsiteY2" fmla="*/ 71927 h 359636"/>
                <a:gd name="connsiteX3" fmla="*/ 891191 w 1071009"/>
                <a:gd name="connsiteY3" fmla="*/ 71927 h 359636"/>
                <a:gd name="connsiteX4" fmla="*/ 891191 w 1071009"/>
                <a:gd name="connsiteY4" fmla="*/ 0 h 359636"/>
                <a:gd name="connsiteX5" fmla="*/ 1071009 w 1071009"/>
                <a:gd name="connsiteY5" fmla="*/ 179818 h 359636"/>
                <a:gd name="connsiteX6" fmla="*/ 891191 w 1071009"/>
                <a:gd name="connsiteY6" fmla="*/ 359636 h 359636"/>
                <a:gd name="connsiteX7" fmla="*/ 891191 w 1071009"/>
                <a:gd name="connsiteY7" fmla="*/ 287709 h 359636"/>
                <a:gd name="connsiteX8" fmla="*/ 179818 w 1071009"/>
                <a:gd name="connsiteY8" fmla="*/ 287709 h 359636"/>
                <a:gd name="connsiteX9" fmla="*/ 179818 w 1071009"/>
                <a:gd name="connsiteY9" fmla="*/ 359636 h 359636"/>
                <a:gd name="connsiteX10" fmla="*/ 0 w 1071009"/>
                <a:gd name="connsiteY10" fmla="*/ 179818 h 35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009" h="359636">
                  <a:moveTo>
                    <a:pt x="0" y="179818"/>
                  </a:moveTo>
                  <a:lnTo>
                    <a:pt x="179818" y="0"/>
                  </a:lnTo>
                  <a:lnTo>
                    <a:pt x="179818" y="71927"/>
                  </a:lnTo>
                  <a:lnTo>
                    <a:pt x="891191" y="71927"/>
                  </a:lnTo>
                  <a:lnTo>
                    <a:pt x="891191" y="0"/>
                  </a:lnTo>
                  <a:lnTo>
                    <a:pt x="1071009" y="179818"/>
                  </a:lnTo>
                  <a:lnTo>
                    <a:pt x="891191" y="359636"/>
                  </a:lnTo>
                  <a:lnTo>
                    <a:pt x="891191" y="287709"/>
                  </a:lnTo>
                  <a:lnTo>
                    <a:pt x="179818" y="287709"/>
                  </a:lnTo>
                  <a:lnTo>
                    <a:pt x="179818" y="359636"/>
                  </a:lnTo>
                  <a:lnTo>
                    <a:pt x="0" y="1798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890" tIns="71927" rIns="107891" bIns="71926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sp>
          <p:nvSpPr>
            <p:cNvPr id="45" name="文本框 44"/>
            <p:cNvSpPr txBox="1"/>
            <p:nvPr/>
          </p:nvSpPr>
          <p:spPr>
            <a:xfrm rot="961787">
              <a:off x="2852675" y="2876324"/>
              <a:ext cx="13918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X. 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扫描实验运行进度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rot="20171762">
              <a:off x="2806671" y="4389835"/>
              <a:ext cx="1759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Y. 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Flow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和节点运行状态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21249495">
              <a:off x="3349369" y="4668369"/>
              <a:ext cx="2126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监听队列，分解作业，准备任务上下文，调用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提交集群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706557" y="2224607"/>
              <a:ext cx="12465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从任务上下文内容提取计算组件调用执行内容，向集群发射任务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74933" y="3691293"/>
              <a:ext cx="12465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向资源管理器探查先前任务状态和进度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 rot="21301489">
              <a:off x="3160906" y="5311822"/>
              <a:ext cx="25904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扫描运行中任务，调用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向集群检测任务执行状况，依次遍历提交下游任务，直到作业结束为止，完成快照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3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A7E5"/>
        </a:solidFill>
        <a:ln>
          <a:solidFill>
            <a:srgbClr val="61A7E5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1186</Words>
  <Application>Microsoft Office PowerPoint</Application>
  <PresentationFormat>宽屏</PresentationFormat>
  <Paragraphs>204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Xingkai SC Light</vt:lpstr>
      <vt:lpstr>DengXian</vt:lpstr>
      <vt:lpstr>华文新魏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自定义设计方案</vt:lpstr>
      <vt:lpstr>机器学习平台产品规划 代号：lambda</vt:lpstr>
      <vt:lpstr>PowerPoint 演示文稿</vt:lpstr>
      <vt:lpstr>PowerPoint 演示文稿</vt:lpstr>
      <vt:lpstr>PowerPoint 演示文稿</vt:lpstr>
      <vt:lpstr>PowerPoint 演示文稿</vt:lpstr>
      <vt:lpstr>平台设计目标</vt:lpstr>
      <vt:lpstr>平台总体架构</vt:lpstr>
      <vt:lpstr>组件化设计</vt:lpstr>
      <vt:lpstr>PowerPoint 演示文稿</vt:lpstr>
      <vt:lpstr>PowerPoint 演示文稿</vt:lpstr>
      <vt:lpstr>PowerPoint 演示文稿</vt:lpstr>
      <vt:lpstr>PowerPoint 演示文稿</vt:lpstr>
      <vt:lpstr>未确定问题</vt:lpstr>
      <vt:lpstr>工程清单（lambda-mls）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LDD</cp:lastModifiedBy>
  <cp:revision>999</cp:revision>
  <dcterms:created xsi:type="dcterms:W3CDTF">2016-11-25T01:56:00Z</dcterms:created>
  <dcterms:modified xsi:type="dcterms:W3CDTF">2018-11-14T06:21:15Z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