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media/image11.jpg" ContentType="image/png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728" r:id="rId4"/>
    <p:sldId id="461" r:id="rId5"/>
    <p:sldId id="713" r:id="rId6"/>
    <p:sldId id="732" r:id="rId7"/>
    <p:sldId id="645" r:id="rId8"/>
    <p:sldId id="734" r:id="rId9"/>
    <p:sldId id="735" r:id="rId10"/>
    <p:sldId id="736" r:id="rId11"/>
    <p:sldId id="726" r:id="rId12"/>
    <p:sldId id="733" r:id="rId13"/>
    <p:sldId id="737" r:id="rId14"/>
    <p:sldId id="741" r:id="rId15"/>
    <p:sldId id="739" r:id="rId16"/>
    <p:sldId id="740" r:id="rId17"/>
    <p:sldId id="25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6E4"/>
    <a:srgbClr val="4889BD"/>
    <a:srgbClr val="D9D9D9"/>
    <a:srgbClr val="FFFFFF"/>
    <a:srgbClr val="FBBC83"/>
    <a:srgbClr val="347B96"/>
    <a:srgbClr val="63B1F3"/>
    <a:srgbClr val="FBFAFD"/>
    <a:srgbClr val="00B0F0"/>
    <a:srgbClr val="2AB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96" autoAdjust="0"/>
    <p:restoredTop sz="93503" autoAdjust="0"/>
  </p:normalViewPr>
  <p:slideViewPr>
    <p:cSldViewPr snapToGrid="0" snapToObjects="1">
      <p:cViewPr varScale="1">
        <p:scale>
          <a:sx n="89" d="100"/>
          <a:sy n="89" d="100"/>
        </p:scale>
        <p:origin x="340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1</a:t>
          </a:r>
          <a:r>
            <a:rPr lang="zh-CN" altLang="en-US" sz="2400" b="1" dirty="0" smtClean="0"/>
            <a:t>）面向大数据挖掘的集成开发环境</a:t>
          </a:r>
          <a:endParaRPr lang="zh-CN" altLang="en-US" sz="2400" b="1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91F11B5A-8EC8-46A8-8357-271637F77443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覆盖数据清洗，数据分析，数据预处理，特征工程，算法模型等内容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4C3D69-AF04-4591-8C46-D5D8D02EDACD}" type="par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04A27346-37FC-4810-B32D-2A71C6689080}" type="sib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2</a:t>
          </a:r>
          <a:r>
            <a:rPr lang="zh-CN" altLang="en-US" sz="2400" b="1" dirty="0" smtClean="0"/>
            <a:t>）基于工作流模式的图形用户界面</a:t>
          </a:r>
          <a:endParaRPr lang="zh-CN" altLang="en-US" sz="2400" b="1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B64B9F9-3FC0-44E6-A69E-C36300B17AC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组件化设计，构建实验，只需拖拽组件和编辑节点参数即可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CABE7F-DE07-44BC-AD1F-0345757EA3B2}" type="par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A87E4287-1673-4690-ACAD-084F763E1F3A}" type="sib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E78CD1CF-010B-4CE1-87E6-D15422BFE501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3</a:t>
          </a:r>
          <a:r>
            <a:rPr lang="zh-CN" altLang="en-US" sz="2400" b="1" dirty="0" smtClean="0"/>
            <a:t>）开放式的机器学习平台</a:t>
          </a:r>
          <a:endParaRPr lang="zh-CN" altLang="en-US" sz="2400" b="1" dirty="0"/>
        </a:p>
      </dgm:t>
    </dgm:pt>
    <dgm:pt modelId="{8F21A6F9-6333-4E11-8474-AF6D2C950A15}" type="par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2E854F10-245C-4E7E-B3EA-D8C6452F6DC3}" type="sib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8F4DF43B-EE22-4944-97CB-FB12B6F448F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对外开放数据、模型、实验调度、模型预测等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服务内容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1646A-3039-4EF5-A47E-9E366FC97A61}" type="par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C3B9F71E-B25E-498D-880D-1C9F8FC96227}" type="sib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003B04E1-4094-41A8-B9B3-686DF7D69C95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4</a:t>
          </a:r>
          <a:r>
            <a:rPr lang="zh-CN" altLang="en-US" sz="2400" b="1" dirty="0" smtClean="0"/>
            <a:t>）模型一键部署预测服务</a:t>
          </a:r>
          <a:endParaRPr lang="zh-CN" altLang="en-US" sz="2400" b="1" dirty="0"/>
        </a:p>
      </dgm:t>
    </dgm:pt>
    <dgm:pt modelId="{604DC87C-84CD-4C38-96D1-98E4A29EDE91}" type="par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66E29971-F29B-49B5-AEA1-F559A796D57D}" type="sib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153A3477-7A95-42DD-BE48-7ABF96B7464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快速响应业务场景对模型的线上预测需求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09380E-030C-4F03-852B-6C9F6C47EA92}" type="par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35C89C4B-3D28-4C45-B71A-0C008F51C63D}" type="sib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F6E8CA1C-0178-45B3-A8F4-6B27EE4B2246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5</a:t>
          </a:r>
          <a:r>
            <a:rPr lang="zh-CN" altLang="en-US" sz="2400" b="1" dirty="0" smtClean="0"/>
            <a:t>）平台用户群体</a:t>
          </a:r>
          <a:endParaRPr lang="zh-CN" altLang="en-US" sz="2400" dirty="0"/>
        </a:p>
      </dgm:t>
    </dgm:pt>
    <dgm:pt modelId="{084EC93E-806E-47FD-A238-8334BDD48700}" type="parTrans" cxnId="{A963DBD2-DC75-401A-A4BB-A7D2F91C7F16}">
      <dgm:prSet/>
      <dgm:spPr/>
      <dgm:t>
        <a:bodyPr/>
        <a:lstStyle/>
        <a:p>
          <a:endParaRPr lang="zh-CN" altLang="en-US"/>
        </a:p>
      </dgm:t>
    </dgm:pt>
    <dgm:pt modelId="{D0E26AE5-1941-4F9D-B7D9-BC2FF225EB2C}" type="sibTrans" cxnId="{A963DBD2-DC75-401A-A4BB-A7D2F91C7F16}">
      <dgm:prSet/>
      <dgm:spPr/>
      <dgm:t>
        <a:bodyPr/>
        <a:lstStyle/>
        <a:p>
          <a:endParaRPr lang="zh-CN" altLang="en-US"/>
        </a:p>
      </dgm:t>
    </dgm:pt>
    <dgm:pt modelId="{4D08FF69-FBB4-433E-898D-205E546AA305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业务专家、数据挖掘、数据开发、项目负责人、系统管理员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494B0F-0F9B-486F-926D-2E9BD408F447}" type="parTrans" cxnId="{71B879E7-C802-4EBF-A596-EF432397D72D}">
      <dgm:prSet/>
      <dgm:spPr/>
      <dgm:t>
        <a:bodyPr/>
        <a:lstStyle/>
        <a:p>
          <a:endParaRPr lang="zh-CN" altLang="en-US"/>
        </a:p>
      </dgm:t>
    </dgm:pt>
    <dgm:pt modelId="{75F8553F-04D5-4192-9C01-DDCFB7562805}" type="sibTrans" cxnId="{71B879E7-C802-4EBF-A596-EF432397D72D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B382D-9D79-4876-B0FB-6E61C05D653F}" type="pres">
      <dgm:prSet presAssocID="{15D63427-2345-4382-839A-12363023B59F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47E0A-6B82-4B0C-995D-51C23A141C9F}" type="pres">
      <dgm:prSet presAssocID="{4EB69F67-BCE2-4ECF-885A-E2B07992C7D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3AC30-531D-4610-BE3C-9F2ADA4C5CCD}" type="pres">
      <dgm:prSet presAssocID="{4EB69F67-BCE2-4ECF-885A-E2B07992C7DF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520C1B-3CEB-451C-92C9-94F7F19E94E8}" type="pres">
      <dgm:prSet presAssocID="{E78CD1CF-010B-4CE1-87E6-D15422BFE50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C7D9B9-DA42-4CF4-8018-A884B18D1A43}" type="pres">
      <dgm:prSet presAssocID="{E78CD1CF-010B-4CE1-87E6-D15422BFE501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64BE6-77D3-4778-98FC-1AFD0BD537B3}" type="pres">
      <dgm:prSet presAssocID="{003B04E1-4094-41A8-B9B3-686DF7D69C9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045B-5900-473E-A178-AF20923747E2}" type="pres">
      <dgm:prSet presAssocID="{003B04E1-4094-41A8-B9B3-686DF7D69C95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A6D9FC-B8A0-401E-B415-FB863807E538}" type="pres">
      <dgm:prSet presAssocID="{F6E8CA1C-0178-45B3-A8F4-6B27EE4B224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F8504A-BB5E-42A7-AF90-4BCAD73EB18C}" type="pres">
      <dgm:prSet presAssocID="{F6E8CA1C-0178-45B3-A8F4-6B27EE4B2246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990A2E-420B-411F-B25F-D6BF9DCAAD73}" srcId="{003B04E1-4094-41A8-B9B3-686DF7D69C95}" destId="{153A3477-7A95-42DD-BE48-7ABF96B7464E}" srcOrd="0" destOrd="0" parTransId="{3A09380E-030C-4F03-852B-6C9F6C47EA92}" sibTransId="{35C89C4B-3D28-4C45-B71A-0C008F51C63D}"/>
    <dgm:cxn modelId="{AE8B2D44-2D2F-40E9-88C8-1C89AA6A3402}" type="presOf" srcId="{4EB69F67-BCE2-4ECF-885A-E2B07992C7DF}" destId="{FD347E0A-6B82-4B0C-995D-51C23A141C9F}" srcOrd="0" destOrd="0" presId="urn:microsoft.com/office/officeart/2005/8/layout/vList2"/>
    <dgm:cxn modelId="{68CCFDDF-797D-4CDA-8B39-70D2AD4B5277}" srcId="{E78CD1CF-010B-4CE1-87E6-D15422BFE501}" destId="{8F4DF43B-EE22-4944-97CB-FB12B6F448F4}" srcOrd="0" destOrd="0" parTransId="{F7D1646A-3039-4EF5-A47E-9E366FC97A61}" sibTransId="{C3B9F71E-B25E-498D-880D-1C9F8FC96227}"/>
    <dgm:cxn modelId="{5C700682-198D-4491-9A25-7DC983F72061}" type="presOf" srcId="{4D08FF69-FBB4-433E-898D-205E546AA305}" destId="{4CF8504A-BB5E-42A7-AF90-4BCAD73EB18C}" srcOrd="0" destOrd="0" presId="urn:microsoft.com/office/officeart/2005/8/layout/vList2"/>
    <dgm:cxn modelId="{7A62A0DD-60AC-4FEF-8B21-535E6258A648}" type="presOf" srcId="{91F11B5A-8EC8-46A8-8357-271637F77443}" destId="{302B382D-9D79-4876-B0FB-6E61C05D653F}" srcOrd="0" destOrd="0" presId="urn:microsoft.com/office/officeart/2005/8/layout/vList2"/>
    <dgm:cxn modelId="{39A3CA55-35DF-4D86-9045-F011BFFC032D}" srcId="{E2CAAFA2-254B-4DEA-AF9E-AACC035F0948}" destId="{003B04E1-4094-41A8-B9B3-686DF7D69C95}" srcOrd="3" destOrd="0" parTransId="{604DC87C-84CD-4C38-96D1-98E4A29EDE91}" sibTransId="{66E29971-F29B-49B5-AEA1-F559A796D57D}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257F7218-6BB9-4F60-878D-0C6988B2A809}" srcId="{15D63427-2345-4382-839A-12363023B59F}" destId="{91F11B5A-8EC8-46A8-8357-271637F77443}" srcOrd="0" destOrd="0" parTransId="{6D4C3D69-AF04-4591-8C46-D5D8D02EDACD}" sibTransId="{04A27346-37FC-4810-B32D-2A71C6689080}"/>
    <dgm:cxn modelId="{08B085C2-BF11-46EB-A5D7-9B9DF2706A5F}" type="presOf" srcId="{F6E8CA1C-0178-45B3-A8F4-6B27EE4B2246}" destId="{1FA6D9FC-B8A0-401E-B415-FB863807E538}" srcOrd="0" destOrd="0" presId="urn:microsoft.com/office/officeart/2005/8/layout/vList2"/>
    <dgm:cxn modelId="{D21476AF-3920-46FE-BD32-C4E9E1415525}" srcId="{E2CAAFA2-254B-4DEA-AF9E-AACC035F0948}" destId="{4EB69F67-BCE2-4ECF-885A-E2B07992C7DF}" srcOrd="1" destOrd="0" parTransId="{F05F7388-5305-48EE-9409-9084F2C41013}" sibTransId="{D1B3F939-6EC8-4462-B5D8-CB4CFB823B54}"/>
    <dgm:cxn modelId="{84EF79E6-7BAB-47B1-B04B-A9C7CE4F5190}" type="presOf" srcId="{DB64B9F9-3FC0-44E6-A69E-C36300B17ACA}" destId="{1423AC30-531D-4610-BE3C-9F2ADA4C5CCD}" srcOrd="0" destOrd="0" presId="urn:microsoft.com/office/officeart/2005/8/layout/vList2"/>
    <dgm:cxn modelId="{A963DBD2-DC75-401A-A4BB-A7D2F91C7F16}" srcId="{E2CAAFA2-254B-4DEA-AF9E-AACC035F0948}" destId="{F6E8CA1C-0178-45B3-A8F4-6B27EE4B2246}" srcOrd="4" destOrd="0" parTransId="{084EC93E-806E-47FD-A238-8334BDD48700}" sibTransId="{D0E26AE5-1941-4F9D-B7D9-BC2FF225EB2C}"/>
    <dgm:cxn modelId="{08CF67F2-E54F-4BFB-86AA-DF10B1B9E83C}" type="presOf" srcId="{003B04E1-4094-41A8-B9B3-686DF7D69C95}" destId="{9F264BE6-77D3-4778-98FC-1AFD0BD537B3}" srcOrd="0" destOrd="0" presId="urn:microsoft.com/office/officeart/2005/8/layout/vList2"/>
    <dgm:cxn modelId="{09A05AF0-2189-4F8C-9ACC-EAF33F7B5031}" type="presOf" srcId="{8F4DF43B-EE22-4944-97CB-FB12B6F448F4}" destId="{34C7D9B9-DA42-4CF4-8018-A884B18D1A43}" srcOrd="0" destOrd="0" presId="urn:microsoft.com/office/officeart/2005/8/layout/vList2"/>
    <dgm:cxn modelId="{FE194F61-BA40-44BD-AF99-264E76331747}" srcId="{4EB69F67-BCE2-4ECF-885A-E2B07992C7DF}" destId="{DB64B9F9-3FC0-44E6-A69E-C36300B17ACA}" srcOrd="0" destOrd="0" parTransId="{49CABE7F-DE07-44BC-AD1F-0345757EA3B2}" sibTransId="{A87E4287-1673-4690-ACAD-084F763E1F3A}"/>
    <dgm:cxn modelId="{C6405FD7-8AED-41E4-9E2B-A4F7CCC25642}" type="presOf" srcId="{153A3477-7A95-42DD-BE48-7ABF96B7464E}" destId="{7236045B-5900-473E-A178-AF20923747E2}" srcOrd="0" destOrd="0" presId="urn:microsoft.com/office/officeart/2005/8/layout/vList2"/>
    <dgm:cxn modelId="{1C6C6676-1C04-49A2-BAC0-F144C66889A1}" srcId="{E2CAAFA2-254B-4DEA-AF9E-AACC035F0948}" destId="{E78CD1CF-010B-4CE1-87E6-D15422BFE501}" srcOrd="2" destOrd="0" parTransId="{8F21A6F9-6333-4E11-8474-AF6D2C950A15}" sibTransId="{2E854F10-245C-4E7E-B3EA-D8C6452F6DC3}"/>
    <dgm:cxn modelId="{473930D6-460D-44CF-990E-09B77225FDC8}" type="presOf" srcId="{15D63427-2345-4382-839A-12363023B59F}" destId="{04CA0C98-292D-40AD-91C8-A4D443DDB8CD}" srcOrd="0" destOrd="0" presId="urn:microsoft.com/office/officeart/2005/8/layout/vList2"/>
    <dgm:cxn modelId="{71B879E7-C802-4EBF-A596-EF432397D72D}" srcId="{F6E8CA1C-0178-45B3-A8F4-6B27EE4B2246}" destId="{4D08FF69-FBB4-433E-898D-205E546AA305}" srcOrd="0" destOrd="0" parTransId="{69494B0F-0F9B-486F-926D-2E9BD408F447}" sibTransId="{75F8553F-04D5-4192-9C01-DDCFB7562805}"/>
    <dgm:cxn modelId="{077F925D-FF61-4FE7-A113-A70B995F09F3}" type="presOf" srcId="{E78CD1CF-010B-4CE1-87E6-D15422BFE501}" destId="{20520C1B-3CEB-451C-92C9-94F7F19E94E8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F75F4391-D26E-46B6-901B-B3AE37A075D2}" type="presParOf" srcId="{A6E97539-5596-4DF9-BD39-C2D64A537652}" destId="{04CA0C98-292D-40AD-91C8-A4D443DDB8CD}" srcOrd="0" destOrd="0" presId="urn:microsoft.com/office/officeart/2005/8/layout/vList2"/>
    <dgm:cxn modelId="{CE5AD5FB-9FF8-40D0-BFF1-C8E8C979E5A6}" type="presParOf" srcId="{A6E97539-5596-4DF9-BD39-C2D64A537652}" destId="{302B382D-9D79-4876-B0FB-6E61C05D653F}" srcOrd="1" destOrd="0" presId="urn:microsoft.com/office/officeart/2005/8/layout/vList2"/>
    <dgm:cxn modelId="{F822BB46-F50D-4AF3-82D5-8D8E06ACFF52}" type="presParOf" srcId="{A6E97539-5596-4DF9-BD39-C2D64A537652}" destId="{FD347E0A-6B82-4B0C-995D-51C23A141C9F}" srcOrd="2" destOrd="0" presId="urn:microsoft.com/office/officeart/2005/8/layout/vList2"/>
    <dgm:cxn modelId="{150B7F3E-043E-497B-BE03-DEECCA8B9151}" type="presParOf" srcId="{A6E97539-5596-4DF9-BD39-C2D64A537652}" destId="{1423AC30-531D-4610-BE3C-9F2ADA4C5CCD}" srcOrd="3" destOrd="0" presId="urn:microsoft.com/office/officeart/2005/8/layout/vList2"/>
    <dgm:cxn modelId="{09A30B4B-CF25-4395-AB9D-3DCF11D5B235}" type="presParOf" srcId="{A6E97539-5596-4DF9-BD39-C2D64A537652}" destId="{20520C1B-3CEB-451C-92C9-94F7F19E94E8}" srcOrd="4" destOrd="0" presId="urn:microsoft.com/office/officeart/2005/8/layout/vList2"/>
    <dgm:cxn modelId="{003259A4-1A05-47EE-A3D4-B08CD8E4D100}" type="presParOf" srcId="{A6E97539-5596-4DF9-BD39-C2D64A537652}" destId="{34C7D9B9-DA42-4CF4-8018-A884B18D1A43}" srcOrd="5" destOrd="0" presId="urn:microsoft.com/office/officeart/2005/8/layout/vList2"/>
    <dgm:cxn modelId="{1F10933E-24F8-4E2E-B14B-89A3ADDDDAC4}" type="presParOf" srcId="{A6E97539-5596-4DF9-BD39-C2D64A537652}" destId="{9F264BE6-77D3-4778-98FC-1AFD0BD537B3}" srcOrd="6" destOrd="0" presId="urn:microsoft.com/office/officeart/2005/8/layout/vList2"/>
    <dgm:cxn modelId="{5127F6E6-44C7-4ABE-93A8-AC474158FD86}" type="presParOf" srcId="{A6E97539-5596-4DF9-BD39-C2D64A537652}" destId="{7236045B-5900-473E-A178-AF20923747E2}" srcOrd="7" destOrd="0" presId="urn:microsoft.com/office/officeart/2005/8/layout/vList2"/>
    <dgm:cxn modelId="{873C0232-2BE1-493C-9B1E-5E75DBB9EF80}" type="presParOf" srcId="{A6E97539-5596-4DF9-BD39-C2D64A537652}" destId="{1FA6D9FC-B8A0-401E-B415-FB863807E538}" srcOrd="8" destOrd="0" presId="urn:microsoft.com/office/officeart/2005/8/layout/vList2"/>
    <dgm:cxn modelId="{88C28720-0DFD-4B13-A9AC-F3D794490198}" type="presParOf" srcId="{A6E97539-5596-4DF9-BD39-C2D64A537652}" destId="{4CF8504A-BB5E-42A7-AF90-4BCAD73EB18C}" srcOrd="9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1</a:t>
          </a:r>
          <a:r>
            <a:rPr lang="zh-CN" altLang="en-US" b="1" dirty="0" smtClean="0"/>
            <a:t>）流式计算</a:t>
          </a:r>
          <a:endParaRPr lang="zh-CN" altLang="en-US" b="1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91F11B5A-8EC8-46A8-8357-271637F77443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运用流式计算技术，对在线数据流做实时计算处理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4C3D69-AF04-4591-8C46-D5D8D02EDACD}" type="par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04A27346-37FC-4810-B32D-2A71C6689080}" type="sib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2</a:t>
          </a:r>
          <a:r>
            <a:rPr lang="zh-CN" altLang="en-US" b="1" dirty="0" smtClean="0"/>
            <a:t>）分布式内存数据库</a:t>
          </a:r>
          <a:endParaRPr lang="zh-CN" altLang="en-US" b="1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B64B9F9-3FC0-44E6-A69E-C36300B17AC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为维度数据提供低延迟、高吞吐、高可用的数据存储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CABE7F-DE07-44BC-AD1F-0345757EA3B2}" type="par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A87E4287-1673-4690-ACAD-084F763E1F3A}" type="sib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E78CD1CF-010B-4CE1-87E6-D15422BFE501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3</a:t>
          </a:r>
          <a:r>
            <a:rPr lang="zh-CN" altLang="en-US" b="1" dirty="0" smtClean="0"/>
            <a:t>）指标计算引擎</a:t>
          </a:r>
          <a:endParaRPr lang="zh-CN" altLang="en-US" b="1" dirty="0"/>
        </a:p>
      </dgm:t>
    </dgm:pt>
    <dgm:pt modelId="{8F21A6F9-6333-4E11-8474-AF6D2C950A15}" type="par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2E854F10-245C-4E7E-B3EA-D8C6452F6DC3}" type="sib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8F4DF43B-EE22-4944-97CB-FB12B6F448F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负责维度数据的管理，为实时指标的计算提供底层框架实现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1646A-3039-4EF5-A47E-9E366FC97A61}" type="par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C3B9F71E-B25E-498D-880D-1C9F8FC96227}" type="sib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003B04E1-4094-41A8-B9B3-686DF7D69C95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4</a:t>
          </a:r>
          <a:r>
            <a:rPr lang="zh-CN" altLang="en-US" b="1" dirty="0" smtClean="0"/>
            <a:t>）实时指标服务</a:t>
          </a:r>
          <a:endParaRPr lang="zh-CN" altLang="en-US" b="1" dirty="0"/>
        </a:p>
      </dgm:t>
    </dgm:pt>
    <dgm:pt modelId="{604DC87C-84CD-4C38-96D1-98E4A29EDE91}" type="par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66E29971-F29B-49B5-AEA1-F559A796D57D}" type="sib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153A3477-7A95-42DD-BE48-7ABF96B7464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基于指标计算引擎，将实时指标以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服务开放给外部查询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09380E-030C-4F03-852B-6C9F6C47EA92}" type="par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35C89C4B-3D28-4C45-B71A-0C008F51C63D}" type="sib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B382D-9D79-4876-B0FB-6E61C05D653F}" type="pres">
      <dgm:prSet presAssocID="{15D63427-2345-4382-839A-12363023B59F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47E0A-6B82-4B0C-995D-51C23A141C9F}" type="pres">
      <dgm:prSet presAssocID="{4EB69F67-BCE2-4ECF-885A-E2B07992C7D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3AC30-531D-4610-BE3C-9F2ADA4C5CCD}" type="pres">
      <dgm:prSet presAssocID="{4EB69F67-BCE2-4ECF-885A-E2B07992C7D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520C1B-3CEB-451C-92C9-94F7F19E94E8}" type="pres">
      <dgm:prSet presAssocID="{E78CD1CF-010B-4CE1-87E6-D15422BFE50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C7D9B9-DA42-4CF4-8018-A884B18D1A43}" type="pres">
      <dgm:prSet presAssocID="{E78CD1CF-010B-4CE1-87E6-D15422BFE50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64BE6-77D3-4778-98FC-1AFD0BD537B3}" type="pres">
      <dgm:prSet presAssocID="{003B04E1-4094-41A8-B9B3-686DF7D69C9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045B-5900-473E-A178-AF20923747E2}" type="pres">
      <dgm:prSet presAssocID="{003B04E1-4094-41A8-B9B3-686DF7D69C9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990A2E-420B-411F-B25F-D6BF9DCAAD73}" srcId="{003B04E1-4094-41A8-B9B3-686DF7D69C95}" destId="{153A3477-7A95-42DD-BE48-7ABF96B7464E}" srcOrd="0" destOrd="0" parTransId="{3A09380E-030C-4F03-852B-6C9F6C47EA92}" sibTransId="{35C89C4B-3D28-4C45-B71A-0C008F51C63D}"/>
    <dgm:cxn modelId="{AA9886A0-8658-4E24-A633-0670AB0F9970}" type="presOf" srcId="{8F4DF43B-EE22-4944-97CB-FB12B6F448F4}" destId="{34C7D9B9-DA42-4CF4-8018-A884B18D1A43}" srcOrd="0" destOrd="0" presId="urn:microsoft.com/office/officeart/2005/8/layout/vList2"/>
    <dgm:cxn modelId="{68CCFDDF-797D-4CDA-8B39-70D2AD4B5277}" srcId="{E78CD1CF-010B-4CE1-87E6-D15422BFE501}" destId="{8F4DF43B-EE22-4944-97CB-FB12B6F448F4}" srcOrd="0" destOrd="0" parTransId="{F7D1646A-3039-4EF5-A47E-9E366FC97A61}" sibTransId="{C3B9F71E-B25E-498D-880D-1C9F8FC96227}"/>
    <dgm:cxn modelId="{4BFA9370-E2DB-4B42-9031-0847E9076F21}" type="presOf" srcId="{DB64B9F9-3FC0-44E6-A69E-C36300B17ACA}" destId="{1423AC30-531D-4610-BE3C-9F2ADA4C5CCD}" srcOrd="0" destOrd="0" presId="urn:microsoft.com/office/officeart/2005/8/layout/vList2"/>
    <dgm:cxn modelId="{F8D582EB-B884-4747-85BC-33941B7B1890}" type="presOf" srcId="{4EB69F67-BCE2-4ECF-885A-E2B07992C7DF}" destId="{FD347E0A-6B82-4B0C-995D-51C23A141C9F}" srcOrd="0" destOrd="0" presId="urn:microsoft.com/office/officeart/2005/8/layout/vList2"/>
    <dgm:cxn modelId="{39A3CA55-35DF-4D86-9045-F011BFFC032D}" srcId="{E2CAAFA2-254B-4DEA-AF9E-AACC035F0948}" destId="{003B04E1-4094-41A8-B9B3-686DF7D69C95}" srcOrd="3" destOrd="0" parTransId="{604DC87C-84CD-4C38-96D1-98E4A29EDE91}" sibTransId="{66E29971-F29B-49B5-AEA1-F559A796D57D}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257F7218-6BB9-4F60-878D-0C6988B2A809}" srcId="{15D63427-2345-4382-839A-12363023B59F}" destId="{91F11B5A-8EC8-46A8-8357-271637F77443}" srcOrd="0" destOrd="0" parTransId="{6D4C3D69-AF04-4591-8C46-D5D8D02EDACD}" sibTransId="{04A27346-37FC-4810-B32D-2A71C6689080}"/>
    <dgm:cxn modelId="{D21476AF-3920-46FE-BD32-C4E9E1415525}" srcId="{E2CAAFA2-254B-4DEA-AF9E-AACC035F0948}" destId="{4EB69F67-BCE2-4ECF-885A-E2B07992C7DF}" srcOrd="1" destOrd="0" parTransId="{F05F7388-5305-48EE-9409-9084F2C41013}" sibTransId="{D1B3F939-6EC8-4462-B5D8-CB4CFB823B54}"/>
    <dgm:cxn modelId="{9EF06E1C-AE8B-44FF-9AAC-6044B5F95BCE}" type="presOf" srcId="{E78CD1CF-010B-4CE1-87E6-D15422BFE501}" destId="{20520C1B-3CEB-451C-92C9-94F7F19E94E8}" srcOrd="0" destOrd="0" presId="urn:microsoft.com/office/officeart/2005/8/layout/vList2"/>
    <dgm:cxn modelId="{05D095AB-8A55-4F3D-83AE-F17AB22BA8BE}" type="presOf" srcId="{91F11B5A-8EC8-46A8-8357-271637F77443}" destId="{302B382D-9D79-4876-B0FB-6E61C05D653F}" srcOrd="0" destOrd="0" presId="urn:microsoft.com/office/officeart/2005/8/layout/vList2"/>
    <dgm:cxn modelId="{FE194F61-BA40-44BD-AF99-264E76331747}" srcId="{4EB69F67-BCE2-4ECF-885A-E2B07992C7DF}" destId="{DB64B9F9-3FC0-44E6-A69E-C36300B17ACA}" srcOrd="0" destOrd="0" parTransId="{49CABE7F-DE07-44BC-AD1F-0345757EA3B2}" sibTransId="{A87E4287-1673-4690-ACAD-084F763E1F3A}"/>
    <dgm:cxn modelId="{E2F58EF2-E78A-4B99-BB9E-F98E308095BB}" type="presOf" srcId="{15D63427-2345-4382-839A-12363023B59F}" destId="{04CA0C98-292D-40AD-91C8-A4D443DDB8CD}" srcOrd="0" destOrd="0" presId="urn:microsoft.com/office/officeart/2005/8/layout/vList2"/>
    <dgm:cxn modelId="{1C6C6676-1C04-49A2-BAC0-F144C66889A1}" srcId="{E2CAAFA2-254B-4DEA-AF9E-AACC035F0948}" destId="{E78CD1CF-010B-4CE1-87E6-D15422BFE501}" srcOrd="2" destOrd="0" parTransId="{8F21A6F9-6333-4E11-8474-AF6D2C950A15}" sibTransId="{2E854F10-245C-4E7E-B3EA-D8C6452F6DC3}"/>
    <dgm:cxn modelId="{71ECAB51-8B71-4808-95C4-EE7D61A5D708}" type="presOf" srcId="{153A3477-7A95-42DD-BE48-7ABF96B7464E}" destId="{7236045B-5900-473E-A178-AF20923747E2}" srcOrd="0" destOrd="0" presId="urn:microsoft.com/office/officeart/2005/8/layout/vList2"/>
    <dgm:cxn modelId="{9BCAB1DE-85FA-40FA-882D-D9B2779672E2}" type="presOf" srcId="{003B04E1-4094-41A8-B9B3-686DF7D69C95}" destId="{9F264BE6-77D3-4778-98FC-1AFD0BD537B3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3610B36D-5F21-4AAB-9383-0639940F5227}" type="presParOf" srcId="{A6E97539-5596-4DF9-BD39-C2D64A537652}" destId="{04CA0C98-292D-40AD-91C8-A4D443DDB8CD}" srcOrd="0" destOrd="0" presId="urn:microsoft.com/office/officeart/2005/8/layout/vList2"/>
    <dgm:cxn modelId="{40E0910B-27E7-48FD-AA70-44ACEB50B8E8}" type="presParOf" srcId="{A6E97539-5596-4DF9-BD39-C2D64A537652}" destId="{302B382D-9D79-4876-B0FB-6E61C05D653F}" srcOrd="1" destOrd="0" presId="urn:microsoft.com/office/officeart/2005/8/layout/vList2"/>
    <dgm:cxn modelId="{13E73C0C-0199-40BF-B504-7DE4910A7BBC}" type="presParOf" srcId="{A6E97539-5596-4DF9-BD39-C2D64A537652}" destId="{FD347E0A-6B82-4B0C-995D-51C23A141C9F}" srcOrd="2" destOrd="0" presId="urn:microsoft.com/office/officeart/2005/8/layout/vList2"/>
    <dgm:cxn modelId="{49A7F508-CF9C-4047-84B3-F012F5B0CAE9}" type="presParOf" srcId="{A6E97539-5596-4DF9-BD39-C2D64A537652}" destId="{1423AC30-531D-4610-BE3C-9F2ADA4C5CCD}" srcOrd="3" destOrd="0" presId="urn:microsoft.com/office/officeart/2005/8/layout/vList2"/>
    <dgm:cxn modelId="{853109FB-B847-4D0A-B1C1-C5D6ADC8751F}" type="presParOf" srcId="{A6E97539-5596-4DF9-BD39-C2D64A537652}" destId="{20520C1B-3CEB-451C-92C9-94F7F19E94E8}" srcOrd="4" destOrd="0" presId="urn:microsoft.com/office/officeart/2005/8/layout/vList2"/>
    <dgm:cxn modelId="{3FA9D516-06C8-4863-AF9E-9F06CA1214D4}" type="presParOf" srcId="{A6E97539-5596-4DF9-BD39-C2D64A537652}" destId="{34C7D9B9-DA42-4CF4-8018-A884B18D1A43}" srcOrd="5" destOrd="0" presId="urn:microsoft.com/office/officeart/2005/8/layout/vList2"/>
    <dgm:cxn modelId="{7F756983-133E-4F62-8956-64C16AB1AA46}" type="presParOf" srcId="{A6E97539-5596-4DF9-BD39-C2D64A537652}" destId="{9F264BE6-77D3-4778-98FC-1AFD0BD537B3}" srcOrd="6" destOrd="0" presId="urn:microsoft.com/office/officeart/2005/8/layout/vList2"/>
    <dgm:cxn modelId="{4205E1AE-2B2F-49A5-832D-8EEC25A300B8}" type="presParOf" srcId="{A6E97539-5596-4DF9-BD39-C2D64A537652}" destId="{7236045B-5900-473E-A178-AF20923747E2}" srcOrd="7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94AC5A-A46A-4C2B-AD97-212D229ADF4B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6DFE1530-B8A9-4BE7-8238-49CDE6B5000A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zh-CN" altLang="en-US" b="1" dirty="0" smtClean="0"/>
            <a:t>离线业务决策分析</a:t>
          </a:r>
          <a:endParaRPr lang="zh-CN" altLang="en-US" b="1" dirty="0"/>
        </a:p>
      </dgm:t>
    </dgm:pt>
    <dgm:pt modelId="{9DAD2BEF-5E18-4A3F-BD6D-627104E23051}" type="parTrans" cxnId="{B6A773DF-14D5-4B30-AFFD-9130B0E4C836}">
      <dgm:prSet/>
      <dgm:spPr/>
      <dgm:t>
        <a:bodyPr/>
        <a:lstStyle/>
        <a:p>
          <a:endParaRPr lang="zh-CN" altLang="en-US"/>
        </a:p>
      </dgm:t>
    </dgm:pt>
    <dgm:pt modelId="{F41296FE-57AF-425C-ADEE-419E96AA60D2}" type="sibTrans" cxnId="{B6A773DF-14D5-4B30-AFFD-9130B0E4C836}">
      <dgm:prSet/>
      <dgm:spPr/>
      <dgm:t>
        <a:bodyPr/>
        <a:lstStyle/>
        <a:p>
          <a:endParaRPr lang="zh-CN" altLang="en-US"/>
        </a:p>
      </dgm:t>
    </dgm:pt>
    <dgm:pt modelId="{74D70996-3E59-410A-80CA-AD5B14DD8CD3}">
      <dgm:prSet phldrT="[文本]"/>
      <dgm:spPr/>
      <dgm:t>
        <a:bodyPr/>
        <a:lstStyle/>
        <a:p>
          <a:r>
            <a:rPr lang="zh-CN" altLang="en-US" b="1" dirty="0" smtClean="0"/>
            <a:t>在线业务事中决策</a:t>
          </a:r>
          <a:endParaRPr lang="zh-CN" altLang="en-US" b="1" dirty="0"/>
        </a:p>
      </dgm:t>
    </dgm:pt>
    <dgm:pt modelId="{61838461-D017-4ECE-A984-17D38761B5B4}" type="parTrans" cxnId="{3A7CD521-B0FD-4E3F-9AE7-26AB0BC8D08F}">
      <dgm:prSet/>
      <dgm:spPr/>
      <dgm:t>
        <a:bodyPr/>
        <a:lstStyle/>
        <a:p>
          <a:endParaRPr lang="zh-CN" altLang="en-US"/>
        </a:p>
      </dgm:t>
    </dgm:pt>
    <dgm:pt modelId="{674B8026-D5BB-447A-973E-450274ED8201}" type="sibTrans" cxnId="{3A7CD521-B0FD-4E3F-9AE7-26AB0BC8D08F}">
      <dgm:prSet/>
      <dgm:spPr/>
      <dgm:t>
        <a:bodyPr/>
        <a:lstStyle/>
        <a:p>
          <a:endParaRPr lang="zh-CN" altLang="en-US"/>
        </a:p>
      </dgm:t>
    </dgm:pt>
    <dgm:pt modelId="{10036E2D-4B49-4375-B897-5CB5A8602EF0}" type="pres">
      <dgm:prSet presAssocID="{6D94AC5A-A46A-4C2B-AD97-212D229ADF4B}" presName="Name0" presStyleCnt="0">
        <dgm:presLayoutVars>
          <dgm:dir/>
          <dgm:animLvl val="lvl"/>
          <dgm:resizeHandles val="exact"/>
        </dgm:presLayoutVars>
      </dgm:prSet>
      <dgm:spPr/>
    </dgm:pt>
    <dgm:pt modelId="{07326A12-3F36-404F-B90C-425965E87744}" type="pres">
      <dgm:prSet presAssocID="{6DFE1530-B8A9-4BE7-8238-49CDE6B5000A}" presName="parTxOnly" presStyleLbl="node1" presStyleIdx="0" presStyleCnt="2" custScaleX="1072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7BEAEB-8FD6-4072-B596-C1E09ACC0C6D}" type="pres">
      <dgm:prSet presAssocID="{F41296FE-57AF-425C-ADEE-419E96AA60D2}" presName="parTxOnlySpace" presStyleCnt="0"/>
      <dgm:spPr/>
    </dgm:pt>
    <dgm:pt modelId="{A5E326FA-4641-48F3-BA59-E98CEF019565}" type="pres">
      <dgm:prSet presAssocID="{74D70996-3E59-410A-80CA-AD5B14DD8CD3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7CD521-B0FD-4E3F-9AE7-26AB0BC8D08F}" srcId="{6D94AC5A-A46A-4C2B-AD97-212D229ADF4B}" destId="{74D70996-3E59-410A-80CA-AD5B14DD8CD3}" srcOrd="1" destOrd="0" parTransId="{61838461-D017-4ECE-A984-17D38761B5B4}" sibTransId="{674B8026-D5BB-447A-973E-450274ED8201}"/>
    <dgm:cxn modelId="{B6A773DF-14D5-4B30-AFFD-9130B0E4C836}" srcId="{6D94AC5A-A46A-4C2B-AD97-212D229ADF4B}" destId="{6DFE1530-B8A9-4BE7-8238-49CDE6B5000A}" srcOrd="0" destOrd="0" parTransId="{9DAD2BEF-5E18-4A3F-BD6D-627104E23051}" sibTransId="{F41296FE-57AF-425C-ADEE-419E96AA60D2}"/>
    <dgm:cxn modelId="{2A211563-E3C4-484C-8E9F-0A2E67467783}" type="presOf" srcId="{6DFE1530-B8A9-4BE7-8238-49CDE6B5000A}" destId="{07326A12-3F36-404F-B90C-425965E87744}" srcOrd="0" destOrd="0" presId="urn:microsoft.com/office/officeart/2005/8/layout/chevron1"/>
    <dgm:cxn modelId="{0F1EF2DE-A35D-48DF-99D7-BFC6DA58C2A8}" type="presOf" srcId="{74D70996-3E59-410A-80CA-AD5B14DD8CD3}" destId="{A5E326FA-4641-48F3-BA59-E98CEF019565}" srcOrd="0" destOrd="0" presId="urn:microsoft.com/office/officeart/2005/8/layout/chevron1"/>
    <dgm:cxn modelId="{0B74626A-84A3-43D8-9A9A-136C5DE52B2B}" type="presOf" srcId="{6D94AC5A-A46A-4C2B-AD97-212D229ADF4B}" destId="{10036E2D-4B49-4375-B897-5CB5A8602EF0}" srcOrd="0" destOrd="0" presId="urn:microsoft.com/office/officeart/2005/8/layout/chevron1"/>
    <dgm:cxn modelId="{3B00B5EF-4F84-4F42-8BC9-64CE1A65A35E}" type="presParOf" srcId="{10036E2D-4B49-4375-B897-5CB5A8602EF0}" destId="{07326A12-3F36-404F-B90C-425965E87744}" srcOrd="0" destOrd="0" presId="urn:microsoft.com/office/officeart/2005/8/layout/chevron1"/>
    <dgm:cxn modelId="{3DE127AF-DECB-4182-9F68-DC93B5AC3924}" type="presParOf" srcId="{10036E2D-4B49-4375-B897-5CB5A8602EF0}" destId="{CD7BEAEB-8FD6-4072-B596-C1E09ACC0C6D}" srcOrd="1" destOrd="0" presId="urn:microsoft.com/office/officeart/2005/8/layout/chevron1"/>
    <dgm:cxn modelId="{3CD6CB83-596B-4D6C-BB1A-0527AF26581D}" type="presParOf" srcId="{10036E2D-4B49-4375-B897-5CB5A8602EF0}" destId="{A5E326FA-4641-48F3-BA59-E98CEF019565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1</a:t>
          </a:r>
          <a:r>
            <a:rPr lang="zh-CN" altLang="en-US" sz="2400" b="1" dirty="0" smtClean="0"/>
            <a:t>）数据预处理</a:t>
          </a:r>
          <a:endParaRPr lang="zh-CN" altLang="en-US" sz="2400" b="1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91F11B5A-8EC8-46A8-8357-271637F77443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采样（随机、分层、加权），过滤，拆分，合并（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join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union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），类型转换，数据预处理（缺失值、归一化、标准化）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4C3D69-AF04-4591-8C46-D5D8D02EDACD}" type="par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04A27346-37FC-4810-B32D-2A71C6689080}" type="sib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2</a:t>
          </a:r>
          <a:r>
            <a:rPr lang="zh-CN" altLang="en-US" sz="2400" b="1" dirty="0" smtClean="0"/>
            <a:t>）统计分析</a:t>
          </a:r>
          <a:endParaRPr lang="zh-CN" altLang="en-US" sz="2400" b="1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B64B9F9-3FC0-44E6-A69E-C36300B17AC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直方图，散点图，箱线图，协方差，卡方校验，概率密度图，正态校验，皮尔森系数，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校验，分位数，罗伦兹曲线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CABE7F-DE07-44BC-AD1F-0345757EA3B2}" type="par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A87E4287-1673-4690-ACAD-084F763E1F3A}" type="sib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E78CD1CF-010B-4CE1-87E6-D15422BFE501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3</a:t>
          </a:r>
          <a:r>
            <a:rPr lang="zh-CN" altLang="en-US" sz="2400" b="1" dirty="0" smtClean="0"/>
            <a:t>）特征工程</a:t>
          </a:r>
          <a:endParaRPr lang="zh-CN" altLang="en-US" sz="2400" b="1" dirty="0"/>
        </a:p>
      </dgm:t>
    </dgm:pt>
    <dgm:pt modelId="{8F21A6F9-6333-4E11-8474-AF6D2C950A15}" type="par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2E854F10-245C-4E7E-B3EA-D8C6452F6DC3}" type="sib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8F4DF43B-EE22-4944-97CB-FB12B6F448F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特征变换（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PCA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SVD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、独热编码、尺度变换），特征选择（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Filter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Wrapper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Embedded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），特征重要性，特征生成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1646A-3039-4EF5-A47E-9E366FC97A61}" type="par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C3B9F71E-B25E-498D-880D-1C9F8FC96227}" type="sib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003B04E1-4094-41A8-B9B3-686DF7D69C95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4</a:t>
          </a:r>
          <a:r>
            <a:rPr lang="zh-CN" altLang="en-US" sz="2400" b="1" dirty="0" smtClean="0"/>
            <a:t>）脚本工具</a:t>
          </a:r>
          <a:endParaRPr lang="zh-CN" altLang="en-US" sz="2400" b="1" dirty="0"/>
        </a:p>
      </dgm:t>
    </dgm:pt>
    <dgm:pt modelId="{604DC87C-84CD-4C38-96D1-98E4A29EDE91}" type="par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66E29971-F29B-49B5-AEA1-F559A796D57D}" type="sib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153A3477-7A95-42DD-BE48-7ABF96B7464E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SQL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Python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09380E-030C-4F03-852B-6C9F6C47EA92}" type="par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35C89C4B-3D28-4C45-B71A-0C008F51C63D}" type="sib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B382D-9D79-4876-B0FB-6E61C05D653F}" type="pres">
      <dgm:prSet presAssocID="{15D63427-2345-4382-839A-12363023B59F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47E0A-6B82-4B0C-995D-51C23A141C9F}" type="pres">
      <dgm:prSet presAssocID="{4EB69F67-BCE2-4ECF-885A-E2B07992C7D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3AC30-531D-4610-BE3C-9F2ADA4C5CCD}" type="pres">
      <dgm:prSet presAssocID="{4EB69F67-BCE2-4ECF-885A-E2B07992C7D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520C1B-3CEB-451C-92C9-94F7F19E94E8}" type="pres">
      <dgm:prSet presAssocID="{E78CD1CF-010B-4CE1-87E6-D15422BFE50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C7D9B9-DA42-4CF4-8018-A884B18D1A43}" type="pres">
      <dgm:prSet presAssocID="{E78CD1CF-010B-4CE1-87E6-D15422BFE50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64BE6-77D3-4778-98FC-1AFD0BD537B3}" type="pres">
      <dgm:prSet presAssocID="{003B04E1-4094-41A8-B9B3-686DF7D69C9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045B-5900-473E-A178-AF20923747E2}" type="pres">
      <dgm:prSet presAssocID="{003B04E1-4094-41A8-B9B3-686DF7D69C9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990A2E-420B-411F-B25F-D6BF9DCAAD73}" srcId="{003B04E1-4094-41A8-B9B3-686DF7D69C95}" destId="{153A3477-7A95-42DD-BE48-7ABF96B7464E}" srcOrd="0" destOrd="0" parTransId="{3A09380E-030C-4F03-852B-6C9F6C47EA92}" sibTransId="{35C89C4B-3D28-4C45-B71A-0C008F51C63D}"/>
    <dgm:cxn modelId="{AA9886A0-8658-4E24-A633-0670AB0F9970}" type="presOf" srcId="{8F4DF43B-EE22-4944-97CB-FB12B6F448F4}" destId="{34C7D9B9-DA42-4CF4-8018-A884B18D1A43}" srcOrd="0" destOrd="0" presId="urn:microsoft.com/office/officeart/2005/8/layout/vList2"/>
    <dgm:cxn modelId="{68CCFDDF-797D-4CDA-8B39-70D2AD4B5277}" srcId="{E78CD1CF-010B-4CE1-87E6-D15422BFE501}" destId="{8F4DF43B-EE22-4944-97CB-FB12B6F448F4}" srcOrd="0" destOrd="0" parTransId="{F7D1646A-3039-4EF5-A47E-9E366FC97A61}" sibTransId="{C3B9F71E-B25E-498D-880D-1C9F8FC96227}"/>
    <dgm:cxn modelId="{4BFA9370-E2DB-4B42-9031-0847E9076F21}" type="presOf" srcId="{DB64B9F9-3FC0-44E6-A69E-C36300B17ACA}" destId="{1423AC30-531D-4610-BE3C-9F2ADA4C5CCD}" srcOrd="0" destOrd="0" presId="urn:microsoft.com/office/officeart/2005/8/layout/vList2"/>
    <dgm:cxn modelId="{F8D582EB-B884-4747-85BC-33941B7B1890}" type="presOf" srcId="{4EB69F67-BCE2-4ECF-885A-E2B07992C7DF}" destId="{FD347E0A-6B82-4B0C-995D-51C23A141C9F}" srcOrd="0" destOrd="0" presId="urn:microsoft.com/office/officeart/2005/8/layout/vList2"/>
    <dgm:cxn modelId="{39A3CA55-35DF-4D86-9045-F011BFFC032D}" srcId="{E2CAAFA2-254B-4DEA-AF9E-AACC035F0948}" destId="{003B04E1-4094-41A8-B9B3-686DF7D69C95}" srcOrd="3" destOrd="0" parTransId="{604DC87C-84CD-4C38-96D1-98E4A29EDE91}" sibTransId="{66E29971-F29B-49B5-AEA1-F559A796D57D}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257F7218-6BB9-4F60-878D-0C6988B2A809}" srcId="{15D63427-2345-4382-839A-12363023B59F}" destId="{91F11B5A-8EC8-46A8-8357-271637F77443}" srcOrd="0" destOrd="0" parTransId="{6D4C3D69-AF04-4591-8C46-D5D8D02EDACD}" sibTransId="{04A27346-37FC-4810-B32D-2A71C6689080}"/>
    <dgm:cxn modelId="{D21476AF-3920-46FE-BD32-C4E9E1415525}" srcId="{E2CAAFA2-254B-4DEA-AF9E-AACC035F0948}" destId="{4EB69F67-BCE2-4ECF-885A-E2B07992C7DF}" srcOrd="1" destOrd="0" parTransId="{F05F7388-5305-48EE-9409-9084F2C41013}" sibTransId="{D1B3F939-6EC8-4462-B5D8-CB4CFB823B54}"/>
    <dgm:cxn modelId="{9EF06E1C-AE8B-44FF-9AAC-6044B5F95BCE}" type="presOf" srcId="{E78CD1CF-010B-4CE1-87E6-D15422BFE501}" destId="{20520C1B-3CEB-451C-92C9-94F7F19E94E8}" srcOrd="0" destOrd="0" presId="urn:microsoft.com/office/officeart/2005/8/layout/vList2"/>
    <dgm:cxn modelId="{05D095AB-8A55-4F3D-83AE-F17AB22BA8BE}" type="presOf" srcId="{91F11B5A-8EC8-46A8-8357-271637F77443}" destId="{302B382D-9D79-4876-B0FB-6E61C05D653F}" srcOrd="0" destOrd="0" presId="urn:microsoft.com/office/officeart/2005/8/layout/vList2"/>
    <dgm:cxn modelId="{FE194F61-BA40-44BD-AF99-264E76331747}" srcId="{4EB69F67-BCE2-4ECF-885A-E2B07992C7DF}" destId="{DB64B9F9-3FC0-44E6-A69E-C36300B17ACA}" srcOrd="0" destOrd="0" parTransId="{49CABE7F-DE07-44BC-AD1F-0345757EA3B2}" sibTransId="{A87E4287-1673-4690-ACAD-084F763E1F3A}"/>
    <dgm:cxn modelId="{E2F58EF2-E78A-4B99-BB9E-F98E308095BB}" type="presOf" srcId="{15D63427-2345-4382-839A-12363023B59F}" destId="{04CA0C98-292D-40AD-91C8-A4D443DDB8CD}" srcOrd="0" destOrd="0" presId="urn:microsoft.com/office/officeart/2005/8/layout/vList2"/>
    <dgm:cxn modelId="{1C6C6676-1C04-49A2-BAC0-F144C66889A1}" srcId="{E2CAAFA2-254B-4DEA-AF9E-AACC035F0948}" destId="{E78CD1CF-010B-4CE1-87E6-D15422BFE501}" srcOrd="2" destOrd="0" parTransId="{8F21A6F9-6333-4E11-8474-AF6D2C950A15}" sibTransId="{2E854F10-245C-4E7E-B3EA-D8C6452F6DC3}"/>
    <dgm:cxn modelId="{71ECAB51-8B71-4808-95C4-EE7D61A5D708}" type="presOf" srcId="{153A3477-7A95-42DD-BE48-7ABF96B7464E}" destId="{7236045B-5900-473E-A178-AF20923747E2}" srcOrd="0" destOrd="0" presId="urn:microsoft.com/office/officeart/2005/8/layout/vList2"/>
    <dgm:cxn modelId="{9BCAB1DE-85FA-40FA-882D-D9B2779672E2}" type="presOf" srcId="{003B04E1-4094-41A8-B9B3-686DF7D69C95}" destId="{9F264BE6-77D3-4778-98FC-1AFD0BD537B3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3610B36D-5F21-4AAB-9383-0639940F5227}" type="presParOf" srcId="{A6E97539-5596-4DF9-BD39-C2D64A537652}" destId="{04CA0C98-292D-40AD-91C8-A4D443DDB8CD}" srcOrd="0" destOrd="0" presId="urn:microsoft.com/office/officeart/2005/8/layout/vList2"/>
    <dgm:cxn modelId="{40E0910B-27E7-48FD-AA70-44ACEB50B8E8}" type="presParOf" srcId="{A6E97539-5596-4DF9-BD39-C2D64A537652}" destId="{302B382D-9D79-4876-B0FB-6E61C05D653F}" srcOrd="1" destOrd="0" presId="urn:microsoft.com/office/officeart/2005/8/layout/vList2"/>
    <dgm:cxn modelId="{13E73C0C-0199-40BF-B504-7DE4910A7BBC}" type="presParOf" srcId="{A6E97539-5596-4DF9-BD39-C2D64A537652}" destId="{FD347E0A-6B82-4B0C-995D-51C23A141C9F}" srcOrd="2" destOrd="0" presId="urn:microsoft.com/office/officeart/2005/8/layout/vList2"/>
    <dgm:cxn modelId="{49A7F508-CF9C-4047-84B3-F012F5B0CAE9}" type="presParOf" srcId="{A6E97539-5596-4DF9-BD39-C2D64A537652}" destId="{1423AC30-531D-4610-BE3C-9F2ADA4C5CCD}" srcOrd="3" destOrd="0" presId="urn:microsoft.com/office/officeart/2005/8/layout/vList2"/>
    <dgm:cxn modelId="{853109FB-B847-4D0A-B1C1-C5D6ADC8751F}" type="presParOf" srcId="{A6E97539-5596-4DF9-BD39-C2D64A537652}" destId="{20520C1B-3CEB-451C-92C9-94F7F19E94E8}" srcOrd="4" destOrd="0" presId="urn:microsoft.com/office/officeart/2005/8/layout/vList2"/>
    <dgm:cxn modelId="{3FA9D516-06C8-4863-AF9E-9F06CA1214D4}" type="presParOf" srcId="{A6E97539-5596-4DF9-BD39-C2D64A537652}" destId="{34C7D9B9-DA42-4CF4-8018-A884B18D1A43}" srcOrd="5" destOrd="0" presId="urn:microsoft.com/office/officeart/2005/8/layout/vList2"/>
    <dgm:cxn modelId="{7F756983-133E-4F62-8956-64C16AB1AA46}" type="presParOf" srcId="{A6E97539-5596-4DF9-BD39-C2D64A537652}" destId="{9F264BE6-77D3-4778-98FC-1AFD0BD537B3}" srcOrd="6" destOrd="0" presId="urn:microsoft.com/office/officeart/2005/8/layout/vList2"/>
    <dgm:cxn modelId="{4205E1AE-2B2F-49A5-832D-8EEC25A300B8}" type="presParOf" srcId="{A6E97539-5596-4DF9-BD39-C2D64A537652}" destId="{7236045B-5900-473E-A178-AF20923747E2}" srcOrd="7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5</a:t>
          </a:r>
          <a:r>
            <a:rPr lang="zh-CN" altLang="en-US" sz="2400" b="1" dirty="0" smtClean="0"/>
            <a:t>）机器学习</a:t>
          </a:r>
          <a:endParaRPr lang="zh-CN" altLang="en-US" sz="2400" b="1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91F11B5A-8EC8-46A8-8357-271637F77443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异常检测，二分类，多分类，聚类，回归，协同过滤，关联规则，交叉验证，自动调参，模型评估，混淆矩阵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4C3D69-AF04-4591-8C46-D5D8D02EDACD}" type="par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04A27346-37FC-4810-B32D-2A71C6689080}" type="sib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6</a:t>
          </a:r>
          <a:r>
            <a:rPr lang="zh-CN" altLang="en-US" sz="2400" b="1" dirty="0" smtClean="0"/>
            <a:t>）深度学习</a:t>
          </a:r>
          <a:endParaRPr lang="zh-CN" altLang="en-US" sz="2400" b="1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B64B9F9-3FC0-44E6-A69E-C36300B17ACA}">
      <dgm:prSet phldrT="[文本]" custT="1"/>
      <dgm:spPr/>
      <dgm:t>
        <a:bodyPr/>
        <a:lstStyle/>
        <a:p>
          <a:r>
            <a:rPr lang="en-US" altLang="zh-CN" sz="1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Tensorflow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MXNet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Caffe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CABE7F-DE07-44BC-AD1F-0345757EA3B2}" type="par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A87E4287-1673-4690-ACAD-084F763E1F3A}" type="sib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E78CD1CF-010B-4CE1-87E6-D15422BFE501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7</a:t>
          </a:r>
          <a:r>
            <a:rPr lang="zh-CN" altLang="en-US" sz="2400" b="1" dirty="0" smtClean="0"/>
            <a:t>）文本分析</a:t>
          </a:r>
          <a:endParaRPr lang="zh-CN" altLang="en-US" sz="2400" b="1" dirty="0"/>
        </a:p>
      </dgm:t>
    </dgm:pt>
    <dgm:pt modelId="{8F21A6F9-6333-4E11-8474-AF6D2C950A15}" type="par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2E854F10-245C-4E7E-B3EA-D8C6452F6DC3}" type="sib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8F4DF43B-EE22-4944-97CB-FB12B6F448F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分词，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Word2Vec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Doc2Vec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，自动摘要，关键词抽取，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TF-IDF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CRF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LSH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1646A-3039-4EF5-A47E-9E366FC97A61}" type="par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C3B9F71E-B25E-498D-880D-1C9F8FC96227}" type="sib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003B04E1-4094-41A8-B9B3-686DF7D69C95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8</a:t>
          </a:r>
          <a:r>
            <a:rPr lang="zh-CN" altLang="en-US" sz="2400" b="1" dirty="0" smtClean="0"/>
            <a:t>）网络分析</a:t>
          </a:r>
          <a:endParaRPr lang="zh-CN" altLang="en-US" sz="2400" b="1" dirty="0"/>
        </a:p>
      </dgm:t>
    </dgm:pt>
    <dgm:pt modelId="{604DC87C-84CD-4C38-96D1-98E4A29EDE91}" type="par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66E29971-F29B-49B5-AEA1-F559A796D57D}" type="sib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153A3477-7A95-42DD-BE48-7ABF96B7464E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PageRank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，谱聚类，社团发现（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LPA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），</a:t>
          </a:r>
          <a:r>
            <a:rPr lang="en-US" altLang="zh-CN" sz="1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KCore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，模块度，最短路径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09380E-030C-4F03-852B-6C9F6C47EA92}" type="par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35C89C4B-3D28-4C45-B71A-0C008F51C63D}" type="sib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B382D-9D79-4876-B0FB-6E61C05D653F}" type="pres">
      <dgm:prSet presAssocID="{15D63427-2345-4382-839A-12363023B59F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47E0A-6B82-4B0C-995D-51C23A141C9F}" type="pres">
      <dgm:prSet presAssocID="{4EB69F67-BCE2-4ECF-885A-E2B07992C7D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3AC30-531D-4610-BE3C-9F2ADA4C5CCD}" type="pres">
      <dgm:prSet presAssocID="{4EB69F67-BCE2-4ECF-885A-E2B07992C7D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520C1B-3CEB-451C-92C9-94F7F19E94E8}" type="pres">
      <dgm:prSet presAssocID="{E78CD1CF-010B-4CE1-87E6-D15422BFE50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C7D9B9-DA42-4CF4-8018-A884B18D1A43}" type="pres">
      <dgm:prSet presAssocID="{E78CD1CF-010B-4CE1-87E6-D15422BFE50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64BE6-77D3-4778-98FC-1AFD0BD537B3}" type="pres">
      <dgm:prSet presAssocID="{003B04E1-4094-41A8-B9B3-686DF7D69C9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045B-5900-473E-A178-AF20923747E2}" type="pres">
      <dgm:prSet presAssocID="{003B04E1-4094-41A8-B9B3-686DF7D69C9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990A2E-420B-411F-B25F-D6BF9DCAAD73}" srcId="{003B04E1-4094-41A8-B9B3-686DF7D69C95}" destId="{153A3477-7A95-42DD-BE48-7ABF96B7464E}" srcOrd="0" destOrd="0" parTransId="{3A09380E-030C-4F03-852B-6C9F6C47EA92}" sibTransId="{35C89C4B-3D28-4C45-B71A-0C008F51C63D}"/>
    <dgm:cxn modelId="{AA9886A0-8658-4E24-A633-0670AB0F9970}" type="presOf" srcId="{8F4DF43B-EE22-4944-97CB-FB12B6F448F4}" destId="{34C7D9B9-DA42-4CF4-8018-A884B18D1A43}" srcOrd="0" destOrd="0" presId="urn:microsoft.com/office/officeart/2005/8/layout/vList2"/>
    <dgm:cxn modelId="{68CCFDDF-797D-4CDA-8B39-70D2AD4B5277}" srcId="{E78CD1CF-010B-4CE1-87E6-D15422BFE501}" destId="{8F4DF43B-EE22-4944-97CB-FB12B6F448F4}" srcOrd="0" destOrd="0" parTransId="{F7D1646A-3039-4EF5-A47E-9E366FC97A61}" sibTransId="{C3B9F71E-B25E-498D-880D-1C9F8FC96227}"/>
    <dgm:cxn modelId="{4BFA9370-E2DB-4B42-9031-0847E9076F21}" type="presOf" srcId="{DB64B9F9-3FC0-44E6-A69E-C36300B17ACA}" destId="{1423AC30-531D-4610-BE3C-9F2ADA4C5CCD}" srcOrd="0" destOrd="0" presId="urn:microsoft.com/office/officeart/2005/8/layout/vList2"/>
    <dgm:cxn modelId="{F8D582EB-B884-4747-85BC-33941B7B1890}" type="presOf" srcId="{4EB69F67-BCE2-4ECF-885A-E2B07992C7DF}" destId="{FD347E0A-6B82-4B0C-995D-51C23A141C9F}" srcOrd="0" destOrd="0" presId="urn:microsoft.com/office/officeart/2005/8/layout/vList2"/>
    <dgm:cxn modelId="{39A3CA55-35DF-4D86-9045-F011BFFC032D}" srcId="{E2CAAFA2-254B-4DEA-AF9E-AACC035F0948}" destId="{003B04E1-4094-41A8-B9B3-686DF7D69C95}" srcOrd="3" destOrd="0" parTransId="{604DC87C-84CD-4C38-96D1-98E4A29EDE91}" sibTransId="{66E29971-F29B-49B5-AEA1-F559A796D57D}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257F7218-6BB9-4F60-878D-0C6988B2A809}" srcId="{15D63427-2345-4382-839A-12363023B59F}" destId="{91F11B5A-8EC8-46A8-8357-271637F77443}" srcOrd="0" destOrd="0" parTransId="{6D4C3D69-AF04-4591-8C46-D5D8D02EDACD}" sibTransId="{04A27346-37FC-4810-B32D-2A71C6689080}"/>
    <dgm:cxn modelId="{D21476AF-3920-46FE-BD32-C4E9E1415525}" srcId="{E2CAAFA2-254B-4DEA-AF9E-AACC035F0948}" destId="{4EB69F67-BCE2-4ECF-885A-E2B07992C7DF}" srcOrd="1" destOrd="0" parTransId="{F05F7388-5305-48EE-9409-9084F2C41013}" sibTransId="{D1B3F939-6EC8-4462-B5D8-CB4CFB823B54}"/>
    <dgm:cxn modelId="{9EF06E1C-AE8B-44FF-9AAC-6044B5F95BCE}" type="presOf" srcId="{E78CD1CF-010B-4CE1-87E6-D15422BFE501}" destId="{20520C1B-3CEB-451C-92C9-94F7F19E94E8}" srcOrd="0" destOrd="0" presId="urn:microsoft.com/office/officeart/2005/8/layout/vList2"/>
    <dgm:cxn modelId="{05D095AB-8A55-4F3D-83AE-F17AB22BA8BE}" type="presOf" srcId="{91F11B5A-8EC8-46A8-8357-271637F77443}" destId="{302B382D-9D79-4876-B0FB-6E61C05D653F}" srcOrd="0" destOrd="0" presId="urn:microsoft.com/office/officeart/2005/8/layout/vList2"/>
    <dgm:cxn modelId="{FE194F61-BA40-44BD-AF99-264E76331747}" srcId="{4EB69F67-BCE2-4ECF-885A-E2B07992C7DF}" destId="{DB64B9F9-3FC0-44E6-A69E-C36300B17ACA}" srcOrd="0" destOrd="0" parTransId="{49CABE7F-DE07-44BC-AD1F-0345757EA3B2}" sibTransId="{A87E4287-1673-4690-ACAD-084F763E1F3A}"/>
    <dgm:cxn modelId="{E2F58EF2-E78A-4B99-BB9E-F98E308095BB}" type="presOf" srcId="{15D63427-2345-4382-839A-12363023B59F}" destId="{04CA0C98-292D-40AD-91C8-A4D443DDB8CD}" srcOrd="0" destOrd="0" presId="urn:microsoft.com/office/officeart/2005/8/layout/vList2"/>
    <dgm:cxn modelId="{1C6C6676-1C04-49A2-BAC0-F144C66889A1}" srcId="{E2CAAFA2-254B-4DEA-AF9E-AACC035F0948}" destId="{E78CD1CF-010B-4CE1-87E6-D15422BFE501}" srcOrd="2" destOrd="0" parTransId="{8F21A6F9-6333-4E11-8474-AF6D2C950A15}" sibTransId="{2E854F10-245C-4E7E-B3EA-D8C6452F6DC3}"/>
    <dgm:cxn modelId="{71ECAB51-8B71-4808-95C4-EE7D61A5D708}" type="presOf" srcId="{153A3477-7A95-42DD-BE48-7ABF96B7464E}" destId="{7236045B-5900-473E-A178-AF20923747E2}" srcOrd="0" destOrd="0" presId="urn:microsoft.com/office/officeart/2005/8/layout/vList2"/>
    <dgm:cxn modelId="{9BCAB1DE-85FA-40FA-882D-D9B2779672E2}" type="presOf" srcId="{003B04E1-4094-41A8-B9B3-686DF7D69C95}" destId="{9F264BE6-77D3-4778-98FC-1AFD0BD537B3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3610B36D-5F21-4AAB-9383-0639940F5227}" type="presParOf" srcId="{A6E97539-5596-4DF9-BD39-C2D64A537652}" destId="{04CA0C98-292D-40AD-91C8-A4D443DDB8CD}" srcOrd="0" destOrd="0" presId="urn:microsoft.com/office/officeart/2005/8/layout/vList2"/>
    <dgm:cxn modelId="{40E0910B-27E7-48FD-AA70-44ACEB50B8E8}" type="presParOf" srcId="{A6E97539-5596-4DF9-BD39-C2D64A537652}" destId="{302B382D-9D79-4876-B0FB-6E61C05D653F}" srcOrd="1" destOrd="0" presId="urn:microsoft.com/office/officeart/2005/8/layout/vList2"/>
    <dgm:cxn modelId="{13E73C0C-0199-40BF-B504-7DE4910A7BBC}" type="presParOf" srcId="{A6E97539-5596-4DF9-BD39-C2D64A537652}" destId="{FD347E0A-6B82-4B0C-995D-51C23A141C9F}" srcOrd="2" destOrd="0" presId="urn:microsoft.com/office/officeart/2005/8/layout/vList2"/>
    <dgm:cxn modelId="{49A7F508-CF9C-4047-84B3-F012F5B0CAE9}" type="presParOf" srcId="{A6E97539-5596-4DF9-BD39-C2D64A537652}" destId="{1423AC30-531D-4610-BE3C-9F2ADA4C5CCD}" srcOrd="3" destOrd="0" presId="urn:microsoft.com/office/officeart/2005/8/layout/vList2"/>
    <dgm:cxn modelId="{853109FB-B847-4D0A-B1C1-C5D6ADC8751F}" type="presParOf" srcId="{A6E97539-5596-4DF9-BD39-C2D64A537652}" destId="{20520C1B-3CEB-451C-92C9-94F7F19E94E8}" srcOrd="4" destOrd="0" presId="urn:microsoft.com/office/officeart/2005/8/layout/vList2"/>
    <dgm:cxn modelId="{3FA9D516-06C8-4863-AF9E-9F06CA1214D4}" type="presParOf" srcId="{A6E97539-5596-4DF9-BD39-C2D64A537652}" destId="{34C7D9B9-DA42-4CF4-8018-A884B18D1A43}" srcOrd="5" destOrd="0" presId="urn:microsoft.com/office/officeart/2005/8/layout/vList2"/>
    <dgm:cxn modelId="{7F756983-133E-4F62-8956-64C16AB1AA46}" type="presParOf" srcId="{A6E97539-5596-4DF9-BD39-C2D64A537652}" destId="{9F264BE6-77D3-4778-98FC-1AFD0BD537B3}" srcOrd="6" destOrd="0" presId="urn:microsoft.com/office/officeart/2005/8/layout/vList2"/>
    <dgm:cxn modelId="{4205E1AE-2B2F-49A5-832D-8EEC25A300B8}" type="presParOf" srcId="{A6E97539-5596-4DF9-BD39-C2D64A537652}" destId="{7236045B-5900-473E-A178-AF20923747E2}" srcOrd="7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1F11B5A-8EC8-46A8-8357-271637F77443}">
      <dgm:prSet phldrT="[文本]" custT="1"/>
      <dgm:spPr/>
      <dgm:t>
        <a:bodyPr/>
        <a:lstStyle/>
        <a:p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线性回归，逻辑回归，朴素贝叶斯，决策树，随机森林，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GBDT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XGBoost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AdaBoost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，支持向量机，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K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近邻，</a:t>
          </a:r>
          <a:r>
            <a: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Kmeans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iForest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Arima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Apriori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FP-Growth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ALS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协同过滤，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FTRL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LPA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LDA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SVD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CRF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HMM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N-Gram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LFM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ANN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CNN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RNN ……</a:t>
          </a:r>
        </a:p>
      </dgm:t>
    </dgm:pt>
    <dgm:pt modelId="{6D4C3D69-AF04-4591-8C46-D5D8D02EDACD}" type="par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04A27346-37FC-4810-B32D-2A71C6689080}" type="sib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959577E-695B-4EF2-AAD4-0E4D69510312}" type="pres">
      <dgm:prSet presAssocID="{91F11B5A-8EC8-46A8-8357-271637F77443}" presName="parentText" presStyleLbl="node1" presStyleIdx="0" presStyleCnt="1" custScaleY="1879699" custLinFactNeighborX="14063" custLinFactNeighborY="4479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57F7218-6BB9-4F60-878D-0C6988B2A809}" srcId="{E2CAAFA2-254B-4DEA-AF9E-AACC035F0948}" destId="{91F11B5A-8EC8-46A8-8357-271637F77443}" srcOrd="0" destOrd="0" parTransId="{6D4C3D69-AF04-4591-8C46-D5D8D02EDACD}" sibTransId="{04A27346-37FC-4810-B32D-2A71C6689080}"/>
    <dgm:cxn modelId="{55821F86-EE98-45D8-900B-E204E66601A4}" type="presOf" srcId="{91F11B5A-8EC8-46A8-8357-271637F77443}" destId="{4959577E-695B-4EF2-AAD4-0E4D69510312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A77D4447-DD4D-4B38-B56F-A8C5935B3DB0}" type="presParOf" srcId="{A6E97539-5596-4DF9-BD39-C2D64A537652}" destId="{4959577E-695B-4EF2-AAD4-0E4D69510312}" srcOrd="0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1</a:t>
          </a:r>
          <a:r>
            <a:rPr lang="zh-CN" altLang="en-US" b="1" dirty="0" smtClean="0"/>
            <a:t>）架构优化</a:t>
          </a:r>
          <a:endParaRPr lang="zh-CN" altLang="en-US" b="1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91F11B5A-8EC8-46A8-8357-271637F77443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基于总体规划内容，从系统架构层面做部分改造工作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4C3D69-AF04-4591-8C46-D5D8D02EDACD}" type="par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04A27346-37FC-4810-B32D-2A71C6689080}" type="sib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2</a:t>
          </a:r>
          <a:r>
            <a:rPr lang="zh-CN" altLang="en-US" b="1" dirty="0" smtClean="0"/>
            <a:t>）定时调度</a:t>
          </a:r>
          <a:endParaRPr lang="zh-CN" altLang="en-US" b="1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B64B9F9-3FC0-44E6-A69E-C36300B17AC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定时调度实验运行，通过设定实验全局参数，实现对模型的按需定期更新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CABE7F-DE07-44BC-AD1F-0345757EA3B2}" type="par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A87E4287-1673-4690-ACAD-084F763E1F3A}" type="sib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E78CD1CF-010B-4CE1-87E6-D15422BFE501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3</a:t>
          </a:r>
          <a:r>
            <a:rPr lang="zh-CN" altLang="en-US" b="1" dirty="0" smtClean="0"/>
            <a:t>）常用组件</a:t>
          </a:r>
          <a:endParaRPr lang="zh-CN" altLang="en-US" b="1" dirty="0"/>
        </a:p>
      </dgm:t>
    </dgm:pt>
    <dgm:pt modelId="{8F21A6F9-6333-4E11-8474-AF6D2C950A15}" type="par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2E854F10-245C-4E7E-B3EA-D8C6452F6DC3}" type="sib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8F4DF43B-EE22-4944-97CB-FB12B6F448F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进一步完善组件目录，满足一般业务场景的数据挖掘开发需要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1646A-3039-4EF5-A47E-9E366FC97A61}" type="par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C3B9F71E-B25E-498D-880D-1C9F8FC96227}" type="sib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003B04E1-4094-41A8-B9B3-686DF7D69C95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4</a:t>
          </a:r>
          <a:r>
            <a:rPr lang="zh-CN" altLang="en-US" b="1" dirty="0" smtClean="0"/>
            <a:t>）自动调参</a:t>
          </a:r>
          <a:endParaRPr lang="zh-CN" altLang="en-US" b="1" dirty="0"/>
        </a:p>
      </dgm:t>
    </dgm:pt>
    <dgm:pt modelId="{604DC87C-84CD-4C38-96D1-98E4A29EDE91}" type="par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66E29971-F29B-49B5-AEA1-F559A796D57D}" type="sib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153A3477-7A95-42DD-BE48-7ABF96B7464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支持启发式搜索、随机搜索、随机网格和自定义搜索等调参方式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09380E-030C-4F03-852B-6C9F6C47EA92}" type="par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35C89C4B-3D28-4C45-B71A-0C008F51C63D}" type="sib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B382D-9D79-4876-B0FB-6E61C05D653F}" type="pres">
      <dgm:prSet presAssocID="{15D63427-2345-4382-839A-12363023B59F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47E0A-6B82-4B0C-995D-51C23A141C9F}" type="pres">
      <dgm:prSet presAssocID="{4EB69F67-BCE2-4ECF-885A-E2B07992C7D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3AC30-531D-4610-BE3C-9F2ADA4C5CCD}" type="pres">
      <dgm:prSet presAssocID="{4EB69F67-BCE2-4ECF-885A-E2B07992C7D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520C1B-3CEB-451C-92C9-94F7F19E94E8}" type="pres">
      <dgm:prSet presAssocID="{E78CD1CF-010B-4CE1-87E6-D15422BFE50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C7D9B9-DA42-4CF4-8018-A884B18D1A43}" type="pres">
      <dgm:prSet presAssocID="{E78CD1CF-010B-4CE1-87E6-D15422BFE50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64BE6-77D3-4778-98FC-1AFD0BD537B3}" type="pres">
      <dgm:prSet presAssocID="{003B04E1-4094-41A8-B9B3-686DF7D69C9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045B-5900-473E-A178-AF20923747E2}" type="pres">
      <dgm:prSet presAssocID="{003B04E1-4094-41A8-B9B3-686DF7D69C9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990A2E-420B-411F-B25F-D6BF9DCAAD73}" srcId="{003B04E1-4094-41A8-B9B3-686DF7D69C95}" destId="{153A3477-7A95-42DD-BE48-7ABF96B7464E}" srcOrd="0" destOrd="0" parTransId="{3A09380E-030C-4F03-852B-6C9F6C47EA92}" sibTransId="{35C89C4B-3D28-4C45-B71A-0C008F51C63D}"/>
    <dgm:cxn modelId="{AA9886A0-8658-4E24-A633-0670AB0F9970}" type="presOf" srcId="{8F4DF43B-EE22-4944-97CB-FB12B6F448F4}" destId="{34C7D9B9-DA42-4CF4-8018-A884B18D1A43}" srcOrd="0" destOrd="0" presId="urn:microsoft.com/office/officeart/2005/8/layout/vList2"/>
    <dgm:cxn modelId="{68CCFDDF-797D-4CDA-8B39-70D2AD4B5277}" srcId="{E78CD1CF-010B-4CE1-87E6-D15422BFE501}" destId="{8F4DF43B-EE22-4944-97CB-FB12B6F448F4}" srcOrd="0" destOrd="0" parTransId="{F7D1646A-3039-4EF5-A47E-9E366FC97A61}" sibTransId="{C3B9F71E-B25E-498D-880D-1C9F8FC96227}"/>
    <dgm:cxn modelId="{4BFA9370-E2DB-4B42-9031-0847E9076F21}" type="presOf" srcId="{DB64B9F9-3FC0-44E6-A69E-C36300B17ACA}" destId="{1423AC30-531D-4610-BE3C-9F2ADA4C5CCD}" srcOrd="0" destOrd="0" presId="urn:microsoft.com/office/officeart/2005/8/layout/vList2"/>
    <dgm:cxn modelId="{F8D582EB-B884-4747-85BC-33941B7B1890}" type="presOf" srcId="{4EB69F67-BCE2-4ECF-885A-E2B07992C7DF}" destId="{FD347E0A-6B82-4B0C-995D-51C23A141C9F}" srcOrd="0" destOrd="0" presId="urn:microsoft.com/office/officeart/2005/8/layout/vList2"/>
    <dgm:cxn modelId="{39A3CA55-35DF-4D86-9045-F011BFFC032D}" srcId="{E2CAAFA2-254B-4DEA-AF9E-AACC035F0948}" destId="{003B04E1-4094-41A8-B9B3-686DF7D69C95}" srcOrd="3" destOrd="0" parTransId="{604DC87C-84CD-4C38-96D1-98E4A29EDE91}" sibTransId="{66E29971-F29B-49B5-AEA1-F559A796D57D}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257F7218-6BB9-4F60-878D-0C6988B2A809}" srcId="{15D63427-2345-4382-839A-12363023B59F}" destId="{91F11B5A-8EC8-46A8-8357-271637F77443}" srcOrd="0" destOrd="0" parTransId="{6D4C3D69-AF04-4591-8C46-D5D8D02EDACD}" sibTransId="{04A27346-37FC-4810-B32D-2A71C6689080}"/>
    <dgm:cxn modelId="{D21476AF-3920-46FE-BD32-C4E9E1415525}" srcId="{E2CAAFA2-254B-4DEA-AF9E-AACC035F0948}" destId="{4EB69F67-BCE2-4ECF-885A-E2B07992C7DF}" srcOrd="1" destOrd="0" parTransId="{F05F7388-5305-48EE-9409-9084F2C41013}" sibTransId="{D1B3F939-6EC8-4462-B5D8-CB4CFB823B54}"/>
    <dgm:cxn modelId="{9EF06E1C-AE8B-44FF-9AAC-6044B5F95BCE}" type="presOf" srcId="{E78CD1CF-010B-4CE1-87E6-D15422BFE501}" destId="{20520C1B-3CEB-451C-92C9-94F7F19E94E8}" srcOrd="0" destOrd="0" presId="urn:microsoft.com/office/officeart/2005/8/layout/vList2"/>
    <dgm:cxn modelId="{05D095AB-8A55-4F3D-83AE-F17AB22BA8BE}" type="presOf" srcId="{91F11B5A-8EC8-46A8-8357-271637F77443}" destId="{302B382D-9D79-4876-B0FB-6E61C05D653F}" srcOrd="0" destOrd="0" presId="urn:microsoft.com/office/officeart/2005/8/layout/vList2"/>
    <dgm:cxn modelId="{FE194F61-BA40-44BD-AF99-264E76331747}" srcId="{4EB69F67-BCE2-4ECF-885A-E2B07992C7DF}" destId="{DB64B9F9-3FC0-44E6-A69E-C36300B17ACA}" srcOrd="0" destOrd="0" parTransId="{49CABE7F-DE07-44BC-AD1F-0345757EA3B2}" sibTransId="{A87E4287-1673-4690-ACAD-084F763E1F3A}"/>
    <dgm:cxn modelId="{E2F58EF2-E78A-4B99-BB9E-F98E308095BB}" type="presOf" srcId="{15D63427-2345-4382-839A-12363023B59F}" destId="{04CA0C98-292D-40AD-91C8-A4D443DDB8CD}" srcOrd="0" destOrd="0" presId="urn:microsoft.com/office/officeart/2005/8/layout/vList2"/>
    <dgm:cxn modelId="{1C6C6676-1C04-49A2-BAC0-F144C66889A1}" srcId="{E2CAAFA2-254B-4DEA-AF9E-AACC035F0948}" destId="{E78CD1CF-010B-4CE1-87E6-D15422BFE501}" srcOrd="2" destOrd="0" parTransId="{8F21A6F9-6333-4E11-8474-AF6D2C950A15}" sibTransId="{2E854F10-245C-4E7E-B3EA-D8C6452F6DC3}"/>
    <dgm:cxn modelId="{71ECAB51-8B71-4808-95C4-EE7D61A5D708}" type="presOf" srcId="{153A3477-7A95-42DD-BE48-7ABF96B7464E}" destId="{7236045B-5900-473E-A178-AF20923747E2}" srcOrd="0" destOrd="0" presId="urn:microsoft.com/office/officeart/2005/8/layout/vList2"/>
    <dgm:cxn modelId="{9BCAB1DE-85FA-40FA-882D-D9B2779672E2}" type="presOf" srcId="{003B04E1-4094-41A8-B9B3-686DF7D69C95}" destId="{9F264BE6-77D3-4778-98FC-1AFD0BD537B3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3610B36D-5F21-4AAB-9383-0639940F5227}" type="presParOf" srcId="{A6E97539-5596-4DF9-BD39-C2D64A537652}" destId="{04CA0C98-292D-40AD-91C8-A4D443DDB8CD}" srcOrd="0" destOrd="0" presId="urn:microsoft.com/office/officeart/2005/8/layout/vList2"/>
    <dgm:cxn modelId="{40E0910B-27E7-48FD-AA70-44ACEB50B8E8}" type="presParOf" srcId="{A6E97539-5596-4DF9-BD39-C2D64A537652}" destId="{302B382D-9D79-4876-B0FB-6E61C05D653F}" srcOrd="1" destOrd="0" presId="urn:microsoft.com/office/officeart/2005/8/layout/vList2"/>
    <dgm:cxn modelId="{13E73C0C-0199-40BF-B504-7DE4910A7BBC}" type="presParOf" srcId="{A6E97539-5596-4DF9-BD39-C2D64A537652}" destId="{FD347E0A-6B82-4B0C-995D-51C23A141C9F}" srcOrd="2" destOrd="0" presId="urn:microsoft.com/office/officeart/2005/8/layout/vList2"/>
    <dgm:cxn modelId="{49A7F508-CF9C-4047-84B3-F012F5B0CAE9}" type="presParOf" srcId="{A6E97539-5596-4DF9-BD39-C2D64A537652}" destId="{1423AC30-531D-4610-BE3C-9F2ADA4C5CCD}" srcOrd="3" destOrd="0" presId="urn:microsoft.com/office/officeart/2005/8/layout/vList2"/>
    <dgm:cxn modelId="{853109FB-B847-4D0A-B1C1-C5D6ADC8751F}" type="presParOf" srcId="{A6E97539-5596-4DF9-BD39-C2D64A537652}" destId="{20520C1B-3CEB-451C-92C9-94F7F19E94E8}" srcOrd="4" destOrd="0" presId="urn:microsoft.com/office/officeart/2005/8/layout/vList2"/>
    <dgm:cxn modelId="{3FA9D516-06C8-4863-AF9E-9F06CA1214D4}" type="presParOf" srcId="{A6E97539-5596-4DF9-BD39-C2D64A537652}" destId="{34C7D9B9-DA42-4CF4-8018-A884B18D1A43}" srcOrd="5" destOrd="0" presId="urn:microsoft.com/office/officeart/2005/8/layout/vList2"/>
    <dgm:cxn modelId="{7F756983-133E-4F62-8956-64C16AB1AA46}" type="presParOf" srcId="{A6E97539-5596-4DF9-BD39-C2D64A537652}" destId="{9F264BE6-77D3-4778-98FC-1AFD0BD537B3}" srcOrd="6" destOrd="0" presId="urn:microsoft.com/office/officeart/2005/8/layout/vList2"/>
    <dgm:cxn modelId="{4205E1AE-2B2F-49A5-832D-8EEC25A300B8}" type="presParOf" srcId="{A6E97539-5596-4DF9-BD39-C2D64A537652}" destId="{7236045B-5900-473E-A178-AF20923747E2}" srcOrd="7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1</a:t>
          </a:r>
          <a:r>
            <a:rPr lang="zh-CN" altLang="en-US" b="1" dirty="0" smtClean="0"/>
            <a:t>）网络分析</a:t>
          </a:r>
          <a:endParaRPr lang="zh-CN" altLang="en-US" b="1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91F11B5A-8EC8-46A8-8357-271637F77443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扩展平台组件目录，支持对图数据的计算处理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4C3D69-AF04-4591-8C46-D5D8D02EDACD}" type="par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04A27346-37FC-4810-B32D-2A71C6689080}" type="sib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2</a:t>
          </a:r>
          <a:r>
            <a:rPr lang="zh-CN" altLang="en-US" b="1" dirty="0" smtClean="0"/>
            <a:t>）文本分析</a:t>
          </a:r>
          <a:endParaRPr lang="zh-CN" altLang="en-US" b="1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B64B9F9-3FC0-44E6-A69E-C36300B17AC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扩展平台组件目录，支持对文本数据的计算处理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CABE7F-DE07-44BC-AD1F-0345757EA3B2}" type="par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A87E4287-1673-4690-ACAD-084F763E1F3A}" type="sib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E78CD1CF-010B-4CE1-87E6-D15422BFE501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3</a:t>
          </a:r>
          <a:r>
            <a:rPr lang="zh-CN" altLang="en-US" b="1" dirty="0" smtClean="0"/>
            <a:t>）评分卡套件</a:t>
          </a:r>
          <a:endParaRPr lang="zh-CN" altLang="en-US" b="1" dirty="0"/>
        </a:p>
      </dgm:t>
    </dgm:pt>
    <dgm:pt modelId="{8F21A6F9-6333-4E11-8474-AF6D2C950A15}" type="par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2E854F10-245C-4E7E-B3EA-D8C6452F6DC3}" type="sib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8F4DF43B-EE22-4944-97CB-FB12B6F448F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针对评分卡模型开发过程，设计配套组件，帮助用户快速构建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1646A-3039-4EF5-A47E-9E366FC97A61}" type="par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C3B9F71E-B25E-498D-880D-1C9F8FC96227}" type="sib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003B04E1-4094-41A8-B9B3-686DF7D69C95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4</a:t>
          </a:r>
          <a:r>
            <a:rPr lang="zh-CN" altLang="en-US" b="1" dirty="0" smtClean="0"/>
            <a:t>）在线调度服务</a:t>
          </a:r>
          <a:endParaRPr lang="zh-CN" altLang="en-US" b="1" dirty="0"/>
        </a:p>
      </dgm:t>
    </dgm:pt>
    <dgm:pt modelId="{604DC87C-84CD-4C38-96D1-98E4A29EDE91}" type="par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66E29971-F29B-49B5-AEA1-F559A796D57D}" type="sib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153A3477-7A95-42DD-BE48-7ABF96B7464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将实验调度运行开放到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服务上，供外部调用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09380E-030C-4F03-852B-6C9F6C47EA92}" type="par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35C89C4B-3D28-4C45-B71A-0C008F51C63D}" type="sib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FBFB4E7D-1783-4861-9BE7-A4FD1BAEDF48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在线模型预测服务，将模型预测以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服务方式开放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F3AF77-607D-46B9-892B-2CE63FCF67ED}" type="parTrans" cxnId="{20D9E25B-BEBD-4EF1-A0A6-6D93099EC801}">
      <dgm:prSet/>
      <dgm:spPr/>
      <dgm:t>
        <a:bodyPr/>
        <a:lstStyle/>
        <a:p>
          <a:endParaRPr lang="zh-CN" altLang="en-US"/>
        </a:p>
      </dgm:t>
    </dgm:pt>
    <dgm:pt modelId="{70F1E548-BFE6-4AEE-908E-380F85ADECA3}" type="sibTrans" cxnId="{20D9E25B-BEBD-4EF1-A0A6-6D93099EC801}">
      <dgm:prSet/>
      <dgm:spPr/>
      <dgm:t>
        <a:bodyPr/>
        <a:lstStyle/>
        <a:p>
          <a:endParaRPr lang="zh-CN" altLang="en-US"/>
        </a:p>
      </dgm:t>
    </dgm:pt>
    <dgm:pt modelId="{C11254F3-8021-4DB8-8F31-65B10CEADCB4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5</a:t>
          </a:r>
          <a:r>
            <a:rPr lang="zh-CN" altLang="en-US" b="1" dirty="0" smtClean="0"/>
            <a:t>）在线预测服务</a:t>
          </a:r>
          <a:endParaRPr lang="zh-CN" altLang="en-US" b="1" dirty="0"/>
        </a:p>
      </dgm:t>
    </dgm:pt>
    <dgm:pt modelId="{009694E2-FA32-47AC-9DFB-B14AA08FE67B}" type="parTrans" cxnId="{8551DCB5-C70F-446F-A0F6-641E7F0A3C6E}">
      <dgm:prSet/>
      <dgm:spPr/>
      <dgm:t>
        <a:bodyPr/>
        <a:lstStyle/>
        <a:p>
          <a:endParaRPr lang="zh-CN" altLang="en-US"/>
        </a:p>
      </dgm:t>
    </dgm:pt>
    <dgm:pt modelId="{7F5F62B2-8B62-4F36-B21E-211893E587F4}" type="sibTrans" cxnId="{8551DCB5-C70F-446F-A0F6-641E7F0A3C6E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B382D-9D79-4876-B0FB-6E61C05D653F}" type="pres">
      <dgm:prSet presAssocID="{15D63427-2345-4382-839A-12363023B59F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47E0A-6B82-4B0C-995D-51C23A141C9F}" type="pres">
      <dgm:prSet presAssocID="{4EB69F67-BCE2-4ECF-885A-E2B07992C7D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3AC30-531D-4610-BE3C-9F2ADA4C5CCD}" type="pres">
      <dgm:prSet presAssocID="{4EB69F67-BCE2-4ECF-885A-E2B07992C7DF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520C1B-3CEB-451C-92C9-94F7F19E94E8}" type="pres">
      <dgm:prSet presAssocID="{E78CD1CF-010B-4CE1-87E6-D15422BFE50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C7D9B9-DA42-4CF4-8018-A884B18D1A43}" type="pres">
      <dgm:prSet presAssocID="{E78CD1CF-010B-4CE1-87E6-D15422BFE501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64BE6-77D3-4778-98FC-1AFD0BD537B3}" type="pres">
      <dgm:prSet presAssocID="{003B04E1-4094-41A8-B9B3-686DF7D69C9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045B-5900-473E-A178-AF20923747E2}" type="pres">
      <dgm:prSet presAssocID="{003B04E1-4094-41A8-B9B3-686DF7D69C95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CA9D39-BB3C-425D-88EA-A1C32AF09186}" type="pres">
      <dgm:prSet presAssocID="{C11254F3-8021-4DB8-8F31-65B10CEADCB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9D7773-B72F-494D-9F87-C6D6F6C7EE11}" type="pres">
      <dgm:prSet presAssocID="{C11254F3-8021-4DB8-8F31-65B10CEADCB4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92CC589-1F75-4110-92B8-EE724BDB946E}" type="presOf" srcId="{8F4DF43B-EE22-4944-97CB-FB12B6F448F4}" destId="{34C7D9B9-DA42-4CF4-8018-A884B18D1A43}" srcOrd="0" destOrd="0" presId="urn:microsoft.com/office/officeart/2005/8/layout/vList2"/>
    <dgm:cxn modelId="{46C1E0D9-EA9D-489B-BCA2-47CB3E82B228}" type="presOf" srcId="{91F11B5A-8EC8-46A8-8357-271637F77443}" destId="{302B382D-9D79-4876-B0FB-6E61C05D653F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E9BDD477-A96E-45F5-AE30-95E0FCAC3219}" type="presOf" srcId="{4EB69F67-BCE2-4ECF-885A-E2B07992C7DF}" destId="{FD347E0A-6B82-4B0C-995D-51C23A141C9F}" srcOrd="0" destOrd="0" presId="urn:microsoft.com/office/officeart/2005/8/layout/vList2"/>
    <dgm:cxn modelId="{257F7218-6BB9-4F60-878D-0C6988B2A809}" srcId="{15D63427-2345-4382-839A-12363023B59F}" destId="{91F11B5A-8EC8-46A8-8357-271637F77443}" srcOrd="0" destOrd="0" parTransId="{6D4C3D69-AF04-4591-8C46-D5D8D02EDACD}" sibTransId="{04A27346-37FC-4810-B32D-2A71C6689080}"/>
    <dgm:cxn modelId="{8F89E1A2-EDB8-4F3C-A85A-EC22A261348E}" type="presOf" srcId="{003B04E1-4094-41A8-B9B3-686DF7D69C95}" destId="{9F264BE6-77D3-4778-98FC-1AFD0BD537B3}" srcOrd="0" destOrd="0" presId="urn:microsoft.com/office/officeart/2005/8/layout/vList2"/>
    <dgm:cxn modelId="{D21476AF-3920-46FE-BD32-C4E9E1415525}" srcId="{E2CAAFA2-254B-4DEA-AF9E-AACC035F0948}" destId="{4EB69F67-BCE2-4ECF-885A-E2B07992C7DF}" srcOrd="1" destOrd="0" parTransId="{F05F7388-5305-48EE-9409-9084F2C41013}" sibTransId="{D1B3F939-6EC8-4462-B5D8-CB4CFB823B54}"/>
    <dgm:cxn modelId="{39A3CA55-35DF-4D86-9045-F011BFFC032D}" srcId="{E2CAAFA2-254B-4DEA-AF9E-AACC035F0948}" destId="{003B04E1-4094-41A8-B9B3-686DF7D69C95}" srcOrd="3" destOrd="0" parTransId="{604DC87C-84CD-4C38-96D1-98E4A29EDE91}" sibTransId="{66E29971-F29B-49B5-AEA1-F559A796D57D}"/>
    <dgm:cxn modelId="{7518DA06-1C6E-4A4B-AFD5-6123ACAE1C86}" type="presOf" srcId="{C11254F3-8021-4DB8-8F31-65B10CEADCB4}" destId="{CECA9D39-BB3C-425D-88EA-A1C32AF09186}" srcOrd="0" destOrd="0" presId="urn:microsoft.com/office/officeart/2005/8/layout/vList2"/>
    <dgm:cxn modelId="{8551DCB5-C70F-446F-A0F6-641E7F0A3C6E}" srcId="{E2CAAFA2-254B-4DEA-AF9E-AACC035F0948}" destId="{C11254F3-8021-4DB8-8F31-65B10CEADCB4}" srcOrd="4" destOrd="0" parTransId="{009694E2-FA32-47AC-9DFB-B14AA08FE67B}" sibTransId="{7F5F62B2-8B62-4F36-B21E-211893E587F4}"/>
    <dgm:cxn modelId="{AB4CFF24-5782-401E-AF6D-CE3AE1776418}" type="presOf" srcId="{E78CD1CF-010B-4CE1-87E6-D15422BFE501}" destId="{20520C1B-3CEB-451C-92C9-94F7F19E94E8}" srcOrd="0" destOrd="0" presId="urn:microsoft.com/office/officeart/2005/8/layout/vList2"/>
    <dgm:cxn modelId="{E78DDCF9-7577-423F-8F5F-4DD8071576CE}" type="presOf" srcId="{153A3477-7A95-42DD-BE48-7ABF96B7464E}" destId="{7236045B-5900-473E-A178-AF20923747E2}" srcOrd="0" destOrd="0" presId="urn:microsoft.com/office/officeart/2005/8/layout/vList2"/>
    <dgm:cxn modelId="{68CCFDDF-797D-4CDA-8B39-70D2AD4B5277}" srcId="{E78CD1CF-010B-4CE1-87E6-D15422BFE501}" destId="{8F4DF43B-EE22-4944-97CB-FB12B6F448F4}" srcOrd="0" destOrd="0" parTransId="{F7D1646A-3039-4EF5-A47E-9E366FC97A61}" sibTransId="{C3B9F71E-B25E-498D-880D-1C9F8FC96227}"/>
    <dgm:cxn modelId="{1AEF826C-9398-4C31-85A3-EF5FFC62800E}" type="presOf" srcId="{15D63427-2345-4382-839A-12363023B59F}" destId="{04CA0C98-292D-40AD-91C8-A4D443DDB8CD}" srcOrd="0" destOrd="0" presId="urn:microsoft.com/office/officeart/2005/8/layout/vList2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8FCA370B-12F5-46C7-93A0-CAAF7935E3A8}" type="presOf" srcId="{DB64B9F9-3FC0-44E6-A69E-C36300B17ACA}" destId="{1423AC30-531D-4610-BE3C-9F2ADA4C5CCD}" srcOrd="0" destOrd="0" presId="urn:microsoft.com/office/officeart/2005/8/layout/vList2"/>
    <dgm:cxn modelId="{2AB9A3B3-2D9C-4B66-AAE3-01100EC586D5}" type="presOf" srcId="{FBFB4E7D-1783-4861-9BE7-A4FD1BAEDF48}" destId="{E19D7773-B72F-494D-9F87-C6D6F6C7EE11}" srcOrd="0" destOrd="0" presId="urn:microsoft.com/office/officeart/2005/8/layout/vList2"/>
    <dgm:cxn modelId="{20D9E25B-BEBD-4EF1-A0A6-6D93099EC801}" srcId="{C11254F3-8021-4DB8-8F31-65B10CEADCB4}" destId="{FBFB4E7D-1783-4861-9BE7-A4FD1BAEDF48}" srcOrd="0" destOrd="0" parTransId="{EFF3AF77-607D-46B9-892B-2CE63FCF67ED}" sibTransId="{70F1E548-BFE6-4AEE-908E-380F85ADECA3}"/>
    <dgm:cxn modelId="{1C6C6676-1C04-49A2-BAC0-F144C66889A1}" srcId="{E2CAAFA2-254B-4DEA-AF9E-AACC035F0948}" destId="{E78CD1CF-010B-4CE1-87E6-D15422BFE501}" srcOrd="2" destOrd="0" parTransId="{8F21A6F9-6333-4E11-8474-AF6D2C950A15}" sibTransId="{2E854F10-245C-4E7E-B3EA-D8C6452F6DC3}"/>
    <dgm:cxn modelId="{45990A2E-420B-411F-B25F-D6BF9DCAAD73}" srcId="{003B04E1-4094-41A8-B9B3-686DF7D69C95}" destId="{153A3477-7A95-42DD-BE48-7ABF96B7464E}" srcOrd="0" destOrd="0" parTransId="{3A09380E-030C-4F03-852B-6C9F6C47EA92}" sibTransId="{35C89C4B-3D28-4C45-B71A-0C008F51C63D}"/>
    <dgm:cxn modelId="{FE194F61-BA40-44BD-AF99-264E76331747}" srcId="{4EB69F67-BCE2-4ECF-885A-E2B07992C7DF}" destId="{DB64B9F9-3FC0-44E6-A69E-C36300B17ACA}" srcOrd="0" destOrd="0" parTransId="{49CABE7F-DE07-44BC-AD1F-0345757EA3B2}" sibTransId="{A87E4287-1673-4690-ACAD-084F763E1F3A}"/>
    <dgm:cxn modelId="{AB86E5B8-F688-4548-B186-F43E244EE88A}" type="presParOf" srcId="{A6E97539-5596-4DF9-BD39-C2D64A537652}" destId="{04CA0C98-292D-40AD-91C8-A4D443DDB8CD}" srcOrd="0" destOrd="0" presId="urn:microsoft.com/office/officeart/2005/8/layout/vList2"/>
    <dgm:cxn modelId="{A21E2725-89F6-4024-948E-5DBE14B05BED}" type="presParOf" srcId="{A6E97539-5596-4DF9-BD39-C2D64A537652}" destId="{302B382D-9D79-4876-B0FB-6E61C05D653F}" srcOrd="1" destOrd="0" presId="urn:microsoft.com/office/officeart/2005/8/layout/vList2"/>
    <dgm:cxn modelId="{FDE9442C-728C-4DB1-8BE9-F95EA514504C}" type="presParOf" srcId="{A6E97539-5596-4DF9-BD39-C2D64A537652}" destId="{FD347E0A-6B82-4B0C-995D-51C23A141C9F}" srcOrd="2" destOrd="0" presId="urn:microsoft.com/office/officeart/2005/8/layout/vList2"/>
    <dgm:cxn modelId="{83D04814-CCB4-4405-A665-4750F4895F48}" type="presParOf" srcId="{A6E97539-5596-4DF9-BD39-C2D64A537652}" destId="{1423AC30-531D-4610-BE3C-9F2ADA4C5CCD}" srcOrd="3" destOrd="0" presId="urn:microsoft.com/office/officeart/2005/8/layout/vList2"/>
    <dgm:cxn modelId="{5A4C6C29-4CC7-46F1-BB80-5D0490F6DEB0}" type="presParOf" srcId="{A6E97539-5596-4DF9-BD39-C2D64A537652}" destId="{20520C1B-3CEB-451C-92C9-94F7F19E94E8}" srcOrd="4" destOrd="0" presId="urn:microsoft.com/office/officeart/2005/8/layout/vList2"/>
    <dgm:cxn modelId="{E4811100-D372-4D78-B435-39472269782E}" type="presParOf" srcId="{A6E97539-5596-4DF9-BD39-C2D64A537652}" destId="{34C7D9B9-DA42-4CF4-8018-A884B18D1A43}" srcOrd="5" destOrd="0" presId="urn:microsoft.com/office/officeart/2005/8/layout/vList2"/>
    <dgm:cxn modelId="{EBC765BD-136E-4EE7-A6A1-14171B70F518}" type="presParOf" srcId="{A6E97539-5596-4DF9-BD39-C2D64A537652}" destId="{9F264BE6-77D3-4778-98FC-1AFD0BD537B3}" srcOrd="6" destOrd="0" presId="urn:microsoft.com/office/officeart/2005/8/layout/vList2"/>
    <dgm:cxn modelId="{D6D781DF-CCCD-4A5D-B3ED-4E4EA552B53A}" type="presParOf" srcId="{A6E97539-5596-4DF9-BD39-C2D64A537652}" destId="{7236045B-5900-473E-A178-AF20923747E2}" srcOrd="7" destOrd="0" presId="urn:microsoft.com/office/officeart/2005/8/layout/vList2"/>
    <dgm:cxn modelId="{D478ABCF-303F-4037-ADE0-D5D660502C04}" type="presParOf" srcId="{A6E97539-5596-4DF9-BD39-C2D64A537652}" destId="{CECA9D39-BB3C-425D-88EA-A1C32AF09186}" srcOrd="8" destOrd="0" presId="urn:microsoft.com/office/officeart/2005/8/layout/vList2"/>
    <dgm:cxn modelId="{58D7D626-EDEB-49FF-B830-42B92901C678}" type="presParOf" srcId="{A6E97539-5596-4DF9-BD39-C2D64A537652}" destId="{E19D7773-B72F-494D-9F87-C6D6F6C7EE11}" srcOrd="9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1</a:t>
          </a:r>
          <a:r>
            <a:rPr lang="zh-CN" altLang="en-US" b="1" dirty="0" smtClean="0"/>
            <a:t>）规则生成</a:t>
          </a:r>
          <a:endParaRPr lang="zh-CN" altLang="en-US" b="1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91F11B5A-8EC8-46A8-8357-271637F77443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基于树模型，自动搜索生成具备可解释的业务规则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4C3D69-AF04-4591-8C46-D5D8D02EDACD}" type="par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04A27346-37FC-4810-B32D-2A71C6689080}" type="sib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2</a:t>
          </a:r>
          <a:r>
            <a:rPr lang="zh-CN" altLang="en-US" b="1" dirty="0" smtClean="0"/>
            <a:t>）模型可视化</a:t>
          </a:r>
          <a:endParaRPr lang="zh-CN" altLang="en-US" b="1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B64B9F9-3FC0-44E6-A69E-C36300B17AC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针对不同算法模型，提供不同程度的模型可视化展示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CABE7F-DE07-44BC-AD1F-0345757EA3B2}" type="par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A87E4287-1673-4690-ACAD-084F763E1F3A}" type="sib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E78CD1CF-010B-4CE1-87E6-D15422BFE501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3</a:t>
          </a:r>
          <a:r>
            <a:rPr lang="zh-CN" altLang="en-US" b="1" dirty="0" smtClean="0"/>
            <a:t>）模型可解释</a:t>
          </a:r>
          <a:endParaRPr lang="zh-CN" altLang="en-US" b="1" dirty="0"/>
        </a:p>
      </dgm:t>
    </dgm:pt>
    <dgm:pt modelId="{8F21A6F9-6333-4E11-8474-AF6D2C950A15}" type="par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2E854F10-245C-4E7E-B3EA-D8C6452F6DC3}" type="sib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8F4DF43B-EE22-4944-97CB-FB12B6F448F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结合自动生成的业务规则，对模型预测结果进行辅助解释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1646A-3039-4EF5-A47E-9E366FC97A61}" type="par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C3B9F71E-B25E-498D-880D-1C9F8FC96227}" type="sib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003B04E1-4094-41A8-B9B3-686DF7D69C95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4</a:t>
          </a:r>
          <a:r>
            <a:rPr lang="zh-CN" altLang="en-US" b="1" dirty="0" smtClean="0"/>
            <a:t>）</a:t>
          </a:r>
          <a:r>
            <a:rPr lang="en-US" altLang="en-US" b="1" dirty="0" smtClean="0"/>
            <a:t>Notebook</a:t>
          </a:r>
          <a:endParaRPr lang="zh-CN" altLang="en-US" b="1" dirty="0"/>
        </a:p>
      </dgm:t>
    </dgm:pt>
    <dgm:pt modelId="{604DC87C-84CD-4C38-96D1-98E4A29EDE91}" type="par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66E29971-F29B-49B5-AEA1-F559A796D57D}" type="sib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153A3477-7A95-42DD-BE48-7ABF96B7464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集成</a:t>
          </a:r>
          <a:r>
            <a:rPr lang="en-US" altLang="zh-CN" sz="1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Jupyter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Notebook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，为平台用户提供交互式的脚本界面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09380E-030C-4F03-852B-6C9F6C47EA92}" type="par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35C89C4B-3D28-4C45-B71A-0C008F51C63D}" type="sib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FBFB4E7D-1783-4861-9BE7-A4FD1BAEDF48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基于人工经验积累和启发式搜索，帮助平台用户完成特征工程自动化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F3AF77-607D-46B9-892B-2CE63FCF67ED}" type="parTrans" cxnId="{20D9E25B-BEBD-4EF1-A0A6-6D93099EC801}">
      <dgm:prSet/>
      <dgm:spPr/>
      <dgm:t>
        <a:bodyPr/>
        <a:lstStyle/>
        <a:p>
          <a:endParaRPr lang="zh-CN" altLang="en-US"/>
        </a:p>
      </dgm:t>
    </dgm:pt>
    <dgm:pt modelId="{70F1E548-BFE6-4AEE-908E-380F85ADECA3}" type="sibTrans" cxnId="{20D9E25B-BEBD-4EF1-A0A6-6D93099EC801}">
      <dgm:prSet/>
      <dgm:spPr/>
      <dgm:t>
        <a:bodyPr/>
        <a:lstStyle/>
        <a:p>
          <a:endParaRPr lang="zh-CN" altLang="en-US"/>
        </a:p>
      </dgm:t>
    </dgm:pt>
    <dgm:pt modelId="{C11254F3-8021-4DB8-8F31-65B10CEADCB4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5</a:t>
          </a:r>
          <a:r>
            <a:rPr lang="zh-CN" altLang="en-US" b="1" dirty="0" smtClean="0"/>
            <a:t>）自动特征工程</a:t>
          </a:r>
          <a:endParaRPr lang="zh-CN" altLang="en-US" b="1" dirty="0"/>
        </a:p>
      </dgm:t>
    </dgm:pt>
    <dgm:pt modelId="{009694E2-FA32-47AC-9DFB-B14AA08FE67B}" type="parTrans" cxnId="{8551DCB5-C70F-446F-A0F6-641E7F0A3C6E}">
      <dgm:prSet/>
      <dgm:spPr/>
      <dgm:t>
        <a:bodyPr/>
        <a:lstStyle/>
        <a:p>
          <a:endParaRPr lang="zh-CN" altLang="en-US"/>
        </a:p>
      </dgm:t>
    </dgm:pt>
    <dgm:pt modelId="{7F5F62B2-8B62-4F36-B21E-211893E587F4}" type="sibTrans" cxnId="{8551DCB5-C70F-446F-A0F6-641E7F0A3C6E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B382D-9D79-4876-B0FB-6E61C05D653F}" type="pres">
      <dgm:prSet presAssocID="{15D63427-2345-4382-839A-12363023B59F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47E0A-6B82-4B0C-995D-51C23A141C9F}" type="pres">
      <dgm:prSet presAssocID="{4EB69F67-BCE2-4ECF-885A-E2B07992C7D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3AC30-531D-4610-BE3C-9F2ADA4C5CCD}" type="pres">
      <dgm:prSet presAssocID="{4EB69F67-BCE2-4ECF-885A-E2B07992C7DF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520C1B-3CEB-451C-92C9-94F7F19E94E8}" type="pres">
      <dgm:prSet presAssocID="{E78CD1CF-010B-4CE1-87E6-D15422BFE50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C7D9B9-DA42-4CF4-8018-A884B18D1A43}" type="pres">
      <dgm:prSet presAssocID="{E78CD1CF-010B-4CE1-87E6-D15422BFE501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64BE6-77D3-4778-98FC-1AFD0BD537B3}" type="pres">
      <dgm:prSet presAssocID="{003B04E1-4094-41A8-B9B3-686DF7D69C9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045B-5900-473E-A178-AF20923747E2}" type="pres">
      <dgm:prSet presAssocID="{003B04E1-4094-41A8-B9B3-686DF7D69C95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CA9D39-BB3C-425D-88EA-A1C32AF09186}" type="pres">
      <dgm:prSet presAssocID="{C11254F3-8021-4DB8-8F31-65B10CEADCB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9D7773-B72F-494D-9F87-C6D6F6C7EE11}" type="pres">
      <dgm:prSet presAssocID="{C11254F3-8021-4DB8-8F31-65B10CEADCB4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990A2E-420B-411F-B25F-D6BF9DCAAD73}" srcId="{003B04E1-4094-41A8-B9B3-686DF7D69C95}" destId="{153A3477-7A95-42DD-BE48-7ABF96B7464E}" srcOrd="0" destOrd="0" parTransId="{3A09380E-030C-4F03-852B-6C9F6C47EA92}" sibTransId="{35C89C4B-3D28-4C45-B71A-0C008F51C63D}"/>
    <dgm:cxn modelId="{68CCFDDF-797D-4CDA-8B39-70D2AD4B5277}" srcId="{E78CD1CF-010B-4CE1-87E6-D15422BFE501}" destId="{8F4DF43B-EE22-4944-97CB-FB12B6F448F4}" srcOrd="0" destOrd="0" parTransId="{F7D1646A-3039-4EF5-A47E-9E366FC97A61}" sibTransId="{C3B9F71E-B25E-498D-880D-1C9F8FC96227}"/>
    <dgm:cxn modelId="{E9BDD477-A96E-45F5-AE30-95E0FCAC3219}" type="presOf" srcId="{4EB69F67-BCE2-4ECF-885A-E2B07992C7DF}" destId="{FD347E0A-6B82-4B0C-995D-51C23A141C9F}" srcOrd="0" destOrd="0" presId="urn:microsoft.com/office/officeart/2005/8/layout/vList2"/>
    <dgm:cxn modelId="{39A3CA55-35DF-4D86-9045-F011BFFC032D}" srcId="{E2CAAFA2-254B-4DEA-AF9E-AACC035F0948}" destId="{003B04E1-4094-41A8-B9B3-686DF7D69C95}" srcOrd="3" destOrd="0" parTransId="{604DC87C-84CD-4C38-96D1-98E4A29EDE91}" sibTransId="{66E29971-F29B-49B5-AEA1-F559A796D57D}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257F7218-6BB9-4F60-878D-0C6988B2A809}" srcId="{15D63427-2345-4382-839A-12363023B59F}" destId="{91F11B5A-8EC8-46A8-8357-271637F77443}" srcOrd="0" destOrd="0" parTransId="{6D4C3D69-AF04-4591-8C46-D5D8D02EDACD}" sibTransId="{04A27346-37FC-4810-B32D-2A71C6689080}"/>
    <dgm:cxn modelId="{AB4CFF24-5782-401E-AF6D-CE3AE1776418}" type="presOf" srcId="{E78CD1CF-010B-4CE1-87E6-D15422BFE501}" destId="{20520C1B-3CEB-451C-92C9-94F7F19E94E8}" srcOrd="0" destOrd="0" presId="urn:microsoft.com/office/officeart/2005/8/layout/vList2"/>
    <dgm:cxn modelId="{D21476AF-3920-46FE-BD32-C4E9E1415525}" srcId="{E2CAAFA2-254B-4DEA-AF9E-AACC035F0948}" destId="{4EB69F67-BCE2-4ECF-885A-E2B07992C7DF}" srcOrd="1" destOrd="0" parTransId="{F05F7388-5305-48EE-9409-9084F2C41013}" sibTransId="{D1B3F939-6EC8-4462-B5D8-CB4CFB823B54}"/>
    <dgm:cxn modelId="{8F89E1A2-EDB8-4F3C-A85A-EC22A261348E}" type="presOf" srcId="{003B04E1-4094-41A8-B9B3-686DF7D69C95}" destId="{9F264BE6-77D3-4778-98FC-1AFD0BD537B3}" srcOrd="0" destOrd="0" presId="urn:microsoft.com/office/officeart/2005/8/layout/vList2"/>
    <dgm:cxn modelId="{7518DA06-1C6E-4A4B-AFD5-6123ACAE1C86}" type="presOf" srcId="{C11254F3-8021-4DB8-8F31-65B10CEADCB4}" destId="{CECA9D39-BB3C-425D-88EA-A1C32AF09186}" srcOrd="0" destOrd="0" presId="urn:microsoft.com/office/officeart/2005/8/layout/vList2"/>
    <dgm:cxn modelId="{46C1E0D9-EA9D-489B-BCA2-47CB3E82B228}" type="presOf" srcId="{91F11B5A-8EC8-46A8-8357-271637F77443}" destId="{302B382D-9D79-4876-B0FB-6E61C05D653F}" srcOrd="0" destOrd="0" presId="urn:microsoft.com/office/officeart/2005/8/layout/vList2"/>
    <dgm:cxn modelId="{692CC589-1F75-4110-92B8-EE724BDB946E}" type="presOf" srcId="{8F4DF43B-EE22-4944-97CB-FB12B6F448F4}" destId="{34C7D9B9-DA42-4CF4-8018-A884B18D1A43}" srcOrd="0" destOrd="0" presId="urn:microsoft.com/office/officeart/2005/8/layout/vList2"/>
    <dgm:cxn modelId="{FE194F61-BA40-44BD-AF99-264E76331747}" srcId="{4EB69F67-BCE2-4ECF-885A-E2B07992C7DF}" destId="{DB64B9F9-3FC0-44E6-A69E-C36300B17ACA}" srcOrd="0" destOrd="0" parTransId="{49CABE7F-DE07-44BC-AD1F-0345757EA3B2}" sibTransId="{A87E4287-1673-4690-ACAD-084F763E1F3A}"/>
    <dgm:cxn modelId="{E78DDCF9-7577-423F-8F5F-4DD8071576CE}" type="presOf" srcId="{153A3477-7A95-42DD-BE48-7ABF96B7464E}" destId="{7236045B-5900-473E-A178-AF20923747E2}" srcOrd="0" destOrd="0" presId="urn:microsoft.com/office/officeart/2005/8/layout/vList2"/>
    <dgm:cxn modelId="{8551DCB5-C70F-446F-A0F6-641E7F0A3C6E}" srcId="{E2CAAFA2-254B-4DEA-AF9E-AACC035F0948}" destId="{C11254F3-8021-4DB8-8F31-65B10CEADCB4}" srcOrd="4" destOrd="0" parTransId="{009694E2-FA32-47AC-9DFB-B14AA08FE67B}" sibTransId="{7F5F62B2-8B62-4F36-B21E-211893E587F4}"/>
    <dgm:cxn modelId="{20D9E25B-BEBD-4EF1-A0A6-6D93099EC801}" srcId="{C11254F3-8021-4DB8-8F31-65B10CEADCB4}" destId="{FBFB4E7D-1783-4861-9BE7-A4FD1BAEDF48}" srcOrd="0" destOrd="0" parTransId="{EFF3AF77-607D-46B9-892B-2CE63FCF67ED}" sibTransId="{70F1E548-BFE6-4AEE-908E-380F85ADECA3}"/>
    <dgm:cxn modelId="{1C6C6676-1C04-49A2-BAC0-F144C66889A1}" srcId="{E2CAAFA2-254B-4DEA-AF9E-AACC035F0948}" destId="{E78CD1CF-010B-4CE1-87E6-D15422BFE501}" srcOrd="2" destOrd="0" parTransId="{8F21A6F9-6333-4E11-8474-AF6D2C950A15}" sibTransId="{2E854F10-245C-4E7E-B3EA-D8C6452F6DC3}"/>
    <dgm:cxn modelId="{1AEF826C-9398-4C31-85A3-EF5FFC62800E}" type="presOf" srcId="{15D63427-2345-4382-839A-12363023B59F}" destId="{04CA0C98-292D-40AD-91C8-A4D443DDB8CD}" srcOrd="0" destOrd="0" presId="urn:microsoft.com/office/officeart/2005/8/layout/vList2"/>
    <dgm:cxn modelId="{8FCA370B-12F5-46C7-93A0-CAAF7935E3A8}" type="presOf" srcId="{DB64B9F9-3FC0-44E6-A69E-C36300B17ACA}" destId="{1423AC30-531D-4610-BE3C-9F2ADA4C5CCD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2AB9A3B3-2D9C-4B66-AAE3-01100EC586D5}" type="presOf" srcId="{FBFB4E7D-1783-4861-9BE7-A4FD1BAEDF48}" destId="{E19D7773-B72F-494D-9F87-C6D6F6C7EE11}" srcOrd="0" destOrd="0" presId="urn:microsoft.com/office/officeart/2005/8/layout/vList2"/>
    <dgm:cxn modelId="{AB86E5B8-F688-4548-B186-F43E244EE88A}" type="presParOf" srcId="{A6E97539-5596-4DF9-BD39-C2D64A537652}" destId="{04CA0C98-292D-40AD-91C8-A4D443DDB8CD}" srcOrd="0" destOrd="0" presId="urn:microsoft.com/office/officeart/2005/8/layout/vList2"/>
    <dgm:cxn modelId="{A21E2725-89F6-4024-948E-5DBE14B05BED}" type="presParOf" srcId="{A6E97539-5596-4DF9-BD39-C2D64A537652}" destId="{302B382D-9D79-4876-B0FB-6E61C05D653F}" srcOrd="1" destOrd="0" presId="urn:microsoft.com/office/officeart/2005/8/layout/vList2"/>
    <dgm:cxn modelId="{FDE9442C-728C-4DB1-8BE9-F95EA514504C}" type="presParOf" srcId="{A6E97539-5596-4DF9-BD39-C2D64A537652}" destId="{FD347E0A-6B82-4B0C-995D-51C23A141C9F}" srcOrd="2" destOrd="0" presId="urn:microsoft.com/office/officeart/2005/8/layout/vList2"/>
    <dgm:cxn modelId="{83D04814-CCB4-4405-A665-4750F4895F48}" type="presParOf" srcId="{A6E97539-5596-4DF9-BD39-C2D64A537652}" destId="{1423AC30-531D-4610-BE3C-9F2ADA4C5CCD}" srcOrd="3" destOrd="0" presId="urn:microsoft.com/office/officeart/2005/8/layout/vList2"/>
    <dgm:cxn modelId="{5A4C6C29-4CC7-46F1-BB80-5D0490F6DEB0}" type="presParOf" srcId="{A6E97539-5596-4DF9-BD39-C2D64A537652}" destId="{20520C1B-3CEB-451C-92C9-94F7F19E94E8}" srcOrd="4" destOrd="0" presId="urn:microsoft.com/office/officeart/2005/8/layout/vList2"/>
    <dgm:cxn modelId="{E4811100-D372-4D78-B435-39472269782E}" type="presParOf" srcId="{A6E97539-5596-4DF9-BD39-C2D64A537652}" destId="{34C7D9B9-DA42-4CF4-8018-A884B18D1A43}" srcOrd="5" destOrd="0" presId="urn:microsoft.com/office/officeart/2005/8/layout/vList2"/>
    <dgm:cxn modelId="{EBC765BD-136E-4EE7-A6A1-14171B70F518}" type="presParOf" srcId="{A6E97539-5596-4DF9-BD39-C2D64A537652}" destId="{9F264BE6-77D3-4778-98FC-1AFD0BD537B3}" srcOrd="6" destOrd="0" presId="urn:microsoft.com/office/officeart/2005/8/layout/vList2"/>
    <dgm:cxn modelId="{D6D781DF-CCCD-4A5D-B3ED-4E4EA552B53A}" type="presParOf" srcId="{A6E97539-5596-4DF9-BD39-C2D64A537652}" destId="{7236045B-5900-473E-A178-AF20923747E2}" srcOrd="7" destOrd="0" presId="urn:microsoft.com/office/officeart/2005/8/layout/vList2"/>
    <dgm:cxn modelId="{D478ABCF-303F-4037-ADE0-D5D660502C04}" type="presParOf" srcId="{A6E97539-5596-4DF9-BD39-C2D64A537652}" destId="{CECA9D39-BB3C-425D-88EA-A1C32AF09186}" srcOrd="8" destOrd="0" presId="urn:microsoft.com/office/officeart/2005/8/layout/vList2"/>
    <dgm:cxn modelId="{58D7D626-EDEB-49FF-B830-42B92901C678}" type="presParOf" srcId="{A6E97539-5596-4DF9-BD39-C2D64A537652}" destId="{E19D7773-B72F-494D-9F87-C6D6F6C7EE11}" srcOrd="9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1</a:t>
          </a:r>
          <a:r>
            <a:rPr lang="zh-CN" altLang="en-US" b="1" dirty="0" smtClean="0"/>
            <a:t>）在线学习</a:t>
          </a:r>
          <a:endParaRPr lang="zh-CN" altLang="en-US" b="1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91F11B5A-8EC8-46A8-8357-271637F77443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面向超大规模的训练集和在线数据流，在线算法可以有效对模型一直更新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4C3D69-AF04-4591-8C46-D5D8D02EDACD}" type="par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04A27346-37FC-4810-B32D-2A71C6689080}" type="sib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2</a:t>
          </a:r>
          <a:r>
            <a:rPr lang="zh-CN" altLang="en-US" b="1" dirty="0" smtClean="0"/>
            <a:t>）半监督学习</a:t>
          </a:r>
          <a:endParaRPr lang="zh-CN" altLang="en-US" b="1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B64B9F9-3FC0-44E6-A69E-C36300B17AC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面向黑白样本验证失衡场景，算法自动利用未标记样本来学习提升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CABE7F-DE07-44BC-AD1F-0345757EA3B2}" type="par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A87E4287-1673-4690-ACAD-084F763E1F3A}" type="sib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E78CD1CF-010B-4CE1-87E6-D15422BFE501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3</a:t>
          </a:r>
          <a:r>
            <a:rPr lang="zh-CN" altLang="en-US" b="1" dirty="0" smtClean="0"/>
            <a:t>）深度学习</a:t>
          </a:r>
          <a:endParaRPr lang="zh-CN" altLang="en-US" b="1" dirty="0"/>
        </a:p>
      </dgm:t>
    </dgm:pt>
    <dgm:pt modelId="{8F21A6F9-6333-4E11-8474-AF6D2C950A15}" type="par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2E854F10-245C-4E7E-B3EA-D8C6452F6DC3}" type="sib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8F4DF43B-EE22-4944-97CB-FB12B6F448F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无需领域知识，无需做大量特征工程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1646A-3039-4EF5-A47E-9E366FC97A61}" type="par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C3B9F71E-B25E-498D-880D-1C9F8FC96227}" type="sib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003B04E1-4094-41A8-B9B3-686DF7D69C95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4</a:t>
          </a:r>
          <a:r>
            <a:rPr lang="zh-CN" altLang="en-US" b="1" dirty="0" smtClean="0"/>
            <a:t>）智能决策服务</a:t>
          </a:r>
          <a:endParaRPr lang="zh-CN" altLang="en-US" b="1" dirty="0"/>
        </a:p>
      </dgm:t>
    </dgm:pt>
    <dgm:pt modelId="{604DC87C-84CD-4C38-96D1-98E4A29EDE91}" type="par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66E29971-F29B-49B5-AEA1-F559A796D57D}" type="sib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153A3477-7A95-42DD-BE48-7ABF96B7464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基于实时指标服务，对外提供线上实时决策服务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09380E-030C-4F03-852B-6C9F6C47EA92}" type="par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35C89C4B-3D28-4C45-B71A-0C008F51C63D}" type="sib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B382D-9D79-4876-B0FB-6E61C05D653F}" type="pres">
      <dgm:prSet presAssocID="{15D63427-2345-4382-839A-12363023B59F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47E0A-6B82-4B0C-995D-51C23A141C9F}" type="pres">
      <dgm:prSet presAssocID="{4EB69F67-BCE2-4ECF-885A-E2B07992C7D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3AC30-531D-4610-BE3C-9F2ADA4C5CCD}" type="pres">
      <dgm:prSet presAssocID="{4EB69F67-BCE2-4ECF-885A-E2B07992C7D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520C1B-3CEB-451C-92C9-94F7F19E94E8}" type="pres">
      <dgm:prSet presAssocID="{E78CD1CF-010B-4CE1-87E6-D15422BFE50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C7D9B9-DA42-4CF4-8018-A884B18D1A43}" type="pres">
      <dgm:prSet presAssocID="{E78CD1CF-010B-4CE1-87E6-D15422BFE50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64BE6-77D3-4778-98FC-1AFD0BD537B3}" type="pres">
      <dgm:prSet presAssocID="{003B04E1-4094-41A8-B9B3-686DF7D69C9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045B-5900-473E-A178-AF20923747E2}" type="pres">
      <dgm:prSet presAssocID="{003B04E1-4094-41A8-B9B3-686DF7D69C9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990A2E-420B-411F-B25F-D6BF9DCAAD73}" srcId="{003B04E1-4094-41A8-B9B3-686DF7D69C95}" destId="{153A3477-7A95-42DD-BE48-7ABF96B7464E}" srcOrd="0" destOrd="0" parTransId="{3A09380E-030C-4F03-852B-6C9F6C47EA92}" sibTransId="{35C89C4B-3D28-4C45-B71A-0C008F51C63D}"/>
    <dgm:cxn modelId="{AA9886A0-8658-4E24-A633-0670AB0F9970}" type="presOf" srcId="{8F4DF43B-EE22-4944-97CB-FB12B6F448F4}" destId="{34C7D9B9-DA42-4CF4-8018-A884B18D1A43}" srcOrd="0" destOrd="0" presId="urn:microsoft.com/office/officeart/2005/8/layout/vList2"/>
    <dgm:cxn modelId="{68CCFDDF-797D-4CDA-8B39-70D2AD4B5277}" srcId="{E78CD1CF-010B-4CE1-87E6-D15422BFE501}" destId="{8F4DF43B-EE22-4944-97CB-FB12B6F448F4}" srcOrd="0" destOrd="0" parTransId="{F7D1646A-3039-4EF5-A47E-9E366FC97A61}" sibTransId="{C3B9F71E-B25E-498D-880D-1C9F8FC96227}"/>
    <dgm:cxn modelId="{4BFA9370-E2DB-4B42-9031-0847E9076F21}" type="presOf" srcId="{DB64B9F9-3FC0-44E6-A69E-C36300B17ACA}" destId="{1423AC30-531D-4610-BE3C-9F2ADA4C5CCD}" srcOrd="0" destOrd="0" presId="urn:microsoft.com/office/officeart/2005/8/layout/vList2"/>
    <dgm:cxn modelId="{F8D582EB-B884-4747-85BC-33941B7B1890}" type="presOf" srcId="{4EB69F67-BCE2-4ECF-885A-E2B07992C7DF}" destId="{FD347E0A-6B82-4B0C-995D-51C23A141C9F}" srcOrd="0" destOrd="0" presId="urn:microsoft.com/office/officeart/2005/8/layout/vList2"/>
    <dgm:cxn modelId="{39A3CA55-35DF-4D86-9045-F011BFFC032D}" srcId="{E2CAAFA2-254B-4DEA-AF9E-AACC035F0948}" destId="{003B04E1-4094-41A8-B9B3-686DF7D69C95}" srcOrd="3" destOrd="0" parTransId="{604DC87C-84CD-4C38-96D1-98E4A29EDE91}" sibTransId="{66E29971-F29B-49B5-AEA1-F559A796D57D}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257F7218-6BB9-4F60-878D-0C6988B2A809}" srcId="{15D63427-2345-4382-839A-12363023B59F}" destId="{91F11B5A-8EC8-46A8-8357-271637F77443}" srcOrd="0" destOrd="0" parTransId="{6D4C3D69-AF04-4591-8C46-D5D8D02EDACD}" sibTransId="{04A27346-37FC-4810-B32D-2A71C6689080}"/>
    <dgm:cxn modelId="{D21476AF-3920-46FE-BD32-C4E9E1415525}" srcId="{E2CAAFA2-254B-4DEA-AF9E-AACC035F0948}" destId="{4EB69F67-BCE2-4ECF-885A-E2B07992C7DF}" srcOrd="1" destOrd="0" parTransId="{F05F7388-5305-48EE-9409-9084F2C41013}" sibTransId="{D1B3F939-6EC8-4462-B5D8-CB4CFB823B54}"/>
    <dgm:cxn modelId="{9EF06E1C-AE8B-44FF-9AAC-6044B5F95BCE}" type="presOf" srcId="{E78CD1CF-010B-4CE1-87E6-D15422BFE501}" destId="{20520C1B-3CEB-451C-92C9-94F7F19E94E8}" srcOrd="0" destOrd="0" presId="urn:microsoft.com/office/officeart/2005/8/layout/vList2"/>
    <dgm:cxn modelId="{05D095AB-8A55-4F3D-83AE-F17AB22BA8BE}" type="presOf" srcId="{91F11B5A-8EC8-46A8-8357-271637F77443}" destId="{302B382D-9D79-4876-B0FB-6E61C05D653F}" srcOrd="0" destOrd="0" presId="urn:microsoft.com/office/officeart/2005/8/layout/vList2"/>
    <dgm:cxn modelId="{FE194F61-BA40-44BD-AF99-264E76331747}" srcId="{4EB69F67-BCE2-4ECF-885A-E2B07992C7DF}" destId="{DB64B9F9-3FC0-44E6-A69E-C36300B17ACA}" srcOrd="0" destOrd="0" parTransId="{49CABE7F-DE07-44BC-AD1F-0345757EA3B2}" sibTransId="{A87E4287-1673-4690-ACAD-084F763E1F3A}"/>
    <dgm:cxn modelId="{E2F58EF2-E78A-4B99-BB9E-F98E308095BB}" type="presOf" srcId="{15D63427-2345-4382-839A-12363023B59F}" destId="{04CA0C98-292D-40AD-91C8-A4D443DDB8CD}" srcOrd="0" destOrd="0" presId="urn:microsoft.com/office/officeart/2005/8/layout/vList2"/>
    <dgm:cxn modelId="{1C6C6676-1C04-49A2-BAC0-F144C66889A1}" srcId="{E2CAAFA2-254B-4DEA-AF9E-AACC035F0948}" destId="{E78CD1CF-010B-4CE1-87E6-D15422BFE501}" srcOrd="2" destOrd="0" parTransId="{8F21A6F9-6333-4E11-8474-AF6D2C950A15}" sibTransId="{2E854F10-245C-4E7E-B3EA-D8C6452F6DC3}"/>
    <dgm:cxn modelId="{71ECAB51-8B71-4808-95C4-EE7D61A5D708}" type="presOf" srcId="{153A3477-7A95-42DD-BE48-7ABF96B7464E}" destId="{7236045B-5900-473E-A178-AF20923747E2}" srcOrd="0" destOrd="0" presId="urn:microsoft.com/office/officeart/2005/8/layout/vList2"/>
    <dgm:cxn modelId="{9BCAB1DE-85FA-40FA-882D-D9B2779672E2}" type="presOf" srcId="{003B04E1-4094-41A8-B9B3-686DF7D69C95}" destId="{9F264BE6-77D3-4778-98FC-1AFD0BD537B3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3610B36D-5F21-4AAB-9383-0639940F5227}" type="presParOf" srcId="{A6E97539-5596-4DF9-BD39-C2D64A537652}" destId="{04CA0C98-292D-40AD-91C8-A4D443DDB8CD}" srcOrd="0" destOrd="0" presId="urn:microsoft.com/office/officeart/2005/8/layout/vList2"/>
    <dgm:cxn modelId="{40E0910B-27E7-48FD-AA70-44ACEB50B8E8}" type="presParOf" srcId="{A6E97539-5596-4DF9-BD39-C2D64A537652}" destId="{302B382D-9D79-4876-B0FB-6E61C05D653F}" srcOrd="1" destOrd="0" presId="urn:microsoft.com/office/officeart/2005/8/layout/vList2"/>
    <dgm:cxn modelId="{13E73C0C-0199-40BF-B504-7DE4910A7BBC}" type="presParOf" srcId="{A6E97539-5596-4DF9-BD39-C2D64A537652}" destId="{FD347E0A-6B82-4B0C-995D-51C23A141C9F}" srcOrd="2" destOrd="0" presId="urn:microsoft.com/office/officeart/2005/8/layout/vList2"/>
    <dgm:cxn modelId="{49A7F508-CF9C-4047-84B3-F012F5B0CAE9}" type="presParOf" srcId="{A6E97539-5596-4DF9-BD39-C2D64A537652}" destId="{1423AC30-531D-4610-BE3C-9F2ADA4C5CCD}" srcOrd="3" destOrd="0" presId="urn:microsoft.com/office/officeart/2005/8/layout/vList2"/>
    <dgm:cxn modelId="{853109FB-B847-4D0A-B1C1-C5D6ADC8751F}" type="presParOf" srcId="{A6E97539-5596-4DF9-BD39-C2D64A537652}" destId="{20520C1B-3CEB-451C-92C9-94F7F19E94E8}" srcOrd="4" destOrd="0" presId="urn:microsoft.com/office/officeart/2005/8/layout/vList2"/>
    <dgm:cxn modelId="{3FA9D516-06C8-4863-AF9E-9F06CA1214D4}" type="presParOf" srcId="{A6E97539-5596-4DF9-BD39-C2D64A537652}" destId="{34C7D9B9-DA42-4CF4-8018-A884B18D1A43}" srcOrd="5" destOrd="0" presId="urn:microsoft.com/office/officeart/2005/8/layout/vList2"/>
    <dgm:cxn modelId="{7F756983-133E-4F62-8956-64C16AB1AA46}" type="presParOf" srcId="{A6E97539-5596-4DF9-BD39-C2D64A537652}" destId="{9F264BE6-77D3-4778-98FC-1AFD0BD537B3}" srcOrd="6" destOrd="0" presId="urn:microsoft.com/office/officeart/2005/8/layout/vList2"/>
    <dgm:cxn modelId="{4205E1AE-2B2F-49A5-832D-8EEC25A300B8}" type="presParOf" srcId="{A6E97539-5596-4DF9-BD39-C2D64A537652}" destId="{7236045B-5900-473E-A178-AF20923747E2}" srcOrd="7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912"/>
          <a:ext cx="8369300" cy="59414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1</a:t>
          </a:r>
          <a:r>
            <a:rPr lang="zh-CN" altLang="en-US" sz="2400" b="1" kern="1200" dirty="0" smtClean="0"/>
            <a:t>）面向大数据挖掘的集成开发环境</a:t>
          </a:r>
          <a:endParaRPr lang="zh-CN" altLang="en-US" sz="2400" b="1" kern="1200" dirty="0"/>
        </a:p>
      </dsp:txBody>
      <dsp:txXfrm>
        <a:off x="29004" y="29916"/>
        <a:ext cx="8311292" cy="536132"/>
      </dsp:txXfrm>
    </dsp:sp>
    <dsp:sp modelId="{302B382D-9D79-4876-B0FB-6E61C05D653F}">
      <dsp:nvSpPr>
        <dsp:cNvPr id="0" name=""/>
        <dsp:cNvSpPr/>
      </dsp:nvSpPr>
      <dsp:spPr>
        <a:xfrm>
          <a:off x="0" y="595052"/>
          <a:ext cx="8369300" cy="394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覆盖数据清洗，数据分析，数据预处理，特征工程，算法模型等内容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95052"/>
        <a:ext cx="8369300" cy="394189"/>
      </dsp:txXfrm>
    </dsp:sp>
    <dsp:sp modelId="{FD347E0A-6B82-4B0C-995D-51C23A141C9F}">
      <dsp:nvSpPr>
        <dsp:cNvPr id="0" name=""/>
        <dsp:cNvSpPr/>
      </dsp:nvSpPr>
      <dsp:spPr>
        <a:xfrm>
          <a:off x="0" y="989242"/>
          <a:ext cx="8369300" cy="59414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2</a:t>
          </a:r>
          <a:r>
            <a:rPr lang="zh-CN" altLang="en-US" sz="2400" b="1" kern="1200" dirty="0" smtClean="0"/>
            <a:t>）基于工作流模式的图形用户界面</a:t>
          </a:r>
          <a:endParaRPr lang="zh-CN" altLang="en-US" sz="2400" b="1" kern="1200" dirty="0"/>
        </a:p>
      </dsp:txBody>
      <dsp:txXfrm>
        <a:off x="29004" y="1018246"/>
        <a:ext cx="8311292" cy="536132"/>
      </dsp:txXfrm>
    </dsp:sp>
    <dsp:sp modelId="{1423AC30-531D-4610-BE3C-9F2ADA4C5CCD}">
      <dsp:nvSpPr>
        <dsp:cNvPr id="0" name=""/>
        <dsp:cNvSpPr/>
      </dsp:nvSpPr>
      <dsp:spPr>
        <a:xfrm>
          <a:off x="0" y="1583383"/>
          <a:ext cx="8369300" cy="394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组件化设计，构建实验，只需拖拽组件和编辑节点参数即可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83383"/>
        <a:ext cx="8369300" cy="394189"/>
      </dsp:txXfrm>
    </dsp:sp>
    <dsp:sp modelId="{20520C1B-3CEB-451C-92C9-94F7F19E94E8}">
      <dsp:nvSpPr>
        <dsp:cNvPr id="0" name=""/>
        <dsp:cNvSpPr/>
      </dsp:nvSpPr>
      <dsp:spPr>
        <a:xfrm>
          <a:off x="0" y="1977572"/>
          <a:ext cx="8369300" cy="59414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3</a:t>
          </a:r>
          <a:r>
            <a:rPr lang="zh-CN" altLang="en-US" sz="2400" b="1" kern="1200" dirty="0" smtClean="0"/>
            <a:t>）开放式的机器学习平台</a:t>
          </a:r>
          <a:endParaRPr lang="zh-CN" altLang="en-US" sz="2400" b="1" kern="1200" dirty="0"/>
        </a:p>
      </dsp:txBody>
      <dsp:txXfrm>
        <a:off x="29004" y="2006576"/>
        <a:ext cx="8311292" cy="536132"/>
      </dsp:txXfrm>
    </dsp:sp>
    <dsp:sp modelId="{34C7D9B9-DA42-4CF4-8018-A884B18D1A43}">
      <dsp:nvSpPr>
        <dsp:cNvPr id="0" name=""/>
        <dsp:cNvSpPr/>
      </dsp:nvSpPr>
      <dsp:spPr>
        <a:xfrm>
          <a:off x="0" y="2571713"/>
          <a:ext cx="8369300" cy="394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对外开放数据、模型、实验调度、模型预测等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服务内容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71713"/>
        <a:ext cx="8369300" cy="394189"/>
      </dsp:txXfrm>
    </dsp:sp>
    <dsp:sp modelId="{9F264BE6-77D3-4778-98FC-1AFD0BD537B3}">
      <dsp:nvSpPr>
        <dsp:cNvPr id="0" name=""/>
        <dsp:cNvSpPr/>
      </dsp:nvSpPr>
      <dsp:spPr>
        <a:xfrm>
          <a:off x="0" y="2965902"/>
          <a:ext cx="8369300" cy="59414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4</a:t>
          </a:r>
          <a:r>
            <a:rPr lang="zh-CN" altLang="en-US" sz="2400" b="1" kern="1200" dirty="0" smtClean="0"/>
            <a:t>）模型一键部署预测服务</a:t>
          </a:r>
          <a:endParaRPr lang="zh-CN" altLang="en-US" sz="2400" b="1" kern="1200" dirty="0"/>
        </a:p>
      </dsp:txBody>
      <dsp:txXfrm>
        <a:off x="29004" y="2994906"/>
        <a:ext cx="8311292" cy="536132"/>
      </dsp:txXfrm>
    </dsp:sp>
    <dsp:sp modelId="{7236045B-5900-473E-A178-AF20923747E2}">
      <dsp:nvSpPr>
        <dsp:cNvPr id="0" name=""/>
        <dsp:cNvSpPr/>
      </dsp:nvSpPr>
      <dsp:spPr>
        <a:xfrm>
          <a:off x="0" y="3560043"/>
          <a:ext cx="8369300" cy="394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快速响应业务场景对模型的线上预测需求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560043"/>
        <a:ext cx="8369300" cy="394189"/>
      </dsp:txXfrm>
    </dsp:sp>
    <dsp:sp modelId="{1FA6D9FC-B8A0-401E-B415-FB863807E538}">
      <dsp:nvSpPr>
        <dsp:cNvPr id="0" name=""/>
        <dsp:cNvSpPr/>
      </dsp:nvSpPr>
      <dsp:spPr>
        <a:xfrm>
          <a:off x="0" y="3954232"/>
          <a:ext cx="8369300" cy="59414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5</a:t>
          </a:r>
          <a:r>
            <a:rPr lang="zh-CN" altLang="en-US" sz="2400" b="1" kern="1200" dirty="0" smtClean="0"/>
            <a:t>）平台用户群体</a:t>
          </a:r>
          <a:endParaRPr lang="zh-CN" altLang="en-US" sz="2400" kern="1200" dirty="0"/>
        </a:p>
      </dsp:txBody>
      <dsp:txXfrm>
        <a:off x="29004" y="3983236"/>
        <a:ext cx="8311292" cy="536132"/>
      </dsp:txXfrm>
    </dsp:sp>
    <dsp:sp modelId="{4CF8504A-BB5E-42A7-AF90-4BCAD73EB18C}">
      <dsp:nvSpPr>
        <dsp:cNvPr id="0" name=""/>
        <dsp:cNvSpPr/>
      </dsp:nvSpPr>
      <dsp:spPr>
        <a:xfrm>
          <a:off x="0" y="4548373"/>
          <a:ext cx="8369300" cy="394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业务专家、数据挖掘、数据开发、项目负责人、系统管理员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548373"/>
        <a:ext cx="8369300" cy="3941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52267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1</a:t>
          </a:r>
          <a:r>
            <a:rPr lang="zh-CN" altLang="en-US" sz="2900" b="1" kern="1200" dirty="0" smtClean="0"/>
            <a:t>）流式计算</a:t>
          </a:r>
          <a:endParaRPr lang="zh-CN" altLang="en-US" sz="2900" b="1" kern="1200" dirty="0"/>
        </a:p>
      </dsp:txBody>
      <dsp:txXfrm>
        <a:off x="35611" y="87878"/>
        <a:ext cx="8298078" cy="658273"/>
      </dsp:txXfrm>
    </dsp:sp>
    <dsp:sp modelId="{302B382D-9D79-4876-B0FB-6E61C05D653F}">
      <dsp:nvSpPr>
        <dsp:cNvPr id="0" name=""/>
        <dsp:cNvSpPr/>
      </dsp:nvSpPr>
      <dsp:spPr>
        <a:xfrm>
          <a:off x="0" y="781762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运用流式计算技术，对在线数据流做实时计算处理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81762"/>
        <a:ext cx="8369300" cy="480240"/>
      </dsp:txXfrm>
    </dsp:sp>
    <dsp:sp modelId="{FD347E0A-6B82-4B0C-995D-51C23A141C9F}">
      <dsp:nvSpPr>
        <dsp:cNvPr id="0" name=""/>
        <dsp:cNvSpPr/>
      </dsp:nvSpPr>
      <dsp:spPr>
        <a:xfrm>
          <a:off x="0" y="1262002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2</a:t>
          </a:r>
          <a:r>
            <a:rPr lang="zh-CN" altLang="en-US" sz="2900" b="1" kern="1200" dirty="0" smtClean="0"/>
            <a:t>）分布式内存数据库</a:t>
          </a:r>
          <a:endParaRPr lang="zh-CN" altLang="en-US" sz="2900" b="1" kern="1200" dirty="0"/>
        </a:p>
      </dsp:txBody>
      <dsp:txXfrm>
        <a:off x="35611" y="1297613"/>
        <a:ext cx="8298078" cy="658273"/>
      </dsp:txXfrm>
    </dsp:sp>
    <dsp:sp modelId="{1423AC30-531D-4610-BE3C-9F2ADA4C5CCD}">
      <dsp:nvSpPr>
        <dsp:cNvPr id="0" name=""/>
        <dsp:cNvSpPr/>
      </dsp:nvSpPr>
      <dsp:spPr>
        <a:xfrm>
          <a:off x="0" y="1991497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为维度数据提供低延迟、高吞吐、高可用的数据存储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91497"/>
        <a:ext cx="8369300" cy="480240"/>
      </dsp:txXfrm>
    </dsp:sp>
    <dsp:sp modelId="{20520C1B-3CEB-451C-92C9-94F7F19E94E8}">
      <dsp:nvSpPr>
        <dsp:cNvPr id="0" name=""/>
        <dsp:cNvSpPr/>
      </dsp:nvSpPr>
      <dsp:spPr>
        <a:xfrm>
          <a:off x="0" y="2471737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3</a:t>
          </a:r>
          <a:r>
            <a:rPr lang="zh-CN" altLang="en-US" sz="2900" b="1" kern="1200" dirty="0" smtClean="0"/>
            <a:t>）指标计算引擎</a:t>
          </a:r>
          <a:endParaRPr lang="zh-CN" altLang="en-US" sz="2900" b="1" kern="1200" dirty="0"/>
        </a:p>
      </dsp:txBody>
      <dsp:txXfrm>
        <a:off x="35611" y="2507348"/>
        <a:ext cx="8298078" cy="658273"/>
      </dsp:txXfrm>
    </dsp:sp>
    <dsp:sp modelId="{34C7D9B9-DA42-4CF4-8018-A884B18D1A43}">
      <dsp:nvSpPr>
        <dsp:cNvPr id="0" name=""/>
        <dsp:cNvSpPr/>
      </dsp:nvSpPr>
      <dsp:spPr>
        <a:xfrm>
          <a:off x="0" y="3201232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负责维度数据的管理，为实时指标的计算提供底层框架实现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01232"/>
        <a:ext cx="8369300" cy="480240"/>
      </dsp:txXfrm>
    </dsp:sp>
    <dsp:sp modelId="{9F264BE6-77D3-4778-98FC-1AFD0BD537B3}">
      <dsp:nvSpPr>
        <dsp:cNvPr id="0" name=""/>
        <dsp:cNvSpPr/>
      </dsp:nvSpPr>
      <dsp:spPr>
        <a:xfrm>
          <a:off x="0" y="3681472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4</a:t>
          </a:r>
          <a:r>
            <a:rPr lang="zh-CN" altLang="en-US" sz="2900" b="1" kern="1200" dirty="0" smtClean="0"/>
            <a:t>）实时指标服务</a:t>
          </a:r>
          <a:endParaRPr lang="zh-CN" altLang="en-US" sz="2900" b="1" kern="1200" dirty="0"/>
        </a:p>
      </dsp:txBody>
      <dsp:txXfrm>
        <a:off x="35611" y="3717083"/>
        <a:ext cx="8298078" cy="658273"/>
      </dsp:txXfrm>
    </dsp:sp>
    <dsp:sp modelId="{7236045B-5900-473E-A178-AF20923747E2}">
      <dsp:nvSpPr>
        <dsp:cNvPr id="0" name=""/>
        <dsp:cNvSpPr/>
      </dsp:nvSpPr>
      <dsp:spPr>
        <a:xfrm>
          <a:off x="0" y="4410967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基于指标计算引擎，将实时指标以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服务开放给外部查询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410967"/>
        <a:ext cx="8369300" cy="480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26A12-3F36-404F-B90C-425965E87744}">
      <dsp:nvSpPr>
        <dsp:cNvPr id="0" name=""/>
        <dsp:cNvSpPr/>
      </dsp:nvSpPr>
      <dsp:spPr>
        <a:xfrm>
          <a:off x="1625" y="0"/>
          <a:ext cx="5577413" cy="4309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离线业务决策分析</a:t>
          </a:r>
          <a:endParaRPr lang="zh-CN" altLang="en-US" sz="2400" b="1" kern="1200" dirty="0"/>
        </a:p>
      </dsp:txBody>
      <dsp:txXfrm>
        <a:off x="217078" y="0"/>
        <a:ext cx="5146508" cy="430905"/>
      </dsp:txXfrm>
    </dsp:sp>
    <dsp:sp modelId="{A5E326FA-4641-48F3-BA59-E98CEF019565}">
      <dsp:nvSpPr>
        <dsp:cNvPr id="0" name=""/>
        <dsp:cNvSpPr/>
      </dsp:nvSpPr>
      <dsp:spPr>
        <a:xfrm>
          <a:off x="5058951" y="0"/>
          <a:ext cx="5200870" cy="4309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在线业务事中决策</a:t>
          </a:r>
          <a:endParaRPr lang="zh-CN" altLang="en-US" sz="2400" b="1" kern="1200" dirty="0"/>
        </a:p>
      </dsp:txBody>
      <dsp:txXfrm>
        <a:off x="5274404" y="0"/>
        <a:ext cx="4769965" cy="4309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2047"/>
          <a:ext cx="8369300" cy="585228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1</a:t>
          </a:r>
          <a:r>
            <a:rPr lang="zh-CN" altLang="en-US" sz="2400" b="1" kern="1200" dirty="0" smtClean="0"/>
            <a:t>）数据预处理</a:t>
          </a:r>
          <a:endParaRPr lang="zh-CN" altLang="en-US" sz="2400" b="1" kern="1200" dirty="0"/>
        </a:p>
      </dsp:txBody>
      <dsp:txXfrm>
        <a:off x="28568" y="30615"/>
        <a:ext cx="8312164" cy="528092"/>
      </dsp:txXfrm>
    </dsp:sp>
    <dsp:sp modelId="{302B382D-9D79-4876-B0FB-6E61C05D653F}">
      <dsp:nvSpPr>
        <dsp:cNvPr id="0" name=""/>
        <dsp:cNvSpPr/>
      </dsp:nvSpPr>
      <dsp:spPr>
        <a:xfrm>
          <a:off x="0" y="587275"/>
          <a:ext cx="8369300" cy="736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采样（随机、分层、加权），过滤，拆分，合并（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join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union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），类型转换，数据预处理（缺失值、归一化、标准化）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87275"/>
        <a:ext cx="8369300" cy="736729"/>
      </dsp:txXfrm>
    </dsp:sp>
    <dsp:sp modelId="{FD347E0A-6B82-4B0C-995D-51C23A141C9F}">
      <dsp:nvSpPr>
        <dsp:cNvPr id="0" name=""/>
        <dsp:cNvSpPr/>
      </dsp:nvSpPr>
      <dsp:spPr>
        <a:xfrm>
          <a:off x="0" y="1324005"/>
          <a:ext cx="8369300" cy="585228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2</a:t>
          </a:r>
          <a:r>
            <a:rPr lang="zh-CN" altLang="en-US" sz="2400" b="1" kern="1200" dirty="0" smtClean="0"/>
            <a:t>）统计分析</a:t>
          </a:r>
          <a:endParaRPr lang="zh-CN" altLang="en-US" sz="2400" b="1" kern="1200" dirty="0"/>
        </a:p>
      </dsp:txBody>
      <dsp:txXfrm>
        <a:off x="28568" y="1352573"/>
        <a:ext cx="8312164" cy="528092"/>
      </dsp:txXfrm>
    </dsp:sp>
    <dsp:sp modelId="{1423AC30-531D-4610-BE3C-9F2ADA4C5CCD}">
      <dsp:nvSpPr>
        <dsp:cNvPr id="0" name=""/>
        <dsp:cNvSpPr/>
      </dsp:nvSpPr>
      <dsp:spPr>
        <a:xfrm>
          <a:off x="0" y="1909234"/>
          <a:ext cx="8369300" cy="736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直方图，散点图，箱线图，协方差，卡方校验，概率密度图，正态校验，皮尔森系数，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校验，分位数，罗伦兹曲线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09234"/>
        <a:ext cx="8369300" cy="736729"/>
      </dsp:txXfrm>
    </dsp:sp>
    <dsp:sp modelId="{20520C1B-3CEB-451C-92C9-94F7F19E94E8}">
      <dsp:nvSpPr>
        <dsp:cNvPr id="0" name=""/>
        <dsp:cNvSpPr/>
      </dsp:nvSpPr>
      <dsp:spPr>
        <a:xfrm>
          <a:off x="0" y="2645964"/>
          <a:ext cx="8369300" cy="585228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3</a:t>
          </a:r>
          <a:r>
            <a:rPr lang="zh-CN" altLang="en-US" sz="2400" b="1" kern="1200" dirty="0" smtClean="0"/>
            <a:t>）特征工程</a:t>
          </a:r>
          <a:endParaRPr lang="zh-CN" altLang="en-US" sz="2400" b="1" kern="1200" dirty="0"/>
        </a:p>
      </dsp:txBody>
      <dsp:txXfrm>
        <a:off x="28568" y="2674532"/>
        <a:ext cx="8312164" cy="528092"/>
      </dsp:txXfrm>
    </dsp:sp>
    <dsp:sp modelId="{34C7D9B9-DA42-4CF4-8018-A884B18D1A43}">
      <dsp:nvSpPr>
        <dsp:cNvPr id="0" name=""/>
        <dsp:cNvSpPr/>
      </dsp:nvSpPr>
      <dsp:spPr>
        <a:xfrm>
          <a:off x="0" y="3231192"/>
          <a:ext cx="8369300" cy="736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特征变换（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PCA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SVD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、独热编码、尺度变换），特征选择（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Filter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Wrapper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Embedded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），特征重要性，特征生成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31192"/>
        <a:ext cx="8369300" cy="736729"/>
      </dsp:txXfrm>
    </dsp:sp>
    <dsp:sp modelId="{9F264BE6-77D3-4778-98FC-1AFD0BD537B3}">
      <dsp:nvSpPr>
        <dsp:cNvPr id="0" name=""/>
        <dsp:cNvSpPr/>
      </dsp:nvSpPr>
      <dsp:spPr>
        <a:xfrm>
          <a:off x="0" y="3967922"/>
          <a:ext cx="8369300" cy="585228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4</a:t>
          </a:r>
          <a:r>
            <a:rPr lang="zh-CN" altLang="en-US" sz="2400" b="1" kern="1200" dirty="0" smtClean="0"/>
            <a:t>）脚本工具</a:t>
          </a:r>
          <a:endParaRPr lang="zh-CN" altLang="en-US" sz="2400" b="1" kern="1200" dirty="0"/>
        </a:p>
      </dsp:txBody>
      <dsp:txXfrm>
        <a:off x="28568" y="3996490"/>
        <a:ext cx="8312164" cy="528092"/>
      </dsp:txXfrm>
    </dsp:sp>
    <dsp:sp modelId="{7236045B-5900-473E-A178-AF20923747E2}">
      <dsp:nvSpPr>
        <dsp:cNvPr id="0" name=""/>
        <dsp:cNvSpPr/>
      </dsp:nvSpPr>
      <dsp:spPr>
        <a:xfrm>
          <a:off x="0" y="4553151"/>
          <a:ext cx="8369300" cy="388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SQL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Python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553151"/>
        <a:ext cx="8369300" cy="3882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32253"/>
          <a:ext cx="8369300" cy="61776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5</a:t>
          </a:r>
          <a:r>
            <a:rPr lang="zh-CN" altLang="en-US" sz="2400" b="1" kern="1200" dirty="0" smtClean="0"/>
            <a:t>）机器学习</a:t>
          </a:r>
          <a:endParaRPr lang="zh-CN" altLang="en-US" sz="2400" b="1" kern="1200" dirty="0"/>
        </a:p>
      </dsp:txBody>
      <dsp:txXfrm>
        <a:off x="30157" y="62410"/>
        <a:ext cx="8308986" cy="557446"/>
      </dsp:txXfrm>
    </dsp:sp>
    <dsp:sp modelId="{302B382D-9D79-4876-B0FB-6E61C05D653F}">
      <dsp:nvSpPr>
        <dsp:cNvPr id="0" name=""/>
        <dsp:cNvSpPr/>
      </dsp:nvSpPr>
      <dsp:spPr>
        <a:xfrm>
          <a:off x="0" y="650013"/>
          <a:ext cx="8369300" cy="76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异常检测，二分类，多分类，聚类，回归，协同过滤，关联规则，交叉验证，自动调参，模型评估，混淆矩阵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650013"/>
        <a:ext cx="8369300" cy="768487"/>
      </dsp:txXfrm>
    </dsp:sp>
    <dsp:sp modelId="{FD347E0A-6B82-4B0C-995D-51C23A141C9F}">
      <dsp:nvSpPr>
        <dsp:cNvPr id="0" name=""/>
        <dsp:cNvSpPr/>
      </dsp:nvSpPr>
      <dsp:spPr>
        <a:xfrm>
          <a:off x="0" y="1418501"/>
          <a:ext cx="8369300" cy="61776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6</a:t>
          </a:r>
          <a:r>
            <a:rPr lang="zh-CN" altLang="en-US" sz="2400" b="1" kern="1200" dirty="0" smtClean="0"/>
            <a:t>）深度学习</a:t>
          </a:r>
          <a:endParaRPr lang="zh-CN" altLang="en-US" sz="2400" b="1" kern="1200" dirty="0"/>
        </a:p>
      </dsp:txBody>
      <dsp:txXfrm>
        <a:off x="30157" y="1448658"/>
        <a:ext cx="8308986" cy="557446"/>
      </dsp:txXfrm>
    </dsp:sp>
    <dsp:sp modelId="{1423AC30-531D-4610-BE3C-9F2ADA4C5CCD}">
      <dsp:nvSpPr>
        <dsp:cNvPr id="0" name=""/>
        <dsp:cNvSpPr/>
      </dsp:nvSpPr>
      <dsp:spPr>
        <a:xfrm>
          <a:off x="0" y="2036261"/>
          <a:ext cx="83693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Tensorflow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MXNet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Caffe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36261"/>
        <a:ext cx="8369300" cy="546480"/>
      </dsp:txXfrm>
    </dsp:sp>
    <dsp:sp modelId="{20520C1B-3CEB-451C-92C9-94F7F19E94E8}">
      <dsp:nvSpPr>
        <dsp:cNvPr id="0" name=""/>
        <dsp:cNvSpPr/>
      </dsp:nvSpPr>
      <dsp:spPr>
        <a:xfrm>
          <a:off x="0" y="2582741"/>
          <a:ext cx="8369300" cy="61776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7</a:t>
          </a:r>
          <a:r>
            <a:rPr lang="zh-CN" altLang="en-US" sz="2400" b="1" kern="1200" dirty="0" smtClean="0"/>
            <a:t>）文本分析</a:t>
          </a:r>
          <a:endParaRPr lang="zh-CN" altLang="en-US" sz="2400" b="1" kern="1200" dirty="0"/>
        </a:p>
      </dsp:txBody>
      <dsp:txXfrm>
        <a:off x="30157" y="2612898"/>
        <a:ext cx="8308986" cy="557446"/>
      </dsp:txXfrm>
    </dsp:sp>
    <dsp:sp modelId="{34C7D9B9-DA42-4CF4-8018-A884B18D1A43}">
      <dsp:nvSpPr>
        <dsp:cNvPr id="0" name=""/>
        <dsp:cNvSpPr/>
      </dsp:nvSpPr>
      <dsp:spPr>
        <a:xfrm>
          <a:off x="0" y="3200501"/>
          <a:ext cx="83693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分词，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Word2Vec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Doc2Vec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，自动摘要，关键词抽取，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TF-IDF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CRF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LSH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00501"/>
        <a:ext cx="8369300" cy="546480"/>
      </dsp:txXfrm>
    </dsp:sp>
    <dsp:sp modelId="{9F264BE6-77D3-4778-98FC-1AFD0BD537B3}">
      <dsp:nvSpPr>
        <dsp:cNvPr id="0" name=""/>
        <dsp:cNvSpPr/>
      </dsp:nvSpPr>
      <dsp:spPr>
        <a:xfrm>
          <a:off x="0" y="3746981"/>
          <a:ext cx="8369300" cy="61776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8</a:t>
          </a:r>
          <a:r>
            <a:rPr lang="zh-CN" altLang="en-US" sz="2400" b="1" kern="1200" dirty="0" smtClean="0"/>
            <a:t>）网络分析</a:t>
          </a:r>
          <a:endParaRPr lang="zh-CN" altLang="en-US" sz="2400" b="1" kern="1200" dirty="0"/>
        </a:p>
      </dsp:txBody>
      <dsp:txXfrm>
        <a:off x="30157" y="3777138"/>
        <a:ext cx="8308986" cy="557446"/>
      </dsp:txXfrm>
    </dsp:sp>
    <dsp:sp modelId="{7236045B-5900-473E-A178-AF20923747E2}">
      <dsp:nvSpPr>
        <dsp:cNvPr id="0" name=""/>
        <dsp:cNvSpPr/>
      </dsp:nvSpPr>
      <dsp:spPr>
        <a:xfrm>
          <a:off x="0" y="4364741"/>
          <a:ext cx="83693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PageRank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，谱聚类，社团发现（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LPA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），</a:t>
          </a:r>
          <a:r>
            <a:rPr lang="en-US" altLang="zh-CN" sz="1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KCore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，模块度，最短路径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364741"/>
        <a:ext cx="8369300" cy="5464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9577E-695B-4EF2-AAD4-0E4D69510312}">
      <dsp:nvSpPr>
        <dsp:cNvPr id="0" name=""/>
        <dsp:cNvSpPr/>
      </dsp:nvSpPr>
      <dsp:spPr>
        <a:xfrm>
          <a:off x="0" y="4827"/>
          <a:ext cx="8369300" cy="49386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线性回归，逻辑回归，朴素贝叶斯，决策树，随机森林，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GBDT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XGBoost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AdaBoost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，支持向量机，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K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近邻，</a:t>
          </a:r>
          <a:r>
            <a:rPr lang="en-US" altLang="zh-CN" sz="2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Kmeans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iForest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Arima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Apriori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FP-Growth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ALS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协同过滤，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FTRL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LPA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LDA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SVD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CRF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HMM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N-Gram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LFM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ANN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CNN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RNN ……</a:t>
          </a:r>
        </a:p>
      </dsp:txBody>
      <dsp:txXfrm>
        <a:off x="241085" y="245912"/>
        <a:ext cx="7887130" cy="44564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52267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1</a:t>
          </a:r>
          <a:r>
            <a:rPr lang="zh-CN" altLang="en-US" sz="2900" b="1" kern="1200" dirty="0" smtClean="0"/>
            <a:t>）架构优化</a:t>
          </a:r>
          <a:endParaRPr lang="zh-CN" altLang="en-US" sz="2900" b="1" kern="1200" dirty="0"/>
        </a:p>
      </dsp:txBody>
      <dsp:txXfrm>
        <a:off x="35611" y="87878"/>
        <a:ext cx="8298078" cy="658273"/>
      </dsp:txXfrm>
    </dsp:sp>
    <dsp:sp modelId="{302B382D-9D79-4876-B0FB-6E61C05D653F}">
      <dsp:nvSpPr>
        <dsp:cNvPr id="0" name=""/>
        <dsp:cNvSpPr/>
      </dsp:nvSpPr>
      <dsp:spPr>
        <a:xfrm>
          <a:off x="0" y="781762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基于总体规划内容，从系统架构层面做部分改造工作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81762"/>
        <a:ext cx="8369300" cy="480240"/>
      </dsp:txXfrm>
    </dsp:sp>
    <dsp:sp modelId="{FD347E0A-6B82-4B0C-995D-51C23A141C9F}">
      <dsp:nvSpPr>
        <dsp:cNvPr id="0" name=""/>
        <dsp:cNvSpPr/>
      </dsp:nvSpPr>
      <dsp:spPr>
        <a:xfrm>
          <a:off x="0" y="1262002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2</a:t>
          </a:r>
          <a:r>
            <a:rPr lang="zh-CN" altLang="en-US" sz="2900" b="1" kern="1200" dirty="0" smtClean="0"/>
            <a:t>）定时调度</a:t>
          </a:r>
          <a:endParaRPr lang="zh-CN" altLang="en-US" sz="2900" b="1" kern="1200" dirty="0"/>
        </a:p>
      </dsp:txBody>
      <dsp:txXfrm>
        <a:off x="35611" y="1297613"/>
        <a:ext cx="8298078" cy="658273"/>
      </dsp:txXfrm>
    </dsp:sp>
    <dsp:sp modelId="{1423AC30-531D-4610-BE3C-9F2ADA4C5CCD}">
      <dsp:nvSpPr>
        <dsp:cNvPr id="0" name=""/>
        <dsp:cNvSpPr/>
      </dsp:nvSpPr>
      <dsp:spPr>
        <a:xfrm>
          <a:off x="0" y="1991497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定时调度实验运行，通过设定实验全局参数，实现对模型的按需定期更新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91497"/>
        <a:ext cx="8369300" cy="480240"/>
      </dsp:txXfrm>
    </dsp:sp>
    <dsp:sp modelId="{20520C1B-3CEB-451C-92C9-94F7F19E94E8}">
      <dsp:nvSpPr>
        <dsp:cNvPr id="0" name=""/>
        <dsp:cNvSpPr/>
      </dsp:nvSpPr>
      <dsp:spPr>
        <a:xfrm>
          <a:off x="0" y="2471737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3</a:t>
          </a:r>
          <a:r>
            <a:rPr lang="zh-CN" altLang="en-US" sz="2900" b="1" kern="1200" dirty="0" smtClean="0"/>
            <a:t>）常用组件</a:t>
          </a:r>
          <a:endParaRPr lang="zh-CN" altLang="en-US" sz="2900" b="1" kern="1200" dirty="0"/>
        </a:p>
      </dsp:txBody>
      <dsp:txXfrm>
        <a:off x="35611" y="2507348"/>
        <a:ext cx="8298078" cy="658273"/>
      </dsp:txXfrm>
    </dsp:sp>
    <dsp:sp modelId="{34C7D9B9-DA42-4CF4-8018-A884B18D1A43}">
      <dsp:nvSpPr>
        <dsp:cNvPr id="0" name=""/>
        <dsp:cNvSpPr/>
      </dsp:nvSpPr>
      <dsp:spPr>
        <a:xfrm>
          <a:off x="0" y="3201232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进一步完善组件目录，满足一般业务场景的数据挖掘开发需要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01232"/>
        <a:ext cx="8369300" cy="480240"/>
      </dsp:txXfrm>
    </dsp:sp>
    <dsp:sp modelId="{9F264BE6-77D3-4778-98FC-1AFD0BD537B3}">
      <dsp:nvSpPr>
        <dsp:cNvPr id="0" name=""/>
        <dsp:cNvSpPr/>
      </dsp:nvSpPr>
      <dsp:spPr>
        <a:xfrm>
          <a:off x="0" y="3681472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4</a:t>
          </a:r>
          <a:r>
            <a:rPr lang="zh-CN" altLang="en-US" sz="2900" b="1" kern="1200" dirty="0" smtClean="0"/>
            <a:t>）自动调参</a:t>
          </a:r>
          <a:endParaRPr lang="zh-CN" altLang="en-US" sz="2900" b="1" kern="1200" dirty="0"/>
        </a:p>
      </dsp:txBody>
      <dsp:txXfrm>
        <a:off x="35611" y="3717083"/>
        <a:ext cx="8298078" cy="658273"/>
      </dsp:txXfrm>
    </dsp:sp>
    <dsp:sp modelId="{7236045B-5900-473E-A178-AF20923747E2}">
      <dsp:nvSpPr>
        <dsp:cNvPr id="0" name=""/>
        <dsp:cNvSpPr/>
      </dsp:nvSpPr>
      <dsp:spPr>
        <a:xfrm>
          <a:off x="0" y="4410967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支持启发式搜索、随机搜索、随机网格和自定义搜索等调参方式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410967"/>
        <a:ext cx="8369300" cy="480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13612"/>
          <a:ext cx="8369300" cy="57856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（</a:t>
          </a:r>
          <a:r>
            <a:rPr lang="en-US" altLang="zh-CN" sz="2300" b="1" kern="1200" dirty="0" smtClean="0"/>
            <a:t>1</a:t>
          </a:r>
          <a:r>
            <a:rPr lang="zh-CN" altLang="en-US" sz="2300" b="1" kern="1200" dirty="0" smtClean="0"/>
            <a:t>）网络分析</a:t>
          </a:r>
          <a:endParaRPr lang="zh-CN" altLang="en-US" sz="2300" b="1" kern="1200" dirty="0"/>
        </a:p>
      </dsp:txBody>
      <dsp:txXfrm>
        <a:off x="28243" y="41855"/>
        <a:ext cx="8312814" cy="522079"/>
      </dsp:txXfrm>
    </dsp:sp>
    <dsp:sp modelId="{302B382D-9D79-4876-B0FB-6E61C05D653F}">
      <dsp:nvSpPr>
        <dsp:cNvPr id="0" name=""/>
        <dsp:cNvSpPr/>
      </dsp:nvSpPr>
      <dsp:spPr>
        <a:xfrm>
          <a:off x="0" y="592177"/>
          <a:ext cx="8369300" cy="40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扩展平台组件目录，支持对图数据的计算处理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92177"/>
        <a:ext cx="8369300" cy="404685"/>
      </dsp:txXfrm>
    </dsp:sp>
    <dsp:sp modelId="{FD347E0A-6B82-4B0C-995D-51C23A141C9F}">
      <dsp:nvSpPr>
        <dsp:cNvPr id="0" name=""/>
        <dsp:cNvSpPr/>
      </dsp:nvSpPr>
      <dsp:spPr>
        <a:xfrm>
          <a:off x="0" y="996862"/>
          <a:ext cx="8369300" cy="57856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（</a:t>
          </a:r>
          <a:r>
            <a:rPr lang="en-US" altLang="zh-CN" sz="2300" b="1" kern="1200" dirty="0" smtClean="0"/>
            <a:t>2</a:t>
          </a:r>
          <a:r>
            <a:rPr lang="zh-CN" altLang="en-US" sz="2300" b="1" kern="1200" dirty="0" smtClean="0"/>
            <a:t>）文本分析</a:t>
          </a:r>
          <a:endParaRPr lang="zh-CN" altLang="en-US" sz="2300" b="1" kern="1200" dirty="0"/>
        </a:p>
      </dsp:txBody>
      <dsp:txXfrm>
        <a:off x="28243" y="1025105"/>
        <a:ext cx="8312814" cy="522079"/>
      </dsp:txXfrm>
    </dsp:sp>
    <dsp:sp modelId="{1423AC30-531D-4610-BE3C-9F2ADA4C5CCD}">
      <dsp:nvSpPr>
        <dsp:cNvPr id="0" name=""/>
        <dsp:cNvSpPr/>
      </dsp:nvSpPr>
      <dsp:spPr>
        <a:xfrm>
          <a:off x="0" y="1575427"/>
          <a:ext cx="8369300" cy="40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扩展平台组件目录，支持对文本数据的计算处理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75427"/>
        <a:ext cx="8369300" cy="404685"/>
      </dsp:txXfrm>
    </dsp:sp>
    <dsp:sp modelId="{20520C1B-3CEB-451C-92C9-94F7F19E94E8}">
      <dsp:nvSpPr>
        <dsp:cNvPr id="0" name=""/>
        <dsp:cNvSpPr/>
      </dsp:nvSpPr>
      <dsp:spPr>
        <a:xfrm>
          <a:off x="0" y="1980112"/>
          <a:ext cx="8369300" cy="57856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（</a:t>
          </a:r>
          <a:r>
            <a:rPr lang="en-US" altLang="zh-CN" sz="2300" b="1" kern="1200" dirty="0" smtClean="0"/>
            <a:t>3</a:t>
          </a:r>
          <a:r>
            <a:rPr lang="zh-CN" altLang="en-US" sz="2300" b="1" kern="1200" dirty="0" smtClean="0"/>
            <a:t>）评分卡套件</a:t>
          </a:r>
          <a:endParaRPr lang="zh-CN" altLang="en-US" sz="2300" b="1" kern="1200" dirty="0"/>
        </a:p>
      </dsp:txBody>
      <dsp:txXfrm>
        <a:off x="28243" y="2008355"/>
        <a:ext cx="8312814" cy="522079"/>
      </dsp:txXfrm>
    </dsp:sp>
    <dsp:sp modelId="{34C7D9B9-DA42-4CF4-8018-A884B18D1A43}">
      <dsp:nvSpPr>
        <dsp:cNvPr id="0" name=""/>
        <dsp:cNvSpPr/>
      </dsp:nvSpPr>
      <dsp:spPr>
        <a:xfrm>
          <a:off x="0" y="2558677"/>
          <a:ext cx="8369300" cy="40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针对评分卡模型开发过程，设计配套组件，帮助用户快速构建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58677"/>
        <a:ext cx="8369300" cy="404685"/>
      </dsp:txXfrm>
    </dsp:sp>
    <dsp:sp modelId="{9F264BE6-77D3-4778-98FC-1AFD0BD537B3}">
      <dsp:nvSpPr>
        <dsp:cNvPr id="0" name=""/>
        <dsp:cNvSpPr/>
      </dsp:nvSpPr>
      <dsp:spPr>
        <a:xfrm>
          <a:off x="0" y="2963362"/>
          <a:ext cx="8369300" cy="57856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（</a:t>
          </a:r>
          <a:r>
            <a:rPr lang="en-US" altLang="zh-CN" sz="2300" b="1" kern="1200" dirty="0" smtClean="0"/>
            <a:t>4</a:t>
          </a:r>
          <a:r>
            <a:rPr lang="zh-CN" altLang="en-US" sz="2300" b="1" kern="1200" dirty="0" smtClean="0"/>
            <a:t>）在线调度服务</a:t>
          </a:r>
          <a:endParaRPr lang="zh-CN" altLang="en-US" sz="2300" b="1" kern="1200" dirty="0"/>
        </a:p>
      </dsp:txBody>
      <dsp:txXfrm>
        <a:off x="28243" y="2991605"/>
        <a:ext cx="8312814" cy="522079"/>
      </dsp:txXfrm>
    </dsp:sp>
    <dsp:sp modelId="{7236045B-5900-473E-A178-AF20923747E2}">
      <dsp:nvSpPr>
        <dsp:cNvPr id="0" name=""/>
        <dsp:cNvSpPr/>
      </dsp:nvSpPr>
      <dsp:spPr>
        <a:xfrm>
          <a:off x="0" y="3541927"/>
          <a:ext cx="8369300" cy="40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将实验调度运行开放到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服务上，供外部调用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541927"/>
        <a:ext cx="8369300" cy="404685"/>
      </dsp:txXfrm>
    </dsp:sp>
    <dsp:sp modelId="{CECA9D39-BB3C-425D-88EA-A1C32AF09186}">
      <dsp:nvSpPr>
        <dsp:cNvPr id="0" name=""/>
        <dsp:cNvSpPr/>
      </dsp:nvSpPr>
      <dsp:spPr>
        <a:xfrm>
          <a:off x="0" y="3946612"/>
          <a:ext cx="8369300" cy="57856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（</a:t>
          </a:r>
          <a:r>
            <a:rPr lang="en-US" altLang="zh-CN" sz="2300" b="1" kern="1200" dirty="0" smtClean="0"/>
            <a:t>5</a:t>
          </a:r>
          <a:r>
            <a:rPr lang="zh-CN" altLang="en-US" sz="2300" b="1" kern="1200" dirty="0" smtClean="0"/>
            <a:t>）在线预测服务</a:t>
          </a:r>
          <a:endParaRPr lang="zh-CN" altLang="en-US" sz="2300" b="1" kern="1200" dirty="0"/>
        </a:p>
      </dsp:txBody>
      <dsp:txXfrm>
        <a:off x="28243" y="3974855"/>
        <a:ext cx="8312814" cy="522079"/>
      </dsp:txXfrm>
    </dsp:sp>
    <dsp:sp modelId="{E19D7773-B72F-494D-9F87-C6D6F6C7EE11}">
      <dsp:nvSpPr>
        <dsp:cNvPr id="0" name=""/>
        <dsp:cNvSpPr/>
      </dsp:nvSpPr>
      <dsp:spPr>
        <a:xfrm>
          <a:off x="0" y="4525177"/>
          <a:ext cx="8369300" cy="40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在线模型预测服务，将模型预测以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服务方式开放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525177"/>
        <a:ext cx="8369300" cy="4046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13612"/>
          <a:ext cx="8369300" cy="57856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（</a:t>
          </a:r>
          <a:r>
            <a:rPr lang="en-US" altLang="zh-CN" sz="2300" b="1" kern="1200" dirty="0" smtClean="0"/>
            <a:t>1</a:t>
          </a:r>
          <a:r>
            <a:rPr lang="zh-CN" altLang="en-US" sz="2300" b="1" kern="1200" dirty="0" smtClean="0"/>
            <a:t>）规则生成</a:t>
          </a:r>
          <a:endParaRPr lang="zh-CN" altLang="en-US" sz="2300" b="1" kern="1200" dirty="0"/>
        </a:p>
      </dsp:txBody>
      <dsp:txXfrm>
        <a:off x="28243" y="41855"/>
        <a:ext cx="8312814" cy="522079"/>
      </dsp:txXfrm>
    </dsp:sp>
    <dsp:sp modelId="{302B382D-9D79-4876-B0FB-6E61C05D653F}">
      <dsp:nvSpPr>
        <dsp:cNvPr id="0" name=""/>
        <dsp:cNvSpPr/>
      </dsp:nvSpPr>
      <dsp:spPr>
        <a:xfrm>
          <a:off x="0" y="592177"/>
          <a:ext cx="8369300" cy="40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基于树模型，自动搜索生成具备可解释的业务规则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92177"/>
        <a:ext cx="8369300" cy="404685"/>
      </dsp:txXfrm>
    </dsp:sp>
    <dsp:sp modelId="{FD347E0A-6B82-4B0C-995D-51C23A141C9F}">
      <dsp:nvSpPr>
        <dsp:cNvPr id="0" name=""/>
        <dsp:cNvSpPr/>
      </dsp:nvSpPr>
      <dsp:spPr>
        <a:xfrm>
          <a:off x="0" y="996862"/>
          <a:ext cx="8369300" cy="57856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（</a:t>
          </a:r>
          <a:r>
            <a:rPr lang="en-US" altLang="zh-CN" sz="2300" b="1" kern="1200" dirty="0" smtClean="0"/>
            <a:t>2</a:t>
          </a:r>
          <a:r>
            <a:rPr lang="zh-CN" altLang="en-US" sz="2300" b="1" kern="1200" dirty="0" smtClean="0"/>
            <a:t>）模型可视化</a:t>
          </a:r>
          <a:endParaRPr lang="zh-CN" altLang="en-US" sz="2300" b="1" kern="1200" dirty="0"/>
        </a:p>
      </dsp:txBody>
      <dsp:txXfrm>
        <a:off x="28243" y="1025105"/>
        <a:ext cx="8312814" cy="522079"/>
      </dsp:txXfrm>
    </dsp:sp>
    <dsp:sp modelId="{1423AC30-531D-4610-BE3C-9F2ADA4C5CCD}">
      <dsp:nvSpPr>
        <dsp:cNvPr id="0" name=""/>
        <dsp:cNvSpPr/>
      </dsp:nvSpPr>
      <dsp:spPr>
        <a:xfrm>
          <a:off x="0" y="1575427"/>
          <a:ext cx="8369300" cy="40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针对不同算法模型，提供不同程度的模型可视化展示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75427"/>
        <a:ext cx="8369300" cy="404685"/>
      </dsp:txXfrm>
    </dsp:sp>
    <dsp:sp modelId="{20520C1B-3CEB-451C-92C9-94F7F19E94E8}">
      <dsp:nvSpPr>
        <dsp:cNvPr id="0" name=""/>
        <dsp:cNvSpPr/>
      </dsp:nvSpPr>
      <dsp:spPr>
        <a:xfrm>
          <a:off x="0" y="1980112"/>
          <a:ext cx="8369300" cy="57856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（</a:t>
          </a:r>
          <a:r>
            <a:rPr lang="en-US" altLang="zh-CN" sz="2300" b="1" kern="1200" dirty="0" smtClean="0"/>
            <a:t>3</a:t>
          </a:r>
          <a:r>
            <a:rPr lang="zh-CN" altLang="en-US" sz="2300" b="1" kern="1200" dirty="0" smtClean="0"/>
            <a:t>）模型可解释</a:t>
          </a:r>
          <a:endParaRPr lang="zh-CN" altLang="en-US" sz="2300" b="1" kern="1200" dirty="0"/>
        </a:p>
      </dsp:txBody>
      <dsp:txXfrm>
        <a:off x="28243" y="2008355"/>
        <a:ext cx="8312814" cy="522079"/>
      </dsp:txXfrm>
    </dsp:sp>
    <dsp:sp modelId="{34C7D9B9-DA42-4CF4-8018-A884B18D1A43}">
      <dsp:nvSpPr>
        <dsp:cNvPr id="0" name=""/>
        <dsp:cNvSpPr/>
      </dsp:nvSpPr>
      <dsp:spPr>
        <a:xfrm>
          <a:off x="0" y="2558677"/>
          <a:ext cx="8369300" cy="40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结合自动生成的业务规则，对模型预测结果进行辅助解释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58677"/>
        <a:ext cx="8369300" cy="404685"/>
      </dsp:txXfrm>
    </dsp:sp>
    <dsp:sp modelId="{9F264BE6-77D3-4778-98FC-1AFD0BD537B3}">
      <dsp:nvSpPr>
        <dsp:cNvPr id="0" name=""/>
        <dsp:cNvSpPr/>
      </dsp:nvSpPr>
      <dsp:spPr>
        <a:xfrm>
          <a:off x="0" y="2963362"/>
          <a:ext cx="8369300" cy="57856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（</a:t>
          </a:r>
          <a:r>
            <a:rPr lang="en-US" altLang="zh-CN" sz="2300" b="1" kern="1200" dirty="0" smtClean="0"/>
            <a:t>4</a:t>
          </a:r>
          <a:r>
            <a:rPr lang="zh-CN" altLang="en-US" sz="2300" b="1" kern="1200" dirty="0" smtClean="0"/>
            <a:t>）</a:t>
          </a:r>
          <a:r>
            <a:rPr lang="en-US" altLang="en-US" sz="2300" b="1" kern="1200" dirty="0" smtClean="0"/>
            <a:t>Notebook</a:t>
          </a:r>
          <a:endParaRPr lang="zh-CN" altLang="en-US" sz="2300" b="1" kern="1200" dirty="0"/>
        </a:p>
      </dsp:txBody>
      <dsp:txXfrm>
        <a:off x="28243" y="2991605"/>
        <a:ext cx="8312814" cy="522079"/>
      </dsp:txXfrm>
    </dsp:sp>
    <dsp:sp modelId="{7236045B-5900-473E-A178-AF20923747E2}">
      <dsp:nvSpPr>
        <dsp:cNvPr id="0" name=""/>
        <dsp:cNvSpPr/>
      </dsp:nvSpPr>
      <dsp:spPr>
        <a:xfrm>
          <a:off x="0" y="3541927"/>
          <a:ext cx="8369300" cy="40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集成</a:t>
          </a:r>
          <a:r>
            <a:rPr lang="en-US" altLang="zh-CN" sz="1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Jupyter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Notebook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，为平台用户提供交互式的脚本界面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541927"/>
        <a:ext cx="8369300" cy="404685"/>
      </dsp:txXfrm>
    </dsp:sp>
    <dsp:sp modelId="{CECA9D39-BB3C-425D-88EA-A1C32AF09186}">
      <dsp:nvSpPr>
        <dsp:cNvPr id="0" name=""/>
        <dsp:cNvSpPr/>
      </dsp:nvSpPr>
      <dsp:spPr>
        <a:xfrm>
          <a:off x="0" y="3946612"/>
          <a:ext cx="8369300" cy="57856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（</a:t>
          </a:r>
          <a:r>
            <a:rPr lang="en-US" altLang="zh-CN" sz="2300" b="1" kern="1200" dirty="0" smtClean="0"/>
            <a:t>5</a:t>
          </a:r>
          <a:r>
            <a:rPr lang="zh-CN" altLang="en-US" sz="2300" b="1" kern="1200" dirty="0" smtClean="0"/>
            <a:t>）自动特征工程</a:t>
          </a:r>
          <a:endParaRPr lang="zh-CN" altLang="en-US" sz="2300" b="1" kern="1200" dirty="0"/>
        </a:p>
      </dsp:txBody>
      <dsp:txXfrm>
        <a:off x="28243" y="3974855"/>
        <a:ext cx="8312814" cy="522079"/>
      </dsp:txXfrm>
    </dsp:sp>
    <dsp:sp modelId="{E19D7773-B72F-494D-9F87-C6D6F6C7EE11}">
      <dsp:nvSpPr>
        <dsp:cNvPr id="0" name=""/>
        <dsp:cNvSpPr/>
      </dsp:nvSpPr>
      <dsp:spPr>
        <a:xfrm>
          <a:off x="0" y="4525177"/>
          <a:ext cx="8369300" cy="40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基于人工经验积累和启发式搜索，帮助平台用户完成特征工程自动化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525177"/>
        <a:ext cx="8369300" cy="4046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52267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1</a:t>
          </a:r>
          <a:r>
            <a:rPr lang="zh-CN" altLang="en-US" sz="2900" b="1" kern="1200" dirty="0" smtClean="0"/>
            <a:t>）在线学习</a:t>
          </a:r>
          <a:endParaRPr lang="zh-CN" altLang="en-US" sz="2900" b="1" kern="1200" dirty="0"/>
        </a:p>
      </dsp:txBody>
      <dsp:txXfrm>
        <a:off x="35611" y="87878"/>
        <a:ext cx="8298078" cy="658273"/>
      </dsp:txXfrm>
    </dsp:sp>
    <dsp:sp modelId="{302B382D-9D79-4876-B0FB-6E61C05D653F}">
      <dsp:nvSpPr>
        <dsp:cNvPr id="0" name=""/>
        <dsp:cNvSpPr/>
      </dsp:nvSpPr>
      <dsp:spPr>
        <a:xfrm>
          <a:off x="0" y="781762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面向超大规模的训练集和在线数据流，在线算法可以有效对模型一直更新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81762"/>
        <a:ext cx="8369300" cy="480240"/>
      </dsp:txXfrm>
    </dsp:sp>
    <dsp:sp modelId="{FD347E0A-6B82-4B0C-995D-51C23A141C9F}">
      <dsp:nvSpPr>
        <dsp:cNvPr id="0" name=""/>
        <dsp:cNvSpPr/>
      </dsp:nvSpPr>
      <dsp:spPr>
        <a:xfrm>
          <a:off x="0" y="1262002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2</a:t>
          </a:r>
          <a:r>
            <a:rPr lang="zh-CN" altLang="en-US" sz="2900" b="1" kern="1200" dirty="0" smtClean="0"/>
            <a:t>）半监督学习</a:t>
          </a:r>
          <a:endParaRPr lang="zh-CN" altLang="en-US" sz="2900" b="1" kern="1200" dirty="0"/>
        </a:p>
      </dsp:txBody>
      <dsp:txXfrm>
        <a:off x="35611" y="1297613"/>
        <a:ext cx="8298078" cy="658273"/>
      </dsp:txXfrm>
    </dsp:sp>
    <dsp:sp modelId="{1423AC30-531D-4610-BE3C-9F2ADA4C5CCD}">
      <dsp:nvSpPr>
        <dsp:cNvPr id="0" name=""/>
        <dsp:cNvSpPr/>
      </dsp:nvSpPr>
      <dsp:spPr>
        <a:xfrm>
          <a:off x="0" y="1991497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面向黑白样本验证失衡场景，算法自动利用未标记样本来学习提升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91497"/>
        <a:ext cx="8369300" cy="480240"/>
      </dsp:txXfrm>
    </dsp:sp>
    <dsp:sp modelId="{20520C1B-3CEB-451C-92C9-94F7F19E94E8}">
      <dsp:nvSpPr>
        <dsp:cNvPr id="0" name=""/>
        <dsp:cNvSpPr/>
      </dsp:nvSpPr>
      <dsp:spPr>
        <a:xfrm>
          <a:off x="0" y="2471737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3</a:t>
          </a:r>
          <a:r>
            <a:rPr lang="zh-CN" altLang="en-US" sz="2900" b="1" kern="1200" dirty="0" smtClean="0"/>
            <a:t>）深度学习</a:t>
          </a:r>
          <a:endParaRPr lang="zh-CN" altLang="en-US" sz="2900" b="1" kern="1200" dirty="0"/>
        </a:p>
      </dsp:txBody>
      <dsp:txXfrm>
        <a:off x="35611" y="2507348"/>
        <a:ext cx="8298078" cy="658273"/>
      </dsp:txXfrm>
    </dsp:sp>
    <dsp:sp modelId="{34C7D9B9-DA42-4CF4-8018-A884B18D1A43}">
      <dsp:nvSpPr>
        <dsp:cNvPr id="0" name=""/>
        <dsp:cNvSpPr/>
      </dsp:nvSpPr>
      <dsp:spPr>
        <a:xfrm>
          <a:off x="0" y="3201232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无需领域知识，无需做大量特征工程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01232"/>
        <a:ext cx="8369300" cy="480240"/>
      </dsp:txXfrm>
    </dsp:sp>
    <dsp:sp modelId="{9F264BE6-77D3-4778-98FC-1AFD0BD537B3}">
      <dsp:nvSpPr>
        <dsp:cNvPr id="0" name=""/>
        <dsp:cNvSpPr/>
      </dsp:nvSpPr>
      <dsp:spPr>
        <a:xfrm>
          <a:off x="0" y="3681472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4</a:t>
          </a:r>
          <a:r>
            <a:rPr lang="zh-CN" altLang="en-US" sz="2900" b="1" kern="1200" dirty="0" smtClean="0"/>
            <a:t>）智能决策服务</a:t>
          </a:r>
          <a:endParaRPr lang="zh-CN" altLang="en-US" sz="2900" b="1" kern="1200" dirty="0"/>
        </a:p>
      </dsp:txBody>
      <dsp:txXfrm>
        <a:off x="35611" y="3717083"/>
        <a:ext cx="8298078" cy="658273"/>
      </dsp:txXfrm>
    </dsp:sp>
    <dsp:sp modelId="{7236045B-5900-473E-A178-AF20923747E2}">
      <dsp:nvSpPr>
        <dsp:cNvPr id="0" name=""/>
        <dsp:cNvSpPr/>
      </dsp:nvSpPr>
      <dsp:spPr>
        <a:xfrm>
          <a:off x="0" y="4410967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基于实时指标服务，对外提供线上实时决策服务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410967"/>
        <a:ext cx="8369300" cy="480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43B61-ADD0-7448-9BC3-F70BFA1F8529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0E8DD-DE1A-2243-B566-D787ABCA7F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174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0019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1.0</a:t>
            </a:r>
            <a:r>
              <a:rPr lang="zh-CN" altLang="en-US" dirty="0" smtClean="0"/>
              <a:t>版本是我们快速响应市场的一个版本，在对客户需求的进一步理解基础之上，针对解决实际业务需求，提出机器学习平台从</a:t>
            </a:r>
            <a:r>
              <a:rPr lang="en-US" altLang="zh-CN" dirty="0" smtClean="0"/>
              <a:t>1.0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5.0</a:t>
            </a:r>
            <a:r>
              <a:rPr lang="zh-CN" altLang="en-US" dirty="0" smtClean="0"/>
              <a:t>的版本迭代和研发指标计算平台</a:t>
            </a:r>
            <a:r>
              <a:rPr lang="en-US" altLang="zh-CN" dirty="0" smtClean="0"/>
              <a:t>V1.0</a:t>
            </a:r>
            <a:r>
              <a:rPr lang="zh-CN" altLang="en-US" dirty="0" smtClean="0"/>
              <a:t>的规划路线，在这过程中平台从最初服务于离线业务决策分析，发展到具备为在线业务事中决策提供解决方案。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280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2308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000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9352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436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7583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811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38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036" y="157307"/>
            <a:ext cx="9040091" cy="576984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1B6C6-8419-6843-AAC7-3C6571B722FB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9247919" y="655319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  <a:latin typeface="Xingkai SC Light" charset="-122"/>
                <a:ea typeface="Xingkai SC Light" charset="-122"/>
                <a:cs typeface="Xingkai SC Light" charset="-122"/>
              </a:rPr>
              <a:t>与成长中的银行一起成长</a:t>
            </a:r>
            <a:endParaRPr kumimoji="1" lang="zh-CN" altLang="en-US" b="1" dirty="0">
              <a:solidFill>
                <a:schemeClr val="bg1"/>
              </a:solidFill>
              <a:latin typeface="Xingkai SC Light" charset="-122"/>
              <a:ea typeface="Xingkai SC Light" charset="-122"/>
              <a:cs typeface="Xingkai SC Light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7420-5CB8-0342-A8E8-0E3754D5D583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jp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jp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9363" y="2601545"/>
            <a:ext cx="9461122" cy="111117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9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雅拓信息</a:t>
            </a:r>
            <a:r>
              <a:rPr kumimoji="1" lang="en-US" altLang="zh-CN" sz="49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kumimoji="1" lang="en-US" altLang="zh-CN" sz="49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kumimoji="1" lang="zh-CN" altLang="en-US" sz="49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机器学习平台总体规划</a:t>
            </a:r>
            <a:endParaRPr kumimoji="1"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16060" y="4656407"/>
            <a:ext cx="2037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李冬冬</a:t>
            </a:r>
          </a:p>
          <a:p>
            <a:r>
              <a:rPr kumimoji="1"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2018.11.20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/>
          <p:cNvSpPr/>
          <p:nvPr/>
        </p:nvSpPr>
        <p:spPr>
          <a:xfrm>
            <a:off x="3816379" y="1875171"/>
            <a:ext cx="8375621" cy="1404000"/>
          </a:xfrm>
          <a:custGeom>
            <a:avLst/>
            <a:gdLst/>
            <a:ahLst/>
            <a:cxnLst/>
            <a:rect l="l" t="t" r="r" b="b"/>
            <a:pathLst>
              <a:path w="6586815" h="1404000">
                <a:moveTo>
                  <a:pt x="810600" y="0"/>
                </a:moveTo>
                <a:lnTo>
                  <a:pt x="6586815" y="0"/>
                </a:lnTo>
                <a:lnTo>
                  <a:pt x="6586815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6"/>
          <p:cNvSpPr/>
          <p:nvPr/>
        </p:nvSpPr>
        <p:spPr>
          <a:xfrm>
            <a:off x="0" y="3783227"/>
            <a:ext cx="5543442" cy="1404000"/>
          </a:xfrm>
          <a:custGeom>
            <a:avLst/>
            <a:gdLst/>
            <a:ahLst/>
            <a:cxnLst/>
            <a:rect l="l" t="t" r="r" b="b"/>
            <a:pathLst>
              <a:path w="4284268" h="1404000">
                <a:moveTo>
                  <a:pt x="0" y="0"/>
                </a:moveTo>
                <a:lnTo>
                  <a:pt x="4284268" y="0"/>
                </a:lnTo>
                <a:lnTo>
                  <a:pt x="3473668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7"/>
          <p:cNvSpPr/>
          <p:nvPr/>
        </p:nvSpPr>
        <p:spPr>
          <a:xfrm>
            <a:off x="0" y="2360576"/>
            <a:ext cx="9219102" cy="2268000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gradFill flip="none" rotWithShape="1">
            <a:gsLst>
              <a:gs pos="0">
                <a:srgbClr val="229AB7">
                  <a:shade val="30000"/>
                  <a:satMod val="115000"/>
                </a:srgbClr>
              </a:gs>
              <a:gs pos="50000">
                <a:srgbClr val="229AB7">
                  <a:shade val="67500"/>
                  <a:satMod val="115000"/>
                </a:srgbClr>
              </a:gs>
              <a:gs pos="100000">
                <a:srgbClr val="229AB7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229A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9"/>
          <p:cNvSpPr txBox="1"/>
          <p:nvPr/>
        </p:nvSpPr>
        <p:spPr>
          <a:xfrm>
            <a:off x="351903" y="3783227"/>
            <a:ext cx="104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PART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1099313" y="2647010"/>
            <a:ext cx="16724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2887488" y="32548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版本介绍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矩形 20"/>
          <p:cNvSpPr/>
          <p:nvPr/>
        </p:nvSpPr>
        <p:spPr>
          <a:xfrm>
            <a:off x="11273238" y="2110053"/>
            <a:ext cx="447057" cy="738192"/>
          </a:xfrm>
          <a:custGeom>
            <a:avLst/>
            <a:gdLst/>
            <a:ahLst/>
            <a:cxnLst/>
            <a:rect l="l" t="t" r="r" b="b"/>
            <a:pathLst>
              <a:path w="447057" h="738192">
                <a:moveTo>
                  <a:pt x="77961" y="0"/>
                </a:moveTo>
                <a:lnTo>
                  <a:pt x="447057" y="369096"/>
                </a:lnTo>
                <a:lnTo>
                  <a:pt x="77961" y="738192"/>
                </a:lnTo>
                <a:lnTo>
                  <a:pt x="0" y="660231"/>
                </a:lnTo>
                <a:lnTo>
                  <a:pt x="293910" y="366322"/>
                </a:lnTo>
                <a:lnTo>
                  <a:pt x="2775" y="75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机器学习平台</a:t>
            </a:r>
            <a:r>
              <a:rPr kumimoji="1" lang="en-US" altLang="zh-CN" b="1" dirty="0" smtClean="0"/>
              <a:t>V2.0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16170571"/>
              </p:ext>
            </p:extLst>
          </p:nvPr>
        </p:nvGraphicFramePr>
        <p:xfrm>
          <a:off x="1053306" y="1185862"/>
          <a:ext cx="83693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113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机器学习平台</a:t>
            </a:r>
            <a:r>
              <a:rPr kumimoji="1" lang="en-US" altLang="zh-CN" b="1" dirty="0" smtClean="0"/>
              <a:t>V3.0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498992924"/>
              </p:ext>
            </p:extLst>
          </p:nvPr>
        </p:nvGraphicFramePr>
        <p:xfrm>
          <a:off x="1053306" y="1185862"/>
          <a:ext cx="83693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2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机器学习平台</a:t>
            </a:r>
            <a:r>
              <a:rPr kumimoji="1" lang="en-US" altLang="zh-CN" b="1" dirty="0" smtClean="0"/>
              <a:t>V4.0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95927368"/>
              </p:ext>
            </p:extLst>
          </p:nvPr>
        </p:nvGraphicFramePr>
        <p:xfrm>
          <a:off x="1053306" y="1185862"/>
          <a:ext cx="83693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294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机器学习平台</a:t>
            </a:r>
            <a:r>
              <a:rPr kumimoji="1" lang="en-US" altLang="zh-CN" b="1" dirty="0" smtClean="0"/>
              <a:t>V5.0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990980677"/>
              </p:ext>
            </p:extLst>
          </p:nvPr>
        </p:nvGraphicFramePr>
        <p:xfrm>
          <a:off x="1053306" y="1185862"/>
          <a:ext cx="83693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990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指标计算平台</a:t>
            </a:r>
            <a:r>
              <a:rPr kumimoji="1" lang="en-US" altLang="zh-CN" b="1" dirty="0" smtClean="0"/>
              <a:t>V1.0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54377206"/>
              </p:ext>
            </p:extLst>
          </p:nvPr>
        </p:nvGraphicFramePr>
        <p:xfrm>
          <a:off x="1053306" y="1185862"/>
          <a:ext cx="83693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061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87826" y="3839119"/>
            <a:ext cx="4320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杭州雅拓信息技术有限公司</a:t>
            </a:r>
          </a:p>
          <a:p>
            <a:endParaRPr kumimoji="1"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地址：杭州市文二路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385</a:t>
            </a:r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号汽轮大厦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</a:t>
            </a:r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楼</a:t>
            </a:r>
          </a:p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电话：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0571-89938328</a:t>
            </a:r>
            <a:endParaRPr kumimoji="1" lang="zh-CN" altLang="en-US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传真：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0571-81110032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1406769" y="1700305"/>
            <a:ext cx="9601470" cy="1250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kumimoji="1" lang="en-US" altLang="zh-CN" sz="5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 you!</a:t>
            </a:r>
            <a:endParaRPr kumimoji="1" lang="zh-CN" altLang="en-US" sz="5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7"/>
          <p:cNvSpPr/>
          <p:nvPr/>
        </p:nvSpPr>
        <p:spPr>
          <a:xfrm>
            <a:off x="0" y="2367411"/>
            <a:ext cx="6836898" cy="2261165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gradFill flip="none" rotWithShape="1">
            <a:gsLst>
              <a:gs pos="0">
                <a:srgbClr val="229AB7">
                  <a:shade val="30000"/>
                  <a:satMod val="115000"/>
                </a:srgbClr>
              </a:gs>
              <a:gs pos="50000">
                <a:srgbClr val="229AB7">
                  <a:shade val="67500"/>
                  <a:satMod val="115000"/>
                </a:srgbClr>
              </a:gs>
              <a:gs pos="100000">
                <a:srgbClr val="229AB7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229A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7"/>
          <p:cNvSpPr/>
          <p:nvPr/>
        </p:nvSpPr>
        <p:spPr>
          <a:xfrm rot="10800000">
            <a:off x="5261316" y="2360576"/>
            <a:ext cx="6930683" cy="2268000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gradFill flip="none" rotWithShape="1">
            <a:gsLst>
              <a:gs pos="0">
                <a:srgbClr val="229AB7">
                  <a:shade val="30000"/>
                  <a:satMod val="115000"/>
                </a:srgbClr>
              </a:gs>
              <a:gs pos="50000">
                <a:srgbClr val="229AB7">
                  <a:shade val="67500"/>
                  <a:satMod val="115000"/>
                </a:srgbClr>
              </a:gs>
              <a:gs pos="100000">
                <a:srgbClr val="229AB7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229A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10"/>
          <p:cNvSpPr txBox="1"/>
          <p:nvPr/>
        </p:nvSpPr>
        <p:spPr>
          <a:xfrm>
            <a:off x="122046" y="2929312"/>
            <a:ext cx="1672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8" name="TextBox 11"/>
          <p:cNvSpPr txBox="1"/>
          <p:nvPr/>
        </p:nvSpPr>
        <p:spPr>
          <a:xfrm>
            <a:off x="1710289" y="34945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总体规划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TextBox 10"/>
          <p:cNvSpPr txBox="1"/>
          <p:nvPr/>
        </p:nvSpPr>
        <p:spPr>
          <a:xfrm>
            <a:off x="6611751" y="2929312"/>
            <a:ext cx="1672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0" name="TextBox 11"/>
          <p:cNvSpPr txBox="1"/>
          <p:nvPr/>
        </p:nvSpPr>
        <p:spPr>
          <a:xfrm>
            <a:off x="8199994" y="34945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版本介绍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/>
          <p:cNvSpPr/>
          <p:nvPr/>
        </p:nvSpPr>
        <p:spPr>
          <a:xfrm>
            <a:off x="3816379" y="1875171"/>
            <a:ext cx="8375621" cy="1404000"/>
          </a:xfrm>
          <a:custGeom>
            <a:avLst/>
            <a:gdLst/>
            <a:ahLst/>
            <a:cxnLst/>
            <a:rect l="l" t="t" r="r" b="b"/>
            <a:pathLst>
              <a:path w="6586815" h="1404000">
                <a:moveTo>
                  <a:pt x="810600" y="0"/>
                </a:moveTo>
                <a:lnTo>
                  <a:pt x="6586815" y="0"/>
                </a:lnTo>
                <a:lnTo>
                  <a:pt x="6586815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6"/>
          <p:cNvSpPr/>
          <p:nvPr/>
        </p:nvSpPr>
        <p:spPr>
          <a:xfrm>
            <a:off x="0" y="3783227"/>
            <a:ext cx="5543442" cy="1404000"/>
          </a:xfrm>
          <a:custGeom>
            <a:avLst/>
            <a:gdLst/>
            <a:ahLst/>
            <a:cxnLst/>
            <a:rect l="l" t="t" r="r" b="b"/>
            <a:pathLst>
              <a:path w="4284268" h="1404000">
                <a:moveTo>
                  <a:pt x="0" y="0"/>
                </a:moveTo>
                <a:lnTo>
                  <a:pt x="4284268" y="0"/>
                </a:lnTo>
                <a:lnTo>
                  <a:pt x="3473668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7"/>
          <p:cNvSpPr/>
          <p:nvPr/>
        </p:nvSpPr>
        <p:spPr>
          <a:xfrm>
            <a:off x="0" y="2360576"/>
            <a:ext cx="9219102" cy="2268000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gradFill flip="none" rotWithShape="1">
            <a:gsLst>
              <a:gs pos="0">
                <a:srgbClr val="229AB7">
                  <a:shade val="30000"/>
                  <a:satMod val="115000"/>
                </a:srgbClr>
              </a:gs>
              <a:gs pos="50000">
                <a:srgbClr val="229AB7">
                  <a:shade val="67500"/>
                  <a:satMod val="115000"/>
                </a:srgbClr>
              </a:gs>
              <a:gs pos="100000">
                <a:srgbClr val="229AB7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229A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9"/>
          <p:cNvSpPr txBox="1"/>
          <p:nvPr/>
        </p:nvSpPr>
        <p:spPr>
          <a:xfrm>
            <a:off x="351903" y="3783227"/>
            <a:ext cx="104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PART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1099313" y="2647010"/>
            <a:ext cx="16724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2887488" y="32548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总体规划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矩形 20"/>
          <p:cNvSpPr/>
          <p:nvPr/>
        </p:nvSpPr>
        <p:spPr>
          <a:xfrm>
            <a:off x="11273238" y="2110053"/>
            <a:ext cx="447057" cy="738192"/>
          </a:xfrm>
          <a:custGeom>
            <a:avLst/>
            <a:gdLst/>
            <a:ahLst/>
            <a:cxnLst/>
            <a:rect l="l" t="t" r="r" b="b"/>
            <a:pathLst>
              <a:path w="447057" h="738192">
                <a:moveTo>
                  <a:pt x="77961" y="0"/>
                </a:moveTo>
                <a:lnTo>
                  <a:pt x="447057" y="369096"/>
                </a:lnTo>
                <a:lnTo>
                  <a:pt x="77961" y="738192"/>
                </a:lnTo>
                <a:lnTo>
                  <a:pt x="0" y="660231"/>
                </a:lnTo>
                <a:lnTo>
                  <a:pt x="293910" y="366322"/>
                </a:lnTo>
                <a:lnTo>
                  <a:pt x="2775" y="75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设计目标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38289947"/>
              </p:ext>
            </p:extLst>
          </p:nvPr>
        </p:nvGraphicFramePr>
        <p:xfrm>
          <a:off x="1053306" y="1185862"/>
          <a:ext cx="83693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 38"/>
          <p:cNvSpPr/>
          <p:nvPr/>
        </p:nvSpPr>
        <p:spPr>
          <a:xfrm>
            <a:off x="828676" y="1420388"/>
            <a:ext cx="1427984" cy="553507"/>
          </a:xfrm>
          <a:custGeom>
            <a:avLst/>
            <a:gdLst>
              <a:gd name="connsiteX0" fmla="*/ 0 w 1195848"/>
              <a:gd name="connsiteY0" fmla="*/ 67208 h 672075"/>
              <a:gd name="connsiteX1" fmla="*/ 67208 w 1195848"/>
              <a:gd name="connsiteY1" fmla="*/ 0 h 672075"/>
              <a:gd name="connsiteX2" fmla="*/ 1128641 w 1195848"/>
              <a:gd name="connsiteY2" fmla="*/ 0 h 672075"/>
              <a:gd name="connsiteX3" fmla="*/ 1195849 w 1195848"/>
              <a:gd name="connsiteY3" fmla="*/ 67208 h 672075"/>
              <a:gd name="connsiteX4" fmla="*/ 1195848 w 1195848"/>
              <a:gd name="connsiteY4" fmla="*/ 604868 h 672075"/>
              <a:gd name="connsiteX5" fmla="*/ 1128640 w 1195848"/>
              <a:gd name="connsiteY5" fmla="*/ 672076 h 672075"/>
              <a:gd name="connsiteX6" fmla="*/ 67208 w 1195848"/>
              <a:gd name="connsiteY6" fmla="*/ 672075 h 672075"/>
              <a:gd name="connsiteX7" fmla="*/ 0 w 1195848"/>
              <a:gd name="connsiteY7" fmla="*/ 604867 h 672075"/>
              <a:gd name="connsiteX8" fmla="*/ 0 w 1195848"/>
              <a:gd name="connsiteY8" fmla="*/ 67208 h 6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672075">
                <a:moveTo>
                  <a:pt x="0" y="67208"/>
                </a:moveTo>
                <a:cubicBezTo>
                  <a:pt x="0" y="30090"/>
                  <a:pt x="30090" y="0"/>
                  <a:pt x="67208" y="0"/>
                </a:cubicBezTo>
                <a:lnTo>
                  <a:pt x="1128641" y="0"/>
                </a:lnTo>
                <a:cubicBezTo>
                  <a:pt x="1165759" y="0"/>
                  <a:pt x="1195849" y="30090"/>
                  <a:pt x="1195849" y="67208"/>
                </a:cubicBezTo>
                <a:cubicBezTo>
                  <a:pt x="1195849" y="246428"/>
                  <a:pt x="1195848" y="425648"/>
                  <a:pt x="1195848" y="604868"/>
                </a:cubicBezTo>
                <a:cubicBezTo>
                  <a:pt x="1195848" y="641986"/>
                  <a:pt x="1165758" y="672076"/>
                  <a:pt x="1128640" y="672076"/>
                </a:cubicBezTo>
                <a:lnTo>
                  <a:pt x="67208" y="672075"/>
                </a:lnTo>
                <a:cubicBezTo>
                  <a:pt x="30090" y="672075"/>
                  <a:pt x="0" y="641985"/>
                  <a:pt x="0" y="604867"/>
                </a:cubicBezTo>
                <a:lnTo>
                  <a:pt x="0" y="67208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78232" tIns="78232" rIns="78232" bIns="265935" numCol="1" spcCol="1270" anchor="t" anchorCtr="0">
            <a:noAutofit/>
          </a:bodyPr>
          <a:lstStyle/>
          <a:p>
            <a:pPr algn="ctr" defTabSz="48895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100" b="1" kern="1200" dirty="0" smtClean="0"/>
              <a:t>机器学习平台</a:t>
            </a:r>
            <a:r>
              <a:rPr lang="en-US" altLang="zh-CN" sz="1100" b="1" kern="1200" dirty="0" smtClean="0"/>
              <a:t>V1.0</a:t>
            </a:r>
            <a:endParaRPr lang="zh-CN" altLang="en-US" sz="1100" b="1" kern="1200" dirty="0"/>
          </a:p>
        </p:txBody>
      </p:sp>
      <p:sp>
        <p:nvSpPr>
          <p:cNvPr id="42" name="任意多边形 41"/>
          <p:cNvSpPr/>
          <p:nvPr/>
        </p:nvSpPr>
        <p:spPr>
          <a:xfrm>
            <a:off x="1493672" y="3666922"/>
            <a:ext cx="1427984" cy="553507"/>
          </a:xfrm>
          <a:custGeom>
            <a:avLst/>
            <a:gdLst>
              <a:gd name="connsiteX0" fmla="*/ 0 w 1195848"/>
              <a:gd name="connsiteY0" fmla="*/ 67208 h 672075"/>
              <a:gd name="connsiteX1" fmla="*/ 67208 w 1195848"/>
              <a:gd name="connsiteY1" fmla="*/ 0 h 672075"/>
              <a:gd name="connsiteX2" fmla="*/ 1128641 w 1195848"/>
              <a:gd name="connsiteY2" fmla="*/ 0 h 672075"/>
              <a:gd name="connsiteX3" fmla="*/ 1195849 w 1195848"/>
              <a:gd name="connsiteY3" fmla="*/ 67208 h 672075"/>
              <a:gd name="connsiteX4" fmla="*/ 1195848 w 1195848"/>
              <a:gd name="connsiteY4" fmla="*/ 604868 h 672075"/>
              <a:gd name="connsiteX5" fmla="*/ 1128640 w 1195848"/>
              <a:gd name="connsiteY5" fmla="*/ 672076 h 672075"/>
              <a:gd name="connsiteX6" fmla="*/ 67208 w 1195848"/>
              <a:gd name="connsiteY6" fmla="*/ 672075 h 672075"/>
              <a:gd name="connsiteX7" fmla="*/ 0 w 1195848"/>
              <a:gd name="connsiteY7" fmla="*/ 604867 h 672075"/>
              <a:gd name="connsiteX8" fmla="*/ 0 w 1195848"/>
              <a:gd name="connsiteY8" fmla="*/ 67208 h 6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672075">
                <a:moveTo>
                  <a:pt x="0" y="67208"/>
                </a:moveTo>
                <a:cubicBezTo>
                  <a:pt x="0" y="30090"/>
                  <a:pt x="30090" y="0"/>
                  <a:pt x="67208" y="0"/>
                </a:cubicBezTo>
                <a:lnTo>
                  <a:pt x="1128641" y="0"/>
                </a:lnTo>
                <a:cubicBezTo>
                  <a:pt x="1165759" y="0"/>
                  <a:pt x="1195849" y="30090"/>
                  <a:pt x="1195849" y="67208"/>
                </a:cubicBezTo>
                <a:cubicBezTo>
                  <a:pt x="1195849" y="246428"/>
                  <a:pt x="1195848" y="425648"/>
                  <a:pt x="1195848" y="604868"/>
                </a:cubicBezTo>
                <a:cubicBezTo>
                  <a:pt x="1195848" y="641986"/>
                  <a:pt x="1165758" y="672076"/>
                  <a:pt x="1128640" y="672076"/>
                </a:cubicBezTo>
                <a:lnTo>
                  <a:pt x="67208" y="672075"/>
                </a:lnTo>
                <a:cubicBezTo>
                  <a:pt x="30090" y="672075"/>
                  <a:pt x="0" y="641985"/>
                  <a:pt x="0" y="604867"/>
                </a:cubicBezTo>
                <a:lnTo>
                  <a:pt x="0" y="67208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78232" tIns="78232" rIns="78232" bIns="265935" numCol="1" spcCol="1270" anchor="t" anchorCtr="0">
            <a:noAutofit/>
          </a:bodyPr>
          <a:lstStyle/>
          <a:p>
            <a:pPr lvl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100" b="1" kern="1200" dirty="0" smtClean="0"/>
              <a:t>机器学习平台</a:t>
            </a:r>
            <a:r>
              <a:rPr lang="en-US" altLang="zh-CN" sz="1100" b="1" kern="1200" dirty="0" smtClean="0"/>
              <a:t>V2.0</a:t>
            </a:r>
            <a:endParaRPr lang="zh-CN" altLang="en-US" sz="1100" b="1" kern="1200" dirty="0"/>
          </a:p>
        </p:txBody>
      </p:sp>
      <p:sp>
        <p:nvSpPr>
          <p:cNvPr id="43" name="任意多边形 42"/>
          <p:cNvSpPr/>
          <p:nvPr/>
        </p:nvSpPr>
        <p:spPr>
          <a:xfrm>
            <a:off x="1786150" y="4035926"/>
            <a:ext cx="1427984" cy="1232696"/>
          </a:xfrm>
          <a:custGeom>
            <a:avLst/>
            <a:gdLst>
              <a:gd name="connsiteX0" fmla="*/ 0 w 1195848"/>
              <a:gd name="connsiteY0" fmla="*/ 119585 h 1496756"/>
              <a:gd name="connsiteX1" fmla="*/ 119585 w 1195848"/>
              <a:gd name="connsiteY1" fmla="*/ 0 h 1496756"/>
              <a:gd name="connsiteX2" fmla="*/ 1076263 w 1195848"/>
              <a:gd name="connsiteY2" fmla="*/ 0 h 1496756"/>
              <a:gd name="connsiteX3" fmla="*/ 1195848 w 1195848"/>
              <a:gd name="connsiteY3" fmla="*/ 119585 h 1496756"/>
              <a:gd name="connsiteX4" fmla="*/ 1195848 w 1195848"/>
              <a:gd name="connsiteY4" fmla="*/ 1377171 h 1496756"/>
              <a:gd name="connsiteX5" fmla="*/ 1076263 w 1195848"/>
              <a:gd name="connsiteY5" fmla="*/ 1496756 h 1496756"/>
              <a:gd name="connsiteX6" fmla="*/ 119585 w 1195848"/>
              <a:gd name="connsiteY6" fmla="*/ 1496756 h 1496756"/>
              <a:gd name="connsiteX7" fmla="*/ 0 w 1195848"/>
              <a:gd name="connsiteY7" fmla="*/ 1377171 h 1496756"/>
              <a:gd name="connsiteX8" fmla="*/ 0 w 1195848"/>
              <a:gd name="connsiteY8" fmla="*/ 119585 h 149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1496756">
                <a:moveTo>
                  <a:pt x="0" y="119585"/>
                </a:moveTo>
                <a:cubicBezTo>
                  <a:pt x="0" y="53540"/>
                  <a:pt x="53540" y="0"/>
                  <a:pt x="119585" y="0"/>
                </a:cubicBezTo>
                <a:lnTo>
                  <a:pt x="1076263" y="0"/>
                </a:lnTo>
                <a:cubicBezTo>
                  <a:pt x="1142308" y="0"/>
                  <a:pt x="1195848" y="53540"/>
                  <a:pt x="1195848" y="119585"/>
                </a:cubicBezTo>
                <a:lnTo>
                  <a:pt x="1195848" y="1377171"/>
                </a:lnTo>
                <a:cubicBezTo>
                  <a:pt x="1195848" y="1443216"/>
                  <a:pt x="1142308" y="1496756"/>
                  <a:pt x="1076263" y="1496756"/>
                </a:cubicBezTo>
                <a:lnTo>
                  <a:pt x="119585" y="1496756"/>
                </a:lnTo>
                <a:cubicBezTo>
                  <a:pt x="53540" y="1496756"/>
                  <a:pt x="0" y="1443216"/>
                  <a:pt x="0" y="1377171"/>
                </a:cubicBezTo>
                <a:lnTo>
                  <a:pt x="0" y="11958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257" tIns="113257" rIns="113257" bIns="113257" numCol="1" spcCol="1270" anchor="t" anchorCtr="0">
            <a:noAutofit/>
          </a:bodyPr>
          <a:lstStyle/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架构优化</a:t>
            </a:r>
            <a:endParaRPr lang="en-US" alt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定时调度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常用组件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自动调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176295">
            <a:off x="5937837" y="3615889"/>
            <a:ext cx="1440000" cy="245205"/>
          </a:xfrm>
          <a:custGeom>
            <a:avLst/>
            <a:gdLst>
              <a:gd name="connsiteX0" fmla="*/ 0 w 384326"/>
              <a:gd name="connsiteY0" fmla="*/ 59546 h 297731"/>
              <a:gd name="connsiteX1" fmla="*/ 235461 w 384326"/>
              <a:gd name="connsiteY1" fmla="*/ 59546 h 297731"/>
              <a:gd name="connsiteX2" fmla="*/ 235461 w 384326"/>
              <a:gd name="connsiteY2" fmla="*/ 0 h 297731"/>
              <a:gd name="connsiteX3" fmla="*/ 384326 w 384326"/>
              <a:gd name="connsiteY3" fmla="*/ 148866 h 297731"/>
              <a:gd name="connsiteX4" fmla="*/ 235461 w 384326"/>
              <a:gd name="connsiteY4" fmla="*/ 297731 h 297731"/>
              <a:gd name="connsiteX5" fmla="*/ 235461 w 384326"/>
              <a:gd name="connsiteY5" fmla="*/ 238185 h 297731"/>
              <a:gd name="connsiteX6" fmla="*/ 0 w 384326"/>
              <a:gd name="connsiteY6" fmla="*/ 238185 h 297731"/>
              <a:gd name="connsiteX7" fmla="*/ 0 w 384326"/>
              <a:gd name="connsiteY7" fmla="*/ 59546 h 29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326" h="297731">
                <a:moveTo>
                  <a:pt x="0" y="59546"/>
                </a:moveTo>
                <a:lnTo>
                  <a:pt x="235461" y="59546"/>
                </a:lnTo>
                <a:lnTo>
                  <a:pt x="235461" y="0"/>
                </a:lnTo>
                <a:lnTo>
                  <a:pt x="384326" y="148866"/>
                </a:lnTo>
                <a:lnTo>
                  <a:pt x="235461" y="297731"/>
                </a:lnTo>
                <a:lnTo>
                  <a:pt x="235461" y="238185"/>
                </a:lnTo>
                <a:lnTo>
                  <a:pt x="0" y="238185"/>
                </a:lnTo>
                <a:lnTo>
                  <a:pt x="0" y="59546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546" rIns="89319" bIns="59546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900" kern="1200"/>
          </a:p>
        </p:txBody>
      </p:sp>
      <p:sp>
        <p:nvSpPr>
          <p:cNvPr id="45" name="任意多边形 44"/>
          <p:cNvSpPr/>
          <p:nvPr/>
        </p:nvSpPr>
        <p:spPr>
          <a:xfrm>
            <a:off x="7681480" y="3666922"/>
            <a:ext cx="1427984" cy="553507"/>
          </a:xfrm>
          <a:custGeom>
            <a:avLst/>
            <a:gdLst>
              <a:gd name="connsiteX0" fmla="*/ 0 w 1195848"/>
              <a:gd name="connsiteY0" fmla="*/ 67208 h 672075"/>
              <a:gd name="connsiteX1" fmla="*/ 67208 w 1195848"/>
              <a:gd name="connsiteY1" fmla="*/ 0 h 672075"/>
              <a:gd name="connsiteX2" fmla="*/ 1128641 w 1195848"/>
              <a:gd name="connsiteY2" fmla="*/ 0 h 672075"/>
              <a:gd name="connsiteX3" fmla="*/ 1195849 w 1195848"/>
              <a:gd name="connsiteY3" fmla="*/ 67208 h 672075"/>
              <a:gd name="connsiteX4" fmla="*/ 1195848 w 1195848"/>
              <a:gd name="connsiteY4" fmla="*/ 604868 h 672075"/>
              <a:gd name="connsiteX5" fmla="*/ 1128640 w 1195848"/>
              <a:gd name="connsiteY5" fmla="*/ 672076 h 672075"/>
              <a:gd name="connsiteX6" fmla="*/ 67208 w 1195848"/>
              <a:gd name="connsiteY6" fmla="*/ 672075 h 672075"/>
              <a:gd name="connsiteX7" fmla="*/ 0 w 1195848"/>
              <a:gd name="connsiteY7" fmla="*/ 604867 h 672075"/>
              <a:gd name="connsiteX8" fmla="*/ 0 w 1195848"/>
              <a:gd name="connsiteY8" fmla="*/ 67208 h 6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672075">
                <a:moveTo>
                  <a:pt x="0" y="67208"/>
                </a:moveTo>
                <a:cubicBezTo>
                  <a:pt x="0" y="30090"/>
                  <a:pt x="30090" y="0"/>
                  <a:pt x="67208" y="0"/>
                </a:cubicBezTo>
                <a:lnTo>
                  <a:pt x="1128641" y="0"/>
                </a:lnTo>
                <a:cubicBezTo>
                  <a:pt x="1165759" y="0"/>
                  <a:pt x="1195849" y="30090"/>
                  <a:pt x="1195849" y="67208"/>
                </a:cubicBezTo>
                <a:cubicBezTo>
                  <a:pt x="1195849" y="246428"/>
                  <a:pt x="1195848" y="425648"/>
                  <a:pt x="1195848" y="604868"/>
                </a:cubicBezTo>
                <a:cubicBezTo>
                  <a:pt x="1195848" y="641986"/>
                  <a:pt x="1165758" y="672076"/>
                  <a:pt x="1128640" y="672076"/>
                </a:cubicBezTo>
                <a:lnTo>
                  <a:pt x="67208" y="672075"/>
                </a:lnTo>
                <a:cubicBezTo>
                  <a:pt x="30090" y="672075"/>
                  <a:pt x="0" y="641985"/>
                  <a:pt x="0" y="604867"/>
                </a:cubicBezTo>
                <a:lnTo>
                  <a:pt x="0" y="67208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78232" tIns="78232" rIns="78232" bIns="265935" numCol="1" spcCol="1270" anchor="t" anchorCtr="0">
            <a:noAutofit/>
          </a:bodyPr>
          <a:lstStyle/>
          <a:p>
            <a:pPr lvl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100" b="1" kern="1200" dirty="0" smtClean="0"/>
              <a:t>指标计算平台</a:t>
            </a:r>
            <a:r>
              <a:rPr lang="en-US" altLang="zh-CN" sz="1100" b="1" kern="1200" dirty="0" smtClean="0"/>
              <a:t>V1.0</a:t>
            </a:r>
            <a:endParaRPr lang="zh-CN" altLang="en-US" sz="1100" b="1" kern="1200" dirty="0"/>
          </a:p>
        </p:txBody>
      </p:sp>
      <p:sp>
        <p:nvSpPr>
          <p:cNvPr id="46" name="任意多边形 45"/>
          <p:cNvSpPr/>
          <p:nvPr/>
        </p:nvSpPr>
        <p:spPr>
          <a:xfrm>
            <a:off x="7973958" y="4035926"/>
            <a:ext cx="1427984" cy="1232696"/>
          </a:xfrm>
          <a:custGeom>
            <a:avLst/>
            <a:gdLst>
              <a:gd name="connsiteX0" fmla="*/ 0 w 1195848"/>
              <a:gd name="connsiteY0" fmla="*/ 119585 h 1496756"/>
              <a:gd name="connsiteX1" fmla="*/ 119585 w 1195848"/>
              <a:gd name="connsiteY1" fmla="*/ 0 h 1496756"/>
              <a:gd name="connsiteX2" fmla="*/ 1076263 w 1195848"/>
              <a:gd name="connsiteY2" fmla="*/ 0 h 1496756"/>
              <a:gd name="connsiteX3" fmla="*/ 1195848 w 1195848"/>
              <a:gd name="connsiteY3" fmla="*/ 119585 h 1496756"/>
              <a:gd name="connsiteX4" fmla="*/ 1195848 w 1195848"/>
              <a:gd name="connsiteY4" fmla="*/ 1377171 h 1496756"/>
              <a:gd name="connsiteX5" fmla="*/ 1076263 w 1195848"/>
              <a:gd name="connsiteY5" fmla="*/ 1496756 h 1496756"/>
              <a:gd name="connsiteX6" fmla="*/ 119585 w 1195848"/>
              <a:gd name="connsiteY6" fmla="*/ 1496756 h 1496756"/>
              <a:gd name="connsiteX7" fmla="*/ 0 w 1195848"/>
              <a:gd name="connsiteY7" fmla="*/ 1377171 h 1496756"/>
              <a:gd name="connsiteX8" fmla="*/ 0 w 1195848"/>
              <a:gd name="connsiteY8" fmla="*/ 119585 h 149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1496756">
                <a:moveTo>
                  <a:pt x="0" y="119585"/>
                </a:moveTo>
                <a:cubicBezTo>
                  <a:pt x="0" y="53540"/>
                  <a:pt x="53540" y="0"/>
                  <a:pt x="119585" y="0"/>
                </a:cubicBezTo>
                <a:lnTo>
                  <a:pt x="1076263" y="0"/>
                </a:lnTo>
                <a:cubicBezTo>
                  <a:pt x="1142308" y="0"/>
                  <a:pt x="1195848" y="53540"/>
                  <a:pt x="1195848" y="119585"/>
                </a:cubicBezTo>
                <a:lnTo>
                  <a:pt x="1195848" y="1377171"/>
                </a:lnTo>
                <a:cubicBezTo>
                  <a:pt x="1195848" y="1443216"/>
                  <a:pt x="1142308" y="1496756"/>
                  <a:pt x="1076263" y="1496756"/>
                </a:cubicBezTo>
                <a:lnTo>
                  <a:pt x="119585" y="1496756"/>
                </a:lnTo>
                <a:cubicBezTo>
                  <a:pt x="53540" y="1496756"/>
                  <a:pt x="0" y="1443216"/>
                  <a:pt x="0" y="1377171"/>
                </a:cubicBezTo>
                <a:lnTo>
                  <a:pt x="0" y="11958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257" tIns="113257" rIns="113257" bIns="113257" numCol="1" spcCol="1270" anchor="t" anchorCtr="0">
            <a:noAutofit/>
          </a:bodyPr>
          <a:lstStyle/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流式计算</a:t>
            </a:r>
            <a:endParaRPr lang="en-US" alt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分布式内存数据库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指标计算引擎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实时指标服务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任意多边形 46"/>
          <p:cNvSpPr/>
          <p:nvPr/>
        </p:nvSpPr>
        <p:spPr>
          <a:xfrm>
            <a:off x="8411923" y="1574540"/>
            <a:ext cx="720000" cy="245205"/>
          </a:xfrm>
          <a:custGeom>
            <a:avLst/>
            <a:gdLst>
              <a:gd name="connsiteX0" fmla="*/ 0 w 384326"/>
              <a:gd name="connsiteY0" fmla="*/ 59546 h 297731"/>
              <a:gd name="connsiteX1" fmla="*/ 235461 w 384326"/>
              <a:gd name="connsiteY1" fmla="*/ 59546 h 297731"/>
              <a:gd name="connsiteX2" fmla="*/ 235461 w 384326"/>
              <a:gd name="connsiteY2" fmla="*/ 0 h 297731"/>
              <a:gd name="connsiteX3" fmla="*/ 384326 w 384326"/>
              <a:gd name="connsiteY3" fmla="*/ 148866 h 297731"/>
              <a:gd name="connsiteX4" fmla="*/ 235461 w 384326"/>
              <a:gd name="connsiteY4" fmla="*/ 297731 h 297731"/>
              <a:gd name="connsiteX5" fmla="*/ 235461 w 384326"/>
              <a:gd name="connsiteY5" fmla="*/ 238185 h 297731"/>
              <a:gd name="connsiteX6" fmla="*/ 0 w 384326"/>
              <a:gd name="connsiteY6" fmla="*/ 238185 h 297731"/>
              <a:gd name="connsiteX7" fmla="*/ 0 w 384326"/>
              <a:gd name="connsiteY7" fmla="*/ 59546 h 29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326" h="297731">
                <a:moveTo>
                  <a:pt x="0" y="59546"/>
                </a:moveTo>
                <a:lnTo>
                  <a:pt x="235461" y="59546"/>
                </a:lnTo>
                <a:lnTo>
                  <a:pt x="235461" y="0"/>
                </a:lnTo>
                <a:lnTo>
                  <a:pt x="384326" y="148866"/>
                </a:lnTo>
                <a:lnTo>
                  <a:pt x="235461" y="297731"/>
                </a:lnTo>
                <a:lnTo>
                  <a:pt x="235461" y="238185"/>
                </a:lnTo>
                <a:lnTo>
                  <a:pt x="0" y="238185"/>
                </a:lnTo>
                <a:lnTo>
                  <a:pt x="0" y="59546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546" rIns="89319" bIns="59546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900" kern="1200"/>
          </a:p>
        </p:txBody>
      </p:sp>
      <p:sp>
        <p:nvSpPr>
          <p:cNvPr id="48" name="任意多边形 47"/>
          <p:cNvSpPr/>
          <p:nvPr/>
        </p:nvSpPr>
        <p:spPr>
          <a:xfrm>
            <a:off x="3913802" y="2566136"/>
            <a:ext cx="1427984" cy="553507"/>
          </a:xfrm>
          <a:custGeom>
            <a:avLst/>
            <a:gdLst>
              <a:gd name="connsiteX0" fmla="*/ 0 w 1195848"/>
              <a:gd name="connsiteY0" fmla="*/ 67208 h 672075"/>
              <a:gd name="connsiteX1" fmla="*/ 67208 w 1195848"/>
              <a:gd name="connsiteY1" fmla="*/ 0 h 672075"/>
              <a:gd name="connsiteX2" fmla="*/ 1128641 w 1195848"/>
              <a:gd name="connsiteY2" fmla="*/ 0 h 672075"/>
              <a:gd name="connsiteX3" fmla="*/ 1195849 w 1195848"/>
              <a:gd name="connsiteY3" fmla="*/ 67208 h 672075"/>
              <a:gd name="connsiteX4" fmla="*/ 1195848 w 1195848"/>
              <a:gd name="connsiteY4" fmla="*/ 604868 h 672075"/>
              <a:gd name="connsiteX5" fmla="*/ 1128640 w 1195848"/>
              <a:gd name="connsiteY5" fmla="*/ 672076 h 672075"/>
              <a:gd name="connsiteX6" fmla="*/ 67208 w 1195848"/>
              <a:gd name="connsiteY6" fmla="*/ 672075 h 672075"/>
              <a:gd name="connsiteX7" fmla="*/ 0 w 1195848"/>
              <a:gd name="connsiteY7" fmla="*/ 604867 h 672075"/>
              <a:gd name="connsiteX8" fmla="*/ 0 w 1195848"/>
              <a:gd name="connsiteY8" fmla="*/ 67208 h 6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672075">
                <a:moveTo>
                  <a:pt x="0" y="67208"/>
                </a:moveTo>
                <a:cubicBezTo>
                  <a:pt x="0" y="30090"/>
                  <a:pt x="30090" y="0"/>
                  <a:pt x="67208" y="0"/>
                </a:cubicBezTo>
                <a:lnTo>
                  <a:pt x="1128641" y="0"/>
                </a:lnTo>
                <a:cubicBezTo>
                  <a:pt x="1165759" y="0"/>
                  <a:pt x="1195849" y="30090"/>
                  <a:pt x="1195849" y="67208"/>
                </a:cubicBezTo>
                <a:cubicBezTo>
                  <a:pt x="1195849" y="246428"/>
                  <a:pt x="1195848" y="425648"/>
                  <a:pt x="1195848" y="604868"/>
                </a:cubicBezTo>
                <a:cubicBezTo>
                  <a:pt x="1195848" y="641986"/>
                  <a:pt x="1165758" y="672076"/>
                  <a:pt x="1128640" y="672076"/>
                </a:cubicBezTo>
                <a:lnTo>
                  <a:pt x="67208" y="672075"/>
                </a:lnTo>
                <a:cubicBezTo>
                  <a:pt x="30090" y="672075"/>
                  <a:pt x="0" y="641985"/>
                  <a:pt x="0" y="604867"/>
                </a:cubicBezTo>
                <a:lnTo>
                  <a:pt x="0" y="67208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78232" tIns="78232" rIns="78232" bIns="265935" numCol="1" spcCol="1270" anchor="t" anchorCtr="0">
            <a:noAutofit/>
          </a:bodyPr>
          <a:lstStyle/>
          <a:p>
            <a:pPr lvl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100" b="1" kern="1200" dirty="0" smtClean="0"/>
              <a:t>机器学习平台</a:t>
            </a:r>
            <a:r>
              <a:rPr lang="en-US" altLang="zh-CN" sz="1100" b="1" kern="1200" dirty="0" smtClean="0"/>
              <a:t>V3.0</a:t>
            </a:r>
            <a:endParaRPr lang="zh-CN" altLang="en-US" sz="1100" b="1" kern="1200" dirty="0"/>
          </a:p>
        </p:txBody>
      </p:sp>
      <p:sp>
        <p:nvSpPr>
          <p:cNvPr id="49" name="任意多边形 48"/>
          <p:cNvSpPr/>
          <p:nvPr/>
        </p:nvSpPr>
        <p:spPr>
          <a:xfrm>
            <a:off x="4206208" y="2908592"/>
            <a:ext cx="1427984" cy="1232696"/>
          </a:xfrm>
          <a:custGeom>
            <a:avLst/>
            <a:gdLst>
              <a:gd name="connsiteX0" fmla="*/ 0 w 1195848"/>
              <a:gd name="connsiteY0" fmla="*/ 119585 h 1496756"/>
              <a:gd name="connsiteX1" fmla="*/ 119585 w 1195848"/>
              <a:gd name="connsiteY1" fmla="*/ 0 h 1496756"/>
              <a:gd name="connsiteX2" fmla="*/ 1076263 w 1195848"/>
              <a:gd name="connsiteY2" fmla="*/ 0 h 1496756"/>
              <a:gd name="connsiteX3" fmla="*/ 1195848 w 1195848"/>
              <a:gd name="connsiteY3" fmla="*/ 119585 h 1496756"/>
              <a:gd name="connsiteX4" fmla="*/ 1195848 w 1195848"/>
              <a:gd name="connsiteY4" fmla="*/ 1377171 h 1496756"/>
              <a:gd name="connsiteX5" fmla="*/ 1076263 w 1195848"/>
              <a:gd name="connsiteY5" fmla="*/ 1496756 h 1496756"/>
              <a:gd name="connsiteX6" fmla="*/ 119585 w 1195848"/>
              <a:gd name="connsiteY6" fmla="*/ 1496756 h 1496756"/>
              <a:gd name="connsiteX7" fmla="*/ 0 w 1195848"/>
              <a:gd name="connsiteY7" fmla="*/ 1377171 h 1496756"/>
              <a:gd name="connsiteX8" fmla="*/ 0 w 1195848"/>
              <a:gd name="connsiteY8" fmla="*/ 119585 h 149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1496756">
                <a:moveTo>
                  <a:pt x="0" y="119585"/>
                </a:moveTo>
                <a:cubicBezTo>
                  <a:pt x="0" y="53540"/>
                  <a:pt x="53540" y="0"/>
                  <a:pt x="119585" y="0"/>
                </a:cubicBezTo>
                <a:lnTo>
                  <a:pt x="1076263" y="0"/>
                </a:lnTo>
                <a:cubicBezTo>
                  <a:pt x="1142308" y="0"/>
                  <a:pt x="1195848" y="53540"/>
                  <a:pt x="1195848" y="119585"/>
                </a:cubicBezTo>
                <a:lnTo>
                  <a:pt x="1195848" y="1377171"/>
                </a:lnTo>
                <a:cubicBezTo>
                  <a:pt x="1195848" y="1443216"/>
                  <a:pt x="1142308" y="1496756"/>
                  <a:pt x="1076263" y="1496756"/>
                </a:cubicBezTo>
                <a:lnTo>
                  <a:pt x="119585" y="1496756"/>
                </a:lnTo>
                <a:cubicBezTo>
                  <a:pt x="53540" y="1496756"/>
                  <a:pt x="0" y="1443216"/>
                  <a:pt x="0" y="1377171"/>
                </a:cubicBezTo>
                <a:lnTo>
                  <a:pt x="0" y="11958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257" tIns="113257" rIns="113257" bIns="113257" numCol="1" spcCol="1270" anchor="t" anchorCtr="0">
            <a:noAutofit/>
          </a:bodyPr>
          <a:lstStyle/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网络分析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文本分析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评分卡套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在线预测服务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endParaRPr lang="en-US" altLang="zh-CN" sz="1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9369661" y="1421470"/>
            <a:ext cx="1427984" cy="553507"/>
          </a:xfrm>
          <a:custGeom>
            <a:avLst/>
            <a:gdLst>
              <a:gd name="connsiteX0" fmla="*/ 0 w 1195848"/>
              <a:gd name="connsiteY0" fmla="*/ 67208 h 672075"/>
              <a:gd name="connsiteX1" fmla="*/ 67208 w 1195848"/>
              <a:gd name="connsiteY1" fmla="*/ 0 h 672075"/>
              <a:gd name="connsiteX2" fmla="*/ 1128641 w 1195848"/>
              <a:gd name="connsiteY2" fmla="*/ 0 h 672075"/>
              <a:gd name="connsiteX3" fmla="*/ 1195849 w 1195848"/>
              <a:gd name="connsiteY3" fmla="*/ 67208 h 672075"/>
              <a:gd name="connsiteX4" fmla="*/ 1195848 w 1195848"/>
              <a:gd name="connsiteY4" fmla="*/ 604868 h 672075"/>
              <a:gd name="connsiteX5" fmla="*/ 1128640 w 1195848"/>
              <a:gd name="connsiteY5" fmla="*/ 672076 h 672075"/>
              <a:gd name="connsiteX6" fmla="*/ 67208 w 1195848"/>
              <a:gd name="connsiteY6" fmla="*/ 672075 h 672075"/>
              <a:gd name="connsiteX7" fmla="*/ 0 w 1195848"/>
              <a:gd name="connsiteY7" fmla="*/ 604867 h 672075"/>
              <a:gd name="connsiteX8" fmla="*/ 0 w 1195848"/>
              <a:gd name="connsiteY8" fmla="*/ 67208 h 6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672075">
                <a:moveTo>
                  <a:pt x="0" y="67208"/>
                </a:moveTo>
                <a:cubicBezTo>
                  <a:pt x="0" y="30090"/>
                  <a:pt x="30090" y="0"/>
                  <a:pt x="67208" y="0"/>
                </a:cubicBezTo>
                <a:lnTo>
                  <a:pt x="1128641" y="0"/>
                </a:lnTo>
                <a:cubicBezTo>
                  <a:pt x="1165759" y="0"/>
                  <a:pt x="1195849" y="30090"/>
                  <a:pt x="1195849" y="67208"/>
                </a:cubicBezTo>
                <a:cubicBezTo>
                  <a:pt x="1195849" y="246428"/>
                  <a:pt x="1195848" y="425648"/>
                  <a:pt x="1195848" y="604868"/>
                </a:cubicBezTo>
                <a:cubicBezTo>
                  <a:pt x="1195848" y="641986"/>
                  <a:pt x="1165758" y="672076"/>
                  <a:pt x="1128640" y="672076"/>
                </a:cubicBezTo>
                <a:lnTo>
                  <a:pt x="67208" y="672075"/>
                </a:lnTo>
                <a:cubicBezTo>
                  <a:pt x="30090" y="672075"/>
                  <a:pt x="0" y="641985"/>
                  <a:pt x="0" y="604867"/>
                </a:cubicBezTo>
                <a:lnTo>
                  <a:pt x="0" y="67208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78232" tIns="78232" rIns="78232" bIns="265935" numCol="1" spcCol="1270" anchor="t" anchorCtr="0">
            <a:noAutofit/>
          </a:bodyPr>
          <a:lstStyle/>
          <a:p>
            <a:pPr lvl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100" b="1" kern="1200" dirty="0" smtClean="0"/>
              <a:t>机器学习平台</a:t>
            </a:r>
            <a:r>
              <a:rPr lang="en-US" altLang="zh-CN" sz="1100" b="1" kern="1200" dirty="0" smtClean="0"/>
              <a:t>V5.0</a:t>
            </a:r>
            <a:endParaRPr lang="zh-CN" altLang="en-US" sz="1100" b="1" kern="1200" dirty="0"/>
          </a:p>
        </p:txBody>
      </p:sp>
      <p:sp>
        <p:nvSpPr>
          <p:cNvPr id="52" name="任意多边形 51"/>
          <p:cNvSpPr/>
          <p:nvPr/>
        </p:nvSpPr>
        <p:spPr>
          <a:xfrm>
            <a:off x="9662139" y="1790474"/>
            <a:ext cx="1427984" cy="1232696"/>
          </a:xfrm>
          <a:custGeom>
            <a:avLst/>
            <a:gdLst>
              <a:gd name="connsiteX0" fmla="*/ 0 w 1195848"/>
              <a:gd name="connsiteY0" fmla="*/ 119585 h 1496756"/>
              <a:gd name="connsiteX1" fmla="*/ 119585 w 1195848"/>
              <a:gd name="connsiteY1" fmla="*/ 0 h 1496756"/>
              <a:gd name="connsiteX2" fmla="*/ 1076263 w 1195848"/>
              <a:gd name="connsiteY2" fmla="*/ 0 h 1496756"/>
              <a:gd name="connsiteX3" fmla="*/ 1195848 w 1195848"/>
              <a:gd name="connsiteY3" fmla="*/ 119585 h 1496756"/>
              <a:gd name="connsiteX4" fmla="*/ 1195848 w 1195848"/>
              <a:gd name="connsiteY4" fmla="*/ 1377171 h 1496756"/>
              <a:gd name="connsiteX5" fmla="*/ 1076263 w 1195848"/>
              <a:gd name="connsiteY5" fmla="*/ 1496756 h 1496756"/>
              <a:gd name="connsiteX6" fmla="*/ 119585 w 1195848"/>
              <a:gd name="connsiteY6" fmla="*/ 1496756 h 1496756"/>
              <a:gd name="connsiteX7" fmla="*/ 0 w 1195848"/>
              <a:gd name="connsiteY7" fmla="*/ 1377171 h 1496756"/>
              <a:gd name="connsiteX8" fmla="*/ 0 w 1195848"/>
              <a:gd name="connsiteY8" fmla="*/ 119585 h 149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1496756">
                <a:moveTo>
                  <a:pt x="0" y="119585"/>
                </a:moveTo>
                <a:cubicBezTo>
                  <a:pt x="0" y="53540"/>
                  <a:pt x="53540" y="0"/>
                  <a:pt x="119585" y="0"/>
                </a:cubicBezTo>
                <a:lnTo>
                  <a:pt x="1076263" y="0"/>
                </a:lnTo>
                <a:cubicBezTo>
                  <a:pt x="1142308" y="0"/>
                  <a:pt x="1195848" y="53540"/>
                  <a:pt x="1195848" y="119585"/>
                </a:cubicBezTo>
                <a:lnTo>
                  <a:pt x="1195848" y="1377171"/>
                </a:lnTo>
                <a:cubicBezTo>
                  <a:pt x="1195848" y="1443216"/>
                  <a:pt x="1142308" y="1496756"/>
                  <a:pt x="1076263" y="1496756"/>
                </a:cubicBezTo>
                <a:lnTo>
                  <a:pt x="119585" y="1496756"/>
                </a:lnTo>
                <a:cubicBezTo>
                  <a:pt x="53540" y="1496756"/>
                  <a:pt x="0" y="1443216"/>
                  <a:pt x="0" y="1377171"/>
                </a:cubicBezTo>
                <a:lnTo>
                  <a:pt x="0" y="11958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257" tIns="113257" rIns="113257" bIns="113257" numCol="1" spcCol="1270" anchor="t" anchorCtr="0">
            <a:noAutofit/>
          </a:bodyPr>
          <a:lstStyle/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在线学习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半监督学习</a:t>
            </a:r>
            <a:endParaRPr lang="en-US" alt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智能决策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1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1100" kern="1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4" name="任意多边形 63"/>
          <p:cNvSpPr/>
          <p:nvPr/>
        </p:nvSpPr>
        <p:spPr>
          <a:xfrm rot="20046737">
            <a:off x="5137399" y="1910589"/>
            <a:ext cx="1371694" cy="245205"/>
          </a:xfrm>
          <a:custGeom>
            <a:avLst/>
            <a:gdLst>
              <a:gd name="connsiteX0" fmla="*/ 0 w 384326"/>
              <a:gd name="connsiteY0" fmla="*/ 59546 h 297731"/>
              <a:gd name="connsiteX1" fmla="*/ 235461 w 384326"/>
              <a:gd name="connsiteY1" fmla="*/ 59546 h 297731"/>
              <a:gd name="connsiteX2" fmla="*/ 235461 w 384326"/>
              <a:gd name="connsiteY2" fmla="*/ 0 h 297731"/>
              <a:gd name="connsiteX3" fmla="*/ 384326 w 384326"/>
              <a:gd name="connsiteY3" fmla="*/ 148866 h 297731"/>
              <a:gd name="connsiteX4" fmla="*/ 235461 w 384326"/>
              <a:gd name="connsiteY4" fmla="*/ 297731 h 297731"/>
              <a:gd name="connsiteX5" fmla="*/ 235461 w 384326"/>
              <a:gd name="connsiteY5" fmla="*/ 238185 h 297731"/>
              <a:gd name="connsiteX6" fmla="*/ 0 w 384326"/>
              <a:gd name="connsiteY6" fmla="*/ 238185 h 297731"/>
              <a:gd name="connsiteX7" fmla="*/ 0 w 384326"/>
              <a:gd name="connsiteY7" fmla="*/ 59546 h 29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326" h="297731">
                <a:moveTo>
                  <a:pt x="0" y="59546"/>
                </a:moveTo>
                <a:lnTo>
                  <a:pt x="235461" y="59546"/>
                </a:lnTo>
                <a:lnTo>
                  <a:pt x="235461" y="0"/>
                </a:lnTo>
                <a:lnTo>
                  <a:pt x="384326" y="148866"/>
                </a:lnTo>
                <a:lnTo>
                  <a:pt x="235461" y="297731"/>
                </a:lnTo>
                <a:lnTo>
                  <a:pt x="235461" y="238185"/>
                </a:lnTo>
                <a:lnTo>
                  <a:pt x="0" y="238185"/>
                </a:lnTo>
                <a:lnTo>
                  <a:pt x="0" y="59546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546" rIns="89319" bIns="59546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900" kern="1200"/>
          </a:p>
        </p:txBody>
      </p:sp>
      <p:graphicFrame>
        <p:nvGraphicFramePr>
          <p:cNvPr id="67" name="图示 66"/>
          <p:cNvGraphicFramePr/>
          <p:nvPr>
            <p:extLst>
              <p:ext uri="{D42A27DB-BD31-4B8C-83A1-F6EECF244321}">
                <p14:modId xmlns:p14="http://schemas.microsoft.com/office/powerpoint/2010/main" val="3205632723"/>
              </p:ext>
            </p:extLst>
          </p:nvPr>
        </p:nvGraphicFramePr>
        <p:xfrm>
          <a:off x="828675" y="5667938"/>
          <a:ext cx="10261447" cy="430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2" name="标题 1"/>
          <p:cNvSpPr txBox="1">
            <a:spLocks/>
          </p:cNvSpPr>
          <p:nvPr/>
        </p:nvSpPr>
        <p:spPr>
          <a:xfrm>
            <a:off x="187036" y="157307"/>
            <a:ext cx="9040091" cy="5769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规划路线</a:t>
            </a:r>
            <a:endParaRPr kumimoji="1"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 rot="4110878">
            <a:off x="1100303" y="2708609"/>
            <a:ext cx="1371694" cy="245205"/>
          </a:xfrm>
          <a:custGeom>
            <a:avLst/>
            <a:gdLst>
              <a:gd name="connsiteX0" fmla="*/ 0 w 384326"/>
              <a:gd name="connsiteY0" fmla="*/ 59546 h 297731"/>
              <a:gd name="connsiteX1" fmla="*/ 235461 w 384326"/>
              <a:gd name="connsiteY1" fmla="*/ 59546 h 297731"/>
              <a:gd name="connsiteX2" fmla="*/ 235461 w 384326"/>
              <a:gd name="connsiteY2" fmla="*/ 0 h 297731"/>
              <a:gd name="connsiteX3" fmla="*/ 384326 w 384326"/>
              <a:gd name="connsiteY3" fmla="*/ 148866 h 297731"/>
              <a:gd name="connsiteX4" fmla="*/ 235461 w 384326"/>
              <a:gd name="connsiteY4" fmla="*/ 297731 h 297731"/>
              <a:gd name="connsiteX5" fmla="*/ 235461 w 384326"/>
              <a:gd name="connsiteY5" fmla="*/ 238185 h 297731"/>
              <a:gd name="connsiteX6" fmla="*/ 0 w 384326"/>
              <a:gd name="connsiteY6" fmla="*/ 238185 h 297731"/>
              <a:gd name="connsiteX7" fmla="*/ 0 w 384326"/>
              <a:gd name="connsiteY7" fmla="*/ 59546 h 29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326" h="297731">
                <a:moveTo>
                  <a:pt x="0" y="59546"/>
                </a:moveTo>
                <a:lnTo>
                  <a:pt x="235461" y="59546"/>
                </a:lnTo>
                <a:lnTo>
                  <a:pt x="235461" y="0"/>
                </a:lnTo>
                <a:lnTo>
                  <a:pt x="384326" y="148866"/>
                </a:lnTo>
                <a:lnTo>
                  <a:pt x="235461" y="297731"/>
                </a:lnTo>
                <a:lnTo>
                  <a:pt x="235461" y="238185"/>
                </a:lnTo>
                <a:lnTo>
                  <a:pt x="0" y="238185"/>
                </a:lnTo>
                <a:lnTo>
                  <a:pt x="0" y="59546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546" rIns="89319" bIns="59546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900" kern="1200"/>
          </a:p>
        </p:txBody>
      </p:sp>
      <p:sp>
        <p:nvSpPr>
          <p:cNvPr id="25" name="任意多边形 24"/>
          <p:cNvSpPr/>
          <p:nvPr/>
        </p:nvSpPr>
        <p:spPr>
          <a:xfrm>
            <a:off x="6641767" y="1421470"/>
            <a:ext cx="1427984" cy="553507"/>
          </a:xfrm>
          <a:custGeom>
            <a:avLst/>
            <a:gdLst>
              <a:gd name="connsiteX0" fmla="*/ 0 w 1195848"/>
              <a:gd name="connsiteY0" fmla="*/ 67208 h 672075"/>
              <a:gd name="connsiteX1" fmla="*/ 67208 w 1195848"/>
              <a:gd name="connsiteY1" fmla="*/ 0 h 672075"/>
              <a:gd name="connsiteX2" fmla="*/ 1128641 w 1195848"/>
              <a:gd name="connsiteY2" fmla="*/ 0 h 672075"/>
              <a:gd name="connsiteX3" fmla="*/ 1195849 w 1195848"/>
              <a:gd name="connsiteY3" fmla="*/ 67208 h 672075"/>
              <a:gd name="connsiteX4" fmla="*/ 1195848 w 1195848"/>
              <a:gd name="connsiteY4" fmla="*/ 604868 h 672075"/>
              <a:gd name="connsiteX5" fmla="*/ 1128640 w 1195848"/>
              <a:gd name="connsiteY5" fmla="*/ 672076 h 672075"/>
              <a:gd name="connsiteX6" fmla="*/ 67208 w 1195848"/>
              <a:gd name="connsiteY6" fmla="*/ 672075 h 672075"/>
              <a:gd name="connsiteX7" fmla="*/ 0 w 1195848"/>
              <a:gd name="connsiteY7" fmla="*/ 604867 h 672075"/>
              <a:gd name="connsiteX8" fmla="*/ 0 w 1195848"/>
              <a:gd name="connsiteY8" fmla="*/ 67208 h 6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672075">
                <a:moveTo>
                  <a:pt x="0" y="67208"/>
                </a:moveTo>
                <a:cubicBezTo>
                  <a:pt x="0" y="30090"/>
                  <a:pt x="30090" y="0"/>
                  <a:pt x="67208" y="0"/>
                </a:cubicBezTo>
                <a:lnTo>
                  <a:pt x="1128641" y="0"/>
                </a:lnTo>
                <a:cubicBezTo>
                  <a:pt x="1165759" y="0"/>
                  <a:pt x="1195849" y="30090"/>
                  <a:pt x="1195849" y="67208"/>
                </a:cubicBezTo>
                <a:cubicBezTo>
                  <a:pt x="1195849" y="246428"/>
                  <a:pt x="1195848" y="425648"/>
                  <a:pt x="1195848" y="604868"/>
                </a:cubicBezTo>
                <a:cubicBezTo>
                  <a:pt x="1195848" y="641986"/>
                  <a:pt x="1165758" y="672076"/>
                  <a:pt x="1128640" y="672076"/>
                </a:cubicBezTo>
                <a:lnTo>
                  <a:pt x="67208" y="672075"/>
                </a:lnTo>
                <a:cubicBezTo>
                  <a:pt x="30090" y="672075"/>
                  <a:pt x="0" y="641985"/>
                  <a:pt x="0" y="604867"/>
                </a:cubicBezTo>
                <a:lnTo>
                  <a:pt x="0" y="67208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78232" tIns="78232" rIns="78232" bIns="265935" numCol="1" spcCol="1270" anchor="t" anchorCtr="0">
            <a:noAutofit/>
          </a:bodyPr>
          <a:lstStyle/>
          <a:p>
            <a:pPr lvl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100" b="1" kern="1200" dirty="0" smtClean="0"/>
              <a:t>机器学习平台</a:t>
            </a:r>
            <a:r>
              <a:rPr lang="en-US" altLang="zh-CN" sz="1100" b="1" kern="1200" dirty="0" smtClean="0"/>
              <a:t>V4.0</a:t>
            </a:r>
            <a:endParaRPr lang="zh-CN" altLang="en-US" sz="1100" b="1" kern="1200" dirty="0"/>
          </a:p>
        </p:txBody>
      </p:sp>
      <p:sp>
        <p:nvSpPr>
          <p:cNvPr id="26" name="任意多边形 25"/>
          <p:cNvSpPr/>
          <p:nvPr/>
        </p:nvSpPr>
        <p:spPr>
          <a:xfrm>
            <a:off x="6934173" y="1763926"/>
            <a:ext cx="1427984" cy="1232696"/>
          </a:xfrm>
          <a:custGeom>
            <a:avLst/>
            <a:gdLst>
              <a:gd name="connsiteX0" fmla="*/ 0 w 1195848"/>
              <a:gd name="connsiteY0" fmla="*/ 119585 h 1496756"/>
              <a:gd name="connsiteX1" fmla="*/ 119585 w 1195848"/>
              <a:gd name="connsiteY1" fmla="*/ 0 h 1496756"/>
              <a:gd name="connsiteX2" fmla="*/ 1076263 w 1195848"/>
              <a:gd name="connsiteY2" fmla="*/ 0 h 1496756"/>
              <a:gd name="connsiteX3" fmla="*/ 1195848 w 1195848"/>
              <a:gd name="connsiteY3" fmla="*/ 119585 h 1496756"/>
              <a:gd name="connsiteX4" fmla="*/ 1195848 w 1195848"/>
              <a:gd name="connsiteY4" fmla="*/ 1377171 h 1496756"/>
              <a:gd name="connsiteX5" fmla="*/ 1076263 w 1195848"/>
              <a:gd name="connsiteY5" fmla="*/ 1496756 h 1496756"/>
              <a:gd name="connsiteX6" fmla="*/ 119585 w 1195848"/>
              <a:gd name="connsiteY6" fmla="*/ 1496756 h 1496756"/>
              <a:gd name="connsiteX7" fmla="*/ 0 w 1195848"/>
              <a:gd name="connsiteY7" fmla="*/ 1377171 h 1496756"/>
              <a:gd name="connsiteX8" fmla="*/ 0 w 1195848"/>
              <a:gd name="connsiteY8" fmla="*/ 119585 h 149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1496756">
                <a:moveTo>
                  <a:pt x="0" y="119585"/>
                </a:moveTo>
                <a:cubicBezTo>
                  <a:pt x="0" y="53540"/>
                  <a:pt x="53540" y="0"/>
                  <a:pt x="119585" y="0"/>
                </a:cubicBezTo>
                <a:lnTo>
                  <a:pt x="1076263" y="0"/>
                </a:lnTo>
                <a:cubicBezTo>
                  <a:pt x="1142308" y="0"/>
                  <a:pt x="1195848" y="53540"/>
                  <a:pt x="1195848" y="119585"/>
                </a:cubicBezTo>
                <a:lnTo>
                  <a:pt x="1195848" y="1377171"/>
                </a:lnTo>
                <a:cubicBezTo>
                  <a:pt x="1195848" y="1443216"/>
                  <a:pt x="1142308" y="1496756"/>
                  <a:pt x="1076263" y="1496756"/>
                </a:cubicBezTo>
                <a:lnTo>
                  <a:pt x="119585" y="1496756"/>
                </a:lnTo>
                <a:cubicBezTo>
                  <a:pt x="53540" y="1496756"/>
                  <a:pt x="0" y="1443216"/>
                  <a:pt x="0" y="1377171"/>
                </a:cubicBezTo>
                <a:lnTo>
                  <a:pt x="0" y="11958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257" tIns="113257" rIns="113257" bIns="113257" numCol="1" spcCol="1270" anchor="t" anchorCtr="0">
            <a:noAutofit/>
          </a:bodyPr>
          <a:lstStyle/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规则生成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Notebook</a:t>
            </a: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自动特征工程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 rot="19306726">
            <a:off x="3057766" y="3248891"/>
            <a:ext cx="720000" cy="245205"/>
          </a:xfrm>
          <a:custGeom>
            <a:avLst/>
            <a:gdLst>
              <a:gd name="connsiteX0" fmla="*/ 0 w 384326"/>
              <a:gd name="connsiteY0" fmla="*/ 59546 h 297731"/>
              <a:gd name="connsiteX1" fmla="*/ 235461 w 384326"/>
              <a:gd name="connsiteY1" fmla="*/ 59546 h 297731"/>
              <a:gd name="connsiteX2" fmla="*/ 235461 w 384326"/>
              <a:gd name="connsiteY2" fmla="*/ 0 h 297731"/>
              <a:gd name="connsiteX3" fmla="*/ 384326 w 384326"/>
              <a:gd name="connsiteY3" fmla="*/ 148866 h 297731"/>
              <a:gd name="connsiteX4" fmla="*/ 235461 w 384326"/>
              <a:gd name="connsiteY4" fmla="*/ 297731 h 297731"/>
              <a:gd name="connsiteX5" fmla="*/ 235461 w 384326"/>
              <a:gd name="connsiteY5" fmla="*/ 238185 h 297731"/>
              <a:gd name="connsiteX6" fmla="*/ 0 w 384326"/>
              <a:gd name="connsiteY6" fmla="*/ 238185 h 297731"/>
              <a:gd name="connsiteX7" fmla="*/ 0 w 384326"/>
              <a:gd name="connsiteY7" fmla="*/ 59546 h 29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326" h="297731">
                <a:moveTo>
                  <a:pt x="0" y="59546"/>
                </a:moveTo>
                <a:lnTo>
                  <a:pt x="235461" y="59546"/>
                </a:lnTo>
                <a:lnTo>
                  <a:pt x="235461" y="0"/>
                </a:lnTo>
                <a:lnTo>
                  <a:pt x="384326" y="148866"/>
                </a:lnTo>
                <a:lnTo>
                  <a:pt x="235461" y="297731"/>
                </a:lnTo>
                <a:lnTo>
                  <a:pt x="235461" y="238185"/>
                </a:lnTo>
                <a:lnTo>
                  <a:pt x="0" y="238185"/>
                </a:lnTo>
                <a:lnTo>
                  <a:pt x="0" y="59546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546" rIns="89319" bIns="59546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900" kern="1200"/>
          </a:p>
        </p:txBody>
      </p:sp>
    </p:spTree>
    <p:extLst>
      <p:ext uri="{BB962C8B-B14F-4D97-AF65-F5344CB8AC3E}">
        <p14:creationId xmlns:p14="http://schemas.microsoft.com/office/powerpoint/2010/main" val="263199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总体架构</a:t>
            </a:r>
            <a:endParaRPr kumimoji="1" lang="zh-CN" altLang="en-US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213419" y="2266787"/>
            <a:ext cx="76639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工作流引擎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2724096" y="1109230"/>
            <a:ext cx="1225572" cy="309708"/>
          </a:xfrm>
          <a:prstGeom prst="roundRect">
            <a:avLst>
              <a:gd name="adj" fmla="val 8880"/>
            </a:avLst>
          </a:prstGeom>
          <a:solidFill>
            <a:srgbClr val="58A6E4"/>
          </a:solidFill>
          <a:ln w="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13418" y="5775562"/>
            <a:ext cx="7663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基础服务层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212365" y="4758982"/>
            <a:ext cx="7674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计算框架层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2724095" y="1495138"/>
            <a:ext cx="1225572" cy="304782"/>
          </a:xfrm>
          <a:prstGeom prst="roundRect">
            <a:avLst>
              <a:gd name="adj" fmla="val 8880"/>
            </a:avLst>
          </a:prstGeom>
          <a:solidFill>
            <a:srgbClr val="58A6E4"/>
          </a:solidFill>
          <a:ln w="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模型管理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13419" y="1342911"/>
            <a:ext cx="76639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平台应用层</a:t>
            </a:r>
            <a:endPara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1109140" y="1914530"/>
            <a:ext cx="2284513" cy="432000"/>
          </a:xfrm>
          <a:prstGeom prst="roundRect">
            <a:avLst>
              <a:gd name="adj" fmla="val 8880"/>
            </a:avLst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工作流编辑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705665" y="1113570"/>
            <a:ext cx="1461288" cy="695181"/>
          </a:xfrm>
          <a:prstGeom prst="roundRect">
            <a:avLst>
              <a:gd name="adj" fmla="val 8880"/>
            </a:avLst>
          </a:prstGeom>
          <a:solidFill>
            <a:srgbClr val="58A6E4"/>
          </a:solidFill>
          <a:ln w="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1113769" y="4320502"/>
            <a:ext cx="919725" cy="525523"/>
          </a:xfrm>
          <a:prstGeom prst="roundRect">
            <a:avLst>
              <a:gd name="adj" fmla="val 888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2116451" y="4320502"/>
            <a:ext cx="811026" cy="520048"/>
          </a:xfrm>
          <a:prstGeom prst="roundRect">
            <a:avLst>
              <a:gd name="adj" fmla="val 888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en-US" altLang="zh-CN" sz="1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MLlib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3008307" y="4320502"/>
            <a:ext cx="835013" cy="513373"/>
          </a:xfrm>
          <a:prstGeom prst="roundRect">
            <a:avLst>
              <a:gd name="adj" fmla="val 888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en-US" altLang="zh-CN" sz="1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4906008" y="4320502"/>
            <a:ext cx="1029051" cy="530813"/>
          </a:xfrm>
          <a:prstGeom prst="roundRect">
            <a:avLst>
              <a:gd name="adj" fmla="val 888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MXNet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1113770" y="4938842"/>
            <a:ext cx="2729550" cy="525600"/>
          </a:xfrm>
          <a:prstGeom prst="roundRect">
            <a:avLst>
              <a:gd name="adj" fmla="val 888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3923014" y="4936424"/>
            <a:ext cx="2012046" cy="525600"/>
          </a:xfrm>
          <a:prstGeom prst="roundRect">
            <a:avLst>
              <a:gd name="adj" fmla="val 888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Tez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1096401" y="5566483"/>
            <a:ext cx="1584008" cy="654658"/>
          </a:xfrm>
          <a:prstGeom prst="roundRect">
            <a:avLst>
              <a:gd name="adj" fmla="val 888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4358516" y="5573141"/>
            <a:ext cx="1413103" cy="648000"/>
          </a:xfrm>
          <a:prstGeom prst="roundRect">
            <a:avLst>
              <a:gd name="adj" fmla="val 888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Yarn/</a:t>
            </a:r>
            <a:r>
              <a:rPr lang="en-US" altLang="zh-CN" sz="1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Mesos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2752671" y="5562734"/>
            <a:ext cx="1533583" cy="648000"/>
          </a:xfrm>
          <a:prstGeom prst="roundRect">
            <a:avLst>
              <a:gd name="adj" fmla="val 888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Alluxio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3923013" y="4320502"/>
            <a:ext cx="894937" cy="520047"/>
          </a:xfrm>
          <a:prstGeom prst="roundRect">
            <a:avLst>
              <a:gd name="adj" fmla="val 888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6023118" y="4320502"/>
            <a:ext cx="1029051" cy="530813"/>
          </a:xfrm>
          <a:prstGeom prst="roundRect">
            <a:avLst>
              <a:gd name="adj" fmla="val 888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SQL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7137902" y="4320502"/>
            <a:ext cx="1029051" cy="530813"/>
          </a:xfrm>
          <a:prstGeom prst="roundRect">
            <a:avLst>
              <a:gd name="adj" fmla="val 888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ML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1121800" y="1109230"/>
            <a:ext cx="1500678" cy="695181"/>
          </a:xfrm>
          <a:prstGeom prst="roundRect">
            <a:avLst>
              <a:gd name="adj" fmla="val 8880"/>
            </a:avLst>
          </a:prstGeom>
          <a:solidFill>
            <a:srgbClr val="58A6E4"/>
          </a:solidFill>
          <a:ln w="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实验工作台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4051286" y="1113574"/>
            <a:ext cx="1225572" cy="305364"/>
          </a:xfrm>
          <a:prstGeom prst="roundRect">
            <a:avLst>
              <a:gd name="adj" fmla="val 8880"/>
            </a:avLst>
          </a:prstGeom>
          <a:solidFill>
            <a:srgbClr val="58A6E4"/>
          </a:solidFill>
          <a:ln w="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交互式解释器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4051285" y="1495118"/>
            <a:ext cx="1225572" cy="304896"/>
          </a:xfrm>
          <a:prstGeom prst="roundRect">
            <a:avLst>
              <a:gd name="adj" fmla="val 8880"/>
            </a:avLst>
          </a:prstGeom>
          <a:solidFill>
            <a:srgbClr val="58A6E4"/>
          </a:solidFill>
          <a:ln w="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5378476" y="1113574"/>
            <a:ext cx="1225572" cy="305364"/>
          </a:xfrm>
          <a:prstGeom prst="roundRect">
            <a:avLst>
              <a:gd name="adj" fmla="val 8880"/>
            </a:avLst>
          </a:prstGeom>
          <a:solidFill>
            <a:srgbClr val="58A6E4"/>
          </a:solidFill>
          <a:ln w="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定时调度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5378475" y="1493920"/>
            <a:ext cx="1225572" cy="306000"/>
          </a:xfrm>
          <a:prstGeom prst="roundRect">
            <a:avLst>
              <a:gd name="adj" fmla="val 8880"/>
            </a:avLst>
          </a:prstGeom>
          <a:solidFill>
            <a:srgbClr val="58A6E4"/>
          </a:solidFill>
          <a:ln w="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系统监控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3487106" y="1918727"/>
            <a:ext cx="2284513" cy="432000"/>
          </a:xfrm>
          <a:prstGeom prst="roundRect">
            <a:avLst>
              <a:gd name="adj" fmla="val 8880"/>
            </a:avLst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流作业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5865071" y="1914530"/>
            <a:ext cx="2284513" cy="432000"/>
          </a:xfrm>
          <a:prstGeom prst="roundRect">
            <a:avLst>
              <a:gd name="adj" fmla="val 8880"/>
            </a:avLst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工作流快照</a:t>
            </a:r>
          </a:p>
        </p:txBody>
      </p:sp>
      <p:sp>
        <p:nvSpPr>
          <p:cNvPr id="110" name="圆角矩形 109"/>
          <p:cNvSpPr/>
          <p:nvPr/>
        </p:nvSpPr>
        <p:spPr>
          <a:xfrm>
            <a:off x="1109140" y="2422730"/>
            <a:ext cx="2284513" cy="432000"/>
          </a:xfrm>
          <a:prstGeom prst="roundRect">
            <a:avLst>
              <a:gd name="adj" fmla="val 8880"/>
            </a:avLst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运行动态模拟</a:t>
            </a:r>
          </a:p>
        </p:txBody>
      </p:sp>
      <p:sp>
        <p:nvSpPr>
          <p:cNvPr id="111" name="圆角矩形 110"/>
          <p:cNvSpPr/>
          <p:nvPr/>
        </p:nvSpPr>
        <p:spPr>
          <a:xfrm>
            <a:off x="3487106" y="2426927"/>
            <a:ext cx="2284513" cy="432000"/>
          </a:xfrm>
          <a:prstGeom prst="roundRect">
            <a:avLst>
              <a:gd name="adj" fmla="val 8880"/>
            </a:avLst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运行作业分解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5865071" y="2422730"/>
            <a:ext cx="2284513" cy="432000"/>
          </a:xfrm>
          <a:prstGeom prst="roundRect">
            <a:avLst>
              <a:gd name="adj" fmla="val 8880"/>
            </a:avLst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集群提交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1096400" y="3020975"/>
            <a:ext cx="919725" cy="525523"/>
          </a:xfrm>
          <a:prstGeom prst="roundRect">
            <a:avLst>
              <a:gd name="adj" fmla="val 888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088582" y="3020975"/>
            <a:ext cx="919725" cy="525523"/>
          </a:xfrm>
          <a:prstGeom prst="roundRect">
            <a:avLst>
              <a:gd name="adj" fmla="val 888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统计分析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080764" y="3017868"/>
            <a:ext cx="919725" cy="525523"/>
          </a:xfrm>
          <a:prstGeom prst="roundRect">
            <a:avLst>
              <a:gd name="adj" fmla="val 888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147092" y="3026265"/>
            <a:ext cx="919725" cy="525523"/>
          </a:xfrm>
          <a:prstGeom prst="roundRect">
            <a:avLst>
              <a:gd name="adj" fmla="val 888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分类回归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41534" y="3026265"/>
            <a:ext cx="919725" cy="525523"/>
          </a:xfrm>
          <a:prstGeom prst="roundRect">
            <a:avLst>
              <a:gd name="adj" fmla="val 888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7134136" y="3026265"/>
            <a:ext cx="919725" cy="525523"/>
          </a:xfrm>
          <a:prstGeom prst="roundRect">
            <a:avLst>
              <a:gd name="adj" fmla="val 888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关联规则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1096400" y="3630051"/>
            <a:ext cx="919725" cy="525523"/>
          </a:xfrm>
          <a:prstGeom prst="roundRect">
            <a:avLst>
              <a:gd name="adj" fmla="val 888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文本分析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088582" y="3630051"/>
            <a:ext cx="919725" cy="525523"/>
          </a:xfrm>
          <a:prstGeom prst="roundRect">
            <a:avLst>
              <a:gd name="adj" fmla="val 888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网络分析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3080764" y="3626944"/>
            <a:ext cx="919725" cy="525523"/>
          </a:xfrm>
          <a:prstGeom prst="roundRect">
            <a:avLst>
              <a:gd name="adj" fmla="val 888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5147093" y="3637378"/>
            <a:ext cx="919725" cy="525523"/>
          </a:xfrm>
          <a:prstGeom prst="roundRect">
            <a:avLst>
              <a:gd name="adj" fmla="val 888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141953" y="3630515"/>
            <a:ext cx="919725" cy="525523"/>
          </a:xfrm>
          <a:prstGeom prst="roundRect">
            <a:avLst>
              <a:gd name="adj" fmla="val 888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交叉验证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7136813" y="3621091"/>
            <a:ext cx="919725" cy="525523"/>
          </a:xfrm>
          <a:prstGeom prst="roundRect">
            <a:avLst>
              <a:gd name="adj" fmla="val 888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自动调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4157590" y="3630515"/>
            <a:ext cx="919725" cy="525523"/>
          </a:xfrm>
          <a:prstGeom prst="roundRect">
            <a:avLst>
              <a:gd name="adj" fmla="val 888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协同过滤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4152650" y="3028119"/>
            <a:ext cx="919725" cy="525523"/>
          </a:xfrm>
          <a:prstGeom prst="roundRect">
            <a:avLst>
              <a:gd name="adj" fmla="val 8880"/>
            </a:avLst>
          </a:prstGeom>
          <a:solidFill>
            <a:schemeClr val="accent6">
              <a:lumMod val="60000"/>
              <a:lumOff val="40000"/>
              <a:alpha val="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87467" y="2954803"/>
            <a:ext cx="4051611" cy="1276178"/>
          </a:xfrm>
          <a:prstGeom prst="rect">
            <a:avLst/>
          </a:prstGeom>
          <a:solidFill>
            <a:srgbClr val="61A7E5">
              <a:alpha val="0"/>
            </a:srgbClr>
          </a:solidFill>
          <a:ln>
            <a:solidFill>
              <a:srgbClr val="61A7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213419" y="3489880"/>
            <a:ext cx="76639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工作流组件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156" y="5564986"/>
            <a:ext cx="1289947" cy="386809"/>
          </a:xfrm>
          <a:prstGeom prst="rect">
            <a:avLst/>
          </a:prstGeom>
        </p:spPr>
      </p:pic>
      <p:sp>
        <p:nvSpPr>
          <p:cNvPr id="55" name="圆角矩形 54"/>
          <p:cNvSpPr/>
          <p:nvPr/>
        </p:nvSpPr>
        <p:spPr>
          <a:xfrm>
            <a:off x="6023118" y="4936424"/>
            <a:ext cx="2111408" cy="525600"/>
          </a:xfrm>
          <a:prstGeom prst="roundRect">
            <a:avLst>
              <a:gd name="adj" fmla="val 888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5843881" y="5557931"/>
            <a:ext cx="2290645" cy="648000"/>
          </a:xfrm>
          <a:prstGeom prst="roundRect">
            <a:avLst>
              <a:gd name="adj" fmla="val 888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Geode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/Aerospike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287" y="6064657"/>
            <a:ext cx="1244676" cy="2174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035" y="1150174"/>
            <a:ext cx="1237961" cy="6141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130" y="4107451"/>
            <a:ext cx="1516977" cy="70176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37" y="5472667"/>
            <a:ext cx="1285693" cy="6079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483" y="1951670"/>
            <a:ext cx="1401064" cy="35771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209" y="2990203"/>
            <a:ext cx="1638134" cy="48891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112" y="3716479"/>
            <a:ext cx="1287686" cy="82642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315" y="1271895"/>
            <a:ext cx="1470136" cy="39670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57" y="3116378"/>
            <a:ext cx="855255" cy="4061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871" y="2486938"/>
            <a:ext cx="1094168" cy="42104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592" y="1914530"/>
            <a:ext cx="1332639" cy="35907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238" y="3612050"/>
            <a:ext cx="1768013" cy="47021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686" y="4660626"/>
            <a:ext cx="1541395" cy="819891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6" y="6029412"/>
            <a:ext cx="967515" cy="25722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993" y="5557931"/>
            <a:ext cx="808156" cy="400921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035" y="4810210"/>
            <a:ext cx="1518103" cy="778027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842" y="5888429"/>
            <a:ext cx="1110046" cy="505070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633" y="2601871"/>
            <a:ext cx="1515505" cy="279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组件示例（一）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391179466"/>
              </p:ext>
            </p:extLst>
          </p:nvPr>
        </p:nvGraphicFramePr>
        <p:xfrm>
          <a:off x="1053306" y="1185862"/>
          <a:ext cx="83693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748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组件示例（二）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240433646"/>
              </p:ext>
            </p:extLst>
          </p:nvPr>
        </p:nvGraphicFramePr>
        <p:xfrm>
          <a:off x="1053306" y="1185862"/>
          <a:ext cx="83693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950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常用算法示例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07023958"/>
              </p:ext>
            </p:extLst>
          </p:nvPr>
        </p:nvGraphicFramePr>
        <p:xfrm>
          <a:off x="1687048" y="1203968"/>
          <a:ext cx="83693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54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1A7E5"/>
        </a:solidFill>
        <a:ln>
          <a:solidFill>
            <a:srgbClr val="61A7E5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3438</TotalTime>
  <Words>1133</Words>
  <Application>Microsoft Office PowerPoint</Application>
  <PresentationFormat>宽屏</PresentationFormat>
  <Paragraphs>190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Xingkai SC Light</vt:lpstr>
      <vt:lpstr>DengXian</vt:lpstr>
      <vt:lpstr>华文新魏</vt:lpstr>
      <vt:lpstr>宋体</vt:lpstr>
      <vt:lpstr>微软雅黑</vt:lpstr>
      <vt:lpstr>Arial</vt:lpstr>
      <vt:lpstr>Calibri</vt:lpstr>
      <vt:lpstr>Calibri Light</vt:lpstr>
      <vt:lpstr>Impact</vt:lpstr>
      <vt:lpstr>Office 主题</vt:lpstr>
      <vt:lpstr>自定义设计方案</vt:lpstr>
      <vt:lpstr>雅拓信息 机器学习平台总体规划</vt:lpstr>
      <vt:lpstr>PowerPoint 演示文稿</vt:lpstr>
      <vt:lpstr>PowerPoint 演示文稿</vt:lpstr>
      <vt:lpstr>设计目标</vt:lpstr>
      <vt:lpstr>PowerPoint 演示文稿</vt:lpstr>
      <vt:lpstr>总体架构</vt:lpstr>
      <vt:lpstr>组件示例（一）</vt:lpstr>
      <vt:lpstr>组件示例（二）</vt:lpstr>
      <vt:lpstr>常用算法示例</vt:lpstr>
      <vt:lpstr>PowerPoint 演示文稿</vt:lpstr>
      <vt:lpstr>机器学习平台V2.0</vt:lpstr>
      <vt:lpstr>机器学习平台V3.0</vt:lpstr>
      <vt:lpstr>机器学习平台V4.0</vt:lpstr>
      <vt:lpstr>机器学习平台V5.0</vt:lpstr>
      <vt:lpstr>指标计算平台V1.0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LDD</cp:lastModifiedBy>
  <cp:revision>1413</cp:revision>
  <dcterms:created xsi:type="dcterms:W3CDTF">2016-11-25T01:56:00Z</dcterms:created>
  <dcterms:modified xsi:type="dcterms:W3CDTF">2019-01-11T10:37:09Z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