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60" r:id="rId4"/>
    <p:sldId id="306" r:id="rId5"/>
    <p:sldId id="281" r:id="rId6"/>
    <p:sldId id="285" r:id="rId7"/>
    <p:sldId id="289" r:id="rId8"/>
    <p:sldId id="307" r:id="rId9"/>
    <p:sldId id="310" r:id="rId10"/>
    <p:sldId id="287" r:id="rId11"/>
    <p:sldId id="290" r:id="rId12"/>
    <p:sldId id="292" r:id="rId13"/>
    <p:sldId id="293" r:id="rId14"/>
    <p:sldId id="308" r:id="rId15"/>
    <p:sldId id="309" r:id="rId16"/>
    <p:sldId id="311" r:id="rId17"/>
    <p:sldId id="294" r:id="rId18"/>
    <p:sldId id="300" r:id="rId19"/>
    <p:sldId id="299" r:id="rId20"/>
    <p:sldId id="282" r:id="rId21"/>
    <p:sldId id="295" r:id="rId22"/>
    <p:sldId id="283" r:id="rId23"/>
    <p:sldId id="296" r:id="rId24"/>
    <p:sldId id="301" r:id="rId25"/>
    <p:sldId id="303" r:id="rId26"/>
    <p:sldId id="305" r:id="rId27"/>
    <p:sldId id="304" r:id="rId28"/>
    <p:sldId id="262" r:id="rId29"/>
  </p:sldIdLst>
  <p:sldSz cx="10287000" cy="6858000" type="35mm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  <a:srgbClr val="F20090"/>
    <a:srgbClr val="FA0095"/>
    <a:srgbClr val="EA008B"/>
    <a:srgbClr val="FF21A5"/>
    <a:srgbClr val="D50080"/>
    <a:srgbClr val="D9D9D9"/>
    <a:srgbClr val="FFCC99"/>
    <a:srgbClr val="FFA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6" autoAdjust="0"/>
    <p:restoredTop sz="94660"/>
  </p:normalViewPr>
  <p:slideViewPr>
    <p:cSldViewPr>
      <p:cViewPr>
        <p:scale>
          <a:sx n="75" d="100"/>
          <a:sy n="75" d="100"/>
        </p:scale>
        <p:origin x="-954" y="-72"/>
      </p:cViewPr>
      <p:guideLst>
        <p:guide orient="horz" pos="2159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2013/12/27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880CDCB-9B70-4569-AC46-9C6069B512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0460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2013/12/27</a:t>
            </a:r>
          </a:p>
        </p:txBody>
      </p:sp>
      <p:sp>
        <p:nvSpPr>
          <p:cNvPr id="3789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7250" y="685800"/>
            <a:ext cx="51435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789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</a:pPr>
            <a:r>
              <a:rPr lang="zh-CN" altLang="en-US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</a:pPr>
            <a:r>
              <a:rPr lang="zh-CN" altLang="en-US" sz="1200"/>
              <a:t>第二级</a:t>
            </a:r>
          </a:p>
          <a:p>
            <a:pPr defTabSz="0" eaLnBrk="0" hangingPunct="0">
              <a:spcBef>
                <a:spcPct val="30000"/>
              </a:spcBef>
            </a:pPr>
            <a:r>
              <a:rPr lang="zh-CN" altLang="en-US" sz="1200"/>
              <a:t>第三级</a:t>
            </a:r>
          </a:p>
          <a:p>
            <a:pPr defTabSz="0" eaLnBrk="0" hangingPunct="0">
              <a:spcBef>
                <a:spcPct val="30000"/>
              </a:spcBef>
            </a:pPr>
            <a:r>
              <a:rPr lang="zh-CN" altLang="en-US" sz="1200"/>
              <a:t>第四级</a:t>
            </a:r>
          </a:p>
          <a:p>
            <a:pPr defTabSz="0" eaLnBrk="0" hangingPunct="0">
              <a:spcBef>
                <a:spcPct val="30000"/>
              </a:spcBef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DB12BB6-67CC-41A8-818F-DFD78016BD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71298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封面(1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副标题 2"/>
          <p:cNvSpPr txBox="1">
            <a:spLocks/>
          </p:cNvSpPr>
          <p:nvPr userDrawn="1"/>
        </p:nvSpPr>
        <p:spPr bwMode="auto">
          <a:xfrm>
            <a:off x="677863" y="619125"/>
            <a:ext cx="2089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altLang="zh-CN" sz="1800" dirty="0" smtClean="0">
                <a:solidFill>
                  <a:srgbClr val="F20090"/>
                </a:solidFill>
                <a:latin typeface="+mj-lt"/>
              </a:rPr>
              <a:t>www.vip.com</a:t>
            </a:r>
            <a:endParaRPr lang="zh-CN" altLang="en-US" sz="1800" dirty="0">
              <a:solidFill>
                <a:srgbClr val="F20090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420" y="2204439"/>
            <a:ext cx="6122805" cy="1470025"/>
          </a:xfrm>
        </p:spPr>
        <p:txBody>
          <a:bodyPr/>
          <a:lstStyle>
            <a:lvl1pPr algn="l">
              <a:defRPr b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粗黑_GBK" pitchFamily="2" charset="-122"/>
                <a:ea typeface="方正兰亭中粗黑_GBK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7454" y="3814167"/>
            <a:ext cx="5690607" cy="98346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749487" y="6022586"/>
            <a:ext cx="3745716" cy="431800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557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封面(1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副标题 2"/>
          <p:cNvSpPr txBox="1">
            <a:spLocks/>
          </p:cNvSpPr>
          <p:nvPr userDrawn="1"/>
        </p:nvSpPr>
        <p:spPr bwMode="auto">
          <a:xfrm>
            <a:off x="677863" y="619125"/>
            <a:ext cx="2089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altLang="zh-CN" sz="1800" dirty="0" smtClean="0">
                <a:solidFill>
                  <a:srgbClr val="F20090"/>
                </a:solidFill>
                <a:latin typeface="+mj-lt"/>
              </a:rPr>
              <a:t>www.vip.com</a:t>
            </a:r>
            <a:endParaRPr lang="zh-CN" altLang="en-US" sz="1800" dirty="0">
              <a:solidFill>
                <a:srgbClr val="F20090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421" y="2204439"/>
            <a:ext cx="6122805" cy="1470025"/>
          </a:xfrm>
        </p:spPr>
        <p:txBody>
          <a:bodyPr/>
          <a:lstStyle>
            <a:lvl1pPr algn="l"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Avenir LT 65 Medium" pitchFamily="2" charset="0"/>
                <a:ea typeface="微软雅黑" pitchFamily="34" charset="-122"/>
              </a:defRPr>
            </a:lvl1pPr>
          </a:lstStyle>
          <a:p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5421" y="3645099"/>
            <a:ext cx="5690607" cy="98346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venir LT 45 Book" pitchFamily="2" charset="0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>
                <a:sym typeface="微软雅黑" pitchFamily="34" charset="-122"/>
              </a:rPr>
              <a:t>单击此处编辑母版副标题样式</a:t>
            </a:r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605421" y="6094221"/>
            <a:ext cx="3745716" cy="431800"/>
          </a:xfrm>
        </p:spPr>
        <p:txBody>
          <a:bodyPr/>
          <a:lstStyle>
            <a:lvl1pPr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venir LT 35 Light" pitchFamily="2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598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 descr="目录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89" y="202605"/>
            <a:ext cx="9258300" cy="561174"/>
          </a:xfrm>
        </p:spPr>
        <p:txBody>
          <a:bodyPr/>
          <a:lstStyle>
            <a:lvl1pPr algn="l">
              <a:defRPr sz="3200" b="0">
                <a:solidFill>
                  <a:srgbClr val="F20090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2766412" y="1916307"/>
            <a:ext cx="4394012" cy="432198"/>
          </a:xfrm>
          <a:solidFill>
            <a:srgbClr val="F20090"/>
          </a:solidFill>
        </p:spPr>
        <p:txBody>
          <a:bodyPr/>
          <a:lstStyle>
            <a:lvl1pPr>
              <a:buNone/>
              <a:defRPr sz="2000" b="0" baseline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2766411" y="2492571"/>
            <a:ext cx="4394012" cy="432198"/>
          </a:xfrm>
          <a:noFill/>
        </p:spPr>
        <p:txBody>
          <a:bodyPr/>
          <a:lstStyle>
            <a:lvl1pPr>
              <a:buNone/>
              <a:defRPr sz="20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2766411" y="3140868"/>
            <a:ext cx="4394012" cy="432198"/>
          </a:xfrm>
          <a:noFill/>
        </p:spPr>
        <p:txBody>
          <a:bodyPr/>
          <a:lstStyle>
            <a:lvl1pPr>
              <a:buNone/>
              <a:defRPr sz="20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636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 descr="目录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89" y="202605"/>
            <a:ext cx="9258300" cy="561174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Avenir LT 65 Medium" pitchFamily="2" charset="0"/>
                <a:ea typeface="微软雅黑" pitchFamily="34" charset="-122"/>
              </a:defRPr>
            </a:lvl1pPr>
          </a:lstStyle>
          <a:p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2766412" y="1916307"/>
            <a:ext cx="4394012" cy="432198"/>
          </a:xfrm>
          <a:solidFill>
            <a:srgbClr val="F20090"/>
          </a:solidFill>
        </p:spPr>
        <p:txBody>
          <a:bodyPr/>
          <a:lstStyle>
            <a:lvl1pPr>
              <a:buNone/>
              <a:defRPr sz="2000" b="1" baseline="0">
                <a:solidFill>
                  <a:schemeClr val="bg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2766411" y="2492571"/>
            <a:ext cx="4394012" cy="432198"/>
          </a:xfrm>
          <a:noFill/>
        </p:spPr>
        <p:txBody>
          <a:bodyPr/>
          <a:lstStyle>
            <a:lvl1pPr>
              <a:buNone/>
              <a:defRPr sz="2000" b="1" baseline="0">
                <a:solidFill>
                  <a:schemeClr val="tx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2766411" y="3140868"/>
            <a:ext cx="4394012" cy="432198"/>
          </a:xfrm>
          <a:noFill/>
        </p:spPr>
        <p:txBody>
          <a:bodyPr/>
          <a:lstStyle>
            <a:lvl1pPr>
              <a:buNone/>
              <a:defRPr sz="2000" b="1" baseline="0">
                <a:solidFill>
                  <a:schemeClr val="tx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595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内页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7929563" y="6089650"/>
            <a:ext cx="2400300" cy="365125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fld id="{E05C405A-9126-4D36-8B75-4D63A9F28720}" type="slidenum">
              <a:rPr lang="zh-CN" altLang="en-US" smtClean="0"/>
              <a:pPr algn="r"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245" y="202605"/>
            <a:ext cx="9474399" cy="633207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r>
              <a:rPr lang="zh-CN" altLang="en-US" dirty="0" smtClean="0">
                <a:sym typeface="微软雅黑" pitchFamily="34" charset="-122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317289" y="1123944"/>
            <a:ext cx="9436322" cy="432198"/>
          </a:xfrm>
          <a:noFill/>
        </p:spPr>
        <p:txBody>
          <a:bodyPr/>
          <a:lstStyle>
            <a:lvl1pPr>
              <a:buNone/>
              <a:defRPr sz="18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dirty="0" smtClean="0">
                <a:sym typeface="微软雅黑" pitchFamily="34" charset="-122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0021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内页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7929563" y="6089650"/>
            <a:ext cx="2400300" cy="365125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fld id="{6916969A-CF39-416D-90F3-A0DE64E5C0BC}" type="slidenum">
              <a:rPr lang="zh-CN" altLang="en-US" smtClean="0"/>
              <a:pPr algn="r"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245" y="202605"/>
            <a:ext cx="9474399" cy="633207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Avenir LT 65 Medium" pitchFamily="2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317289" y="1123944"/>
            <a:ext cx="9436322" cy="432198"/>
          </a:xfrm>
          <a:noFill/>
        </p:spPr>
        <p:txBody>
          <a:bodyPr/>
          <a:lstStyle>
            <a:lvl1pPr>
              <a:buNone/>
              <a:defRPr sz="1800" b="0" baseline="0">
                <a:solidFill>
                  <a:schemeClr val="tx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>
                <a:sym typeface="微软雅黑" pitchFamily="34" charset="-122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109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封底(1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2"/>
          <p:cNvSpPr txBox="1">
            <a:spLocks/>
          </p:cNvSpPr>
          <p:nvPr userDrawn="1"/>
        </p:nvSpPr>
        <p:spPr bwMode="auto">
          <a:xfrm>
            <a:off x="8169275" y="6094413"/>
            <a:ext cx="20891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altLang="zh-CN" sz="1800" dirty="0" smtClean="0">
                <a:solidFill>
                  <a:srgbClr val="F20090"/>
                </a:solidFill>
                <a:latin typeface="+mj-lt"/>
              </a:rPr>
              <a:t>www.vip.com</a:t>
            </a:r>
            <a:endParaRPr lang="zh-CN" altLang="en-US" sz="1800" dirty="0">
              <a:solidFill>
                <a:srgbClr val="F20090"/>
              </a:solidFill>
              <a:latin typeface="+mj-lt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4567236" y="2708670"/>
            <a:ext cx="5330825" cy="1152528"/>
          </a:xfrm>
        </p:spPr>
        <p:txBody>
          <a:bodyPr/>
          <a:lstStyle>
            <a:lvl1pPr algn="r">
              <a:buNone/>
              <a:defRPr sz="7200">
                <a:solidFill>
                  <a:schemeClr val="tx1">
                    <a:lumMod val="65000"/>
                    <a:lumOff val="35000"/>
                  </a:schemeClr>
                </a:solidFill>
                <a:latin typeface="Avenir LT 65 Medium" pitchFamily="2" charset="0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46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92583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981200"/>
            <a:ext cx="92583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0" y="4000500"/>
            <a:ext cx="92583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514725" y="6248400"/>
            <a:ext cx="325755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372350" y="6248400"/>
            <a:ext cx="2400300" cy="457200"/>
          </a:xfrm>
        </p:spPr>
        <p:txBody>
          <a:bodyPr/>
          <a:lstStyle>
            <a:lvl1pPr>
              <a:defRPr/>
            </a:lvl1pPr>
          </a:lstStyle>
          <a:p>
            <a:fld id="{A56DC499-2882-497B-A4E3-13AA5A57A8D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514350" y="6245225"/>
            <a:ext cx="24003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45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92583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4350" y="1981200"/>
            <a:ext cx="92583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4000500"/>
            <a:ext cx="92583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514725" y="6248400"/>
            <a:ext cx="325755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372350" y="6248400"/>
            <a:ext cx="2400300" cy="457200"/>
          </a:xfrm>
        </p:spPr>
        <p:txBody>
          <a:bodyPr/>
          <a:lstStyle>
            <a:lvl1pPr>
              <a:defRPr/>
            </a:lvl1pPr>
          </a:lstStyle>
          <a:p>
            <a:fld id="{2356E973-2D88-4462-A952-BC0BC9F0390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514350" y="6245225"/>
            <a:ext cx="24003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53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514350" y="274638"/>
            <a:ext cx="9258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DAD544A-F1DF-4380-8E97-9AD650E78C6F}" type="datetime1">
              <a:rPr lang="zh-CN" altLang="en-US"/>
              <a:pPr>
                <a:defRPr/>
              </a:pPr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B32BDE2-4308-4628-805B-C993BFAD63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64" r:id="rId2"/>
    <p:sldLayoutId id="2147484465" r:id="rId3"/>
    <p:sldLayoutId id="2147484466" r:id="rId4"/>
    <p:sldLayoutId id="2147484467" r:id="rId5"/>
    <p:sldLayoutId id="2147484468" r:id="rId6"/>
    <p:sldLayoutId id="2147484469" r:id="rId7"/>
    <p:sldLayoutId id="2147484470" r:id="rId8"/>
    <p:sldLayoutId id="2147484471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orp.vipshop.com/pages/viewpage.action?pageId=24819710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jasonkarns.com/blog/subdirectory-checkouts-with-git-sparse-checkout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orp.vipshop.com/pages/viewpage.action?pageId=33089784" TargetMode="External"/><Relationship Id="rId2" Type="http://schemas.openxmlformats.org/officeDocument/2006/relationships/hyperlink" Target="http://wiki.corp.vipshop.com/pages/viewpage.action?pageId=33089944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4838" y="2205038"/>
            <a:ext cx="6122987" cy="1470025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49300" y="6022975"/>
            <a:ext cx="3746500" cy="431800"/>
          </a:xfrm>
        </p:spPr>
        <p:txBody>
          <a:bodyPr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质量管控部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报告人：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吴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晓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馨、杨雅勤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50838" y="203200"/>
            <a:ext cx="9474200" cy="631825"/>
          </a:xfrm>
        </p:spPr>
        <p:txBody>
          <a:bodyPr/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基本操作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克隆、添加、提交、推送</a:t>
            </a:r>
          </a:p>
        </p:txBody>
      </p:sp>
      <p:sp>
        <p:nvSpPr>
          <p:cNvPr id="17411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461355" y="1051911"/>
            <a:ext cx="9436100" cy="4754563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repository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指向的版本库创建一个克隆到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directory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目录去，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directory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包含工作区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indent="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clone &lt;repository&gt; &lt;directory&gt;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pull [&lt;remote-repos&gt; [&lt;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refspec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&gt;]]</a:t>
            </a: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跟踪新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文件； 将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文件添加到暂缓区，每次修改之后都需要将文件放到暂缓区去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add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&lt;file&gt;</a:t>
            </a:r>
          </a:p>
          <a:p>
            <a:pPr marL="457200" lvl="1" indent="0">
              <a:buNone/>
            </a:pP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2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add *.c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目录下的所有文件都放入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staging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add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&lt;folder&gt;</a:t>
            </a:r>
          </a:p>
          <a:p>
            <a:pPr marL="457200" lvl="1" indent="0">
              <a:buNone/>
            </a:pP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2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add .</a:t>
            </a: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更新； 每次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准备提交前，先用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status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看下，是不是都已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status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存起来了，然后再运行提交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commit -m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“initial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project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version”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跳过使用暂存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区域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直接提交所有改动。务必记得先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status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检查！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commit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-a -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m“XXX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push [&lt;remote-repos&gt; [&lt;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refspec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&gt;]]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0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基本操作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文件忽略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1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317500" y="1123950"/>
            <a:ext cx="9436100" cy="4754563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忽略某些文件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新建并修改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gitignore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文件，语法如下：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*.a       #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忽略所有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.a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结尾的文件</a:t>
            </a: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!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lib.a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#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但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lib.a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除外</a:t>
            </a: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/TODO     #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仅仅忽略项目根目录下的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TODO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文件，不包括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subdir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/TODO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build/    #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忽略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build/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目录下的所有文件</a:t>
            </a: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doc/*.txt #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会忽略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doc/notes.txt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但不包括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doc/server/arch.txt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**/</a:t>
            </a:r>
            <a:r>
              <a: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ebug/   ##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忽略多重目录下的子目录</a:t>
            </a:r>
            <a:endParaRPr lang="en-US" altLang="zh-CN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182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50838" y="203200"/>
            <a:ext cx="9474200" cy="631825"/>
          </a:xfrm>
        </p:spPr>
        <p:txBody>
          <a:bodyPr/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基本操作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移动文件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1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317500" y="1123950"/>
            <a:ext cx="9436100" cy="4754563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移动文件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mv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file_old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file_new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mv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才能保持连续的版本历史</a:t>
            </a:r>
            <a:endParaRPr lang="en-US" altLang="zh-CN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0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50838" y="203200"/>
            <a:ext cx="9474200" cy="631825"/>
          </a:xfrm>
        </p:spPr>
        <p:txBody>
          <a:bodyPr/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基本操作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分支、检出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1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317500" y="1123950"/>
            <a:ext cx="9436100" cy="4754563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分支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branch &lt;branch-name&gt; [&lt;tag&gt;|&lt;commit-id&gt;]</a:t>
            </a: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不跟版本信息时，默认为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HEAD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branch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br1</a:t>
            </a: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切换到分支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checkout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br1</a:t>
            </a: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指定版本文件覆盖工作区中对应文件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checkout [&lt;commit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&gt;]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&lt;paths&gt;</a:t>
            </a:r>
          </a:p>
          <a:p>
            <a:pPr marL="457200" lvl="1" indent="0"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2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checkout master~2 </a:t>
            </a:r>
            <a:r>
              <a:rPr lang="en-US" altLang="zh-CN" sz="12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Makefile</a:t>
            </a:r>
            <a:endParaRPr lang="en-US" altLang="zh-CN" sz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创建并切换到分支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checkout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[-m] [[-b|- -orphan] 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new_branch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&gt;] [&lt;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start_point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&gt;]</a:t>
            </a:r>
          </a:p>
          <a:p>
            <a:pPr marL="457200" lvl="1" indent="0"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2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checkout -b 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br1</a:t>
            </a:r>
            <a:endParaRPr lang="en-US" altLang="zh-CN" sz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删除本地分支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branch –d &lt;branch-name&gt;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5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10330" y="1265037"/>
            <a:ext cx="9258300" cy="137160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+mn-cs"/>
              </a:rPr>
              <a:t>$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git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+mn-cs"/>
              </a:rPr>
              <a:t> rebase &lt;branch-name&gt;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e.g.</a:t>
            </a:r>
            <a:b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$ </a:t>
            </a:r>
            <a:r>
              <a:rPr lang="en-US" altLang="zh-CN" sz="12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git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checkout </a:t>
            </a:r>
            <a:r>
              <a:rPr lang="en-US" altLang="zh-CN" sz="12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newbranch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$ </a:t>
            </a:r>
            <a:r>
              <a:rPr lang="en-US" altLang="zh-CN" sz="12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git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pull</a:t>
            </a:r>
            <a:b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$ </a:t>
            </a:r>
            <a:r>
              <a:rPr lang="en-US" altLang="zh-CN" sz="12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git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rebase master</a:t>
            </a:r>
            <a:b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1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400" dirty="0" smtClean="0"/>
              <a:t>rebase</a:t>
            </a:r>
            <a:r>
              <a:rPr lang="zh-CN" altLang="en-US" sz="1400" dirty="0"/>
              <a:t>命令执行后，实际上是将分支点从</a:t>
            </a:r>
            <a:r>
              <a:rPr lang="en-US" altLang="zh-CN" sz="1400" dirty="0"/>
              <a:t>C</a:t>
            </a:r>
            <a:r>
              <a:rPr lang="zh-CN" altLang="en-US" sz="1400" dirty="0"/>
              <a:t>移到了</a:t>
            </a:r>
            <a:r>
              <a:rPr lang="en-US" altLang="zh-CN" sz="1400" dirty="0"/>
              <a:t>G</a:t>
            </a:r>
            <a:r>
              <a:rPr lang="zh-CN" altLang="en-US" sz="1400" dirty="0"/>
              <a:t>，这样分支也就具有了从</a:t>
            </a:r>
            <a:r>
              <a:rPr lang="en-US" altLang="zh-CN" sz="1400" dirty="0"/>
              <a:t>C</a:t>
            </a:r>
            <a:r>
              <a:rPr lang="zh-CN" altLang="en-US" sz="1400" dirty="0"/>
              <a:t>到</a:t>
            </a:r>
            <a:r>
              <a:rPr lang="en-US" altLang="zh-CN" sz="1400" dirty="0"/>
              <a:t>G</a:t>
            </a:r>
            <a:r>
              <a:rPr lang="zh-CN" altLang="en-US" sz="1400" dirty="0"/>
              <a:t>的功能 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endParaRPr lang="en-US" altLang="zh-CN" sz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8136" name="Picture 8" descr="Git使用基础篇（图一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0" y="2924769"/>
            <a:ext cx="9395818" cy="208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444700" y="4221163"/>
            <a:ext cx="634007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350838" y="203200"/>
            <a:ext cx="94742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rgbClr val="F2009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ea typeface="黑体" pitchFamily="2" charset="-122"/>
              </a:defRPr>
            </a:lvl2pPr>
            <a:lvl3pPr algn="ctr" eaLnBrk="0" hangingPunct="0">
              <a:defRPr sz="4400">
                <a:ea typeface="黑体" pitchFamily="2" charset="-122"/>
              </a:defRPr>
            </a:lvl3pPr>
            <a:lvl4pPr algn="ctr" eaLnBrk="0" hangingPunct="0">
              <a:defRPr sz="4400">
                <a:ea typeface="黑体" pitchFamily="2" charset="-122"/>
              </a:defRPr>
            </a:lvl4pPr>
            <a:lvl5pPr algn="ctr" eaLnBrk="0" hangingPunct="0">
              <a:defRPr sz="4400"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—rebase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9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88" y="187515"/>
            <a:ext cx="7942668" cy="666744"/>
          </a:xfrm>
        </p:spPr>
        <p:txBody>
          <a:bodyPr/>
          <a:lstStyle/>
          <a:p>
            <a:pPr algn="l"/>
            <a:r>
              <a:rPr lang="en-US" altLang="zh-CN" sz="2000" dirty="0" err="1" smtClean="0">
                <a:solidFill>
                  <a:srgbClr val="F2009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 smtClean="0">
                <a:solidFill>
                  <a:srgbClr val="F20090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000" dirty="0" smtClean="0">
                <a:solidFill>
                  <a:srgbClr val="F20090"/>
                </a:solidFill>
                <a:latin typeface="微软雅黑" pitchFamily="34" charset="-122"/>
                <a:ea typeface="微软雅黑" pitchFamily="34" charset="-122"/>
              </a:rPr>
              <a:t>—revert</a:t>
            </a:r>
            <a:r>
              <a:rPr lang="zh-CN" altLang="en-US" sz="2000" dirty="0" smtClean="0">
                <a:solidFill>
                  <a:srgbClr val="F2009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solidFill>
                  <a:srgbClr val="F20090"/>
                </a:solidFill>
                <a:latin typeface="微软雅黑" pitchFamily="34" charset="-122"/>
                <a:ea typeface="微软雅黑" pitchFamily="34" charset="-122"/>
              </a:rPr>
              <a:t>reset</a:t>
            </a:r>
            <a:endParaRPr lang="en-US" altLang="zh-CN" sz="2000" dirty="0">
              <a:solidFill>
                <a:srgbClr val="F2009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7633" y="1195977"/>
            <a:ext cx="9258300" cy="43940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600" dirty="0"/>
              <a:t>reset</a:t>
            </a:r>
          </a:p>
          <a:p>
            <a:pPr lvl="1">
              <a:lnSpc>
                <a:spcPct val="80000"/>
              </a:lnSpc>
            </a:pPr>
            <a:r>
              <a:rPr lang="zh-CN" altLang="en-US" sz="1400" dirty="0"/>
              <a:t>将当前的工作目录完全回滚到指定的版本号 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revert</a:t>
            </a:r>
          </a:p>
          <a:p>
            <a:pPr lvl="1">
              <a:lnSpc>
                <a:spcPct val="80000"/>
              </a:lnSpc>
            </a:pPr>
            <a:r>
              <a:rPr lang="zh-CN" altLang="en-US" sz="1400" dirty="0"/>
              <a:t>还原一个版本的修改，必须提供一个具体的</a:t>
            </a:r>
            <a:r>
              <a:rPr lang="en-US" altLang="zh-CN" sz="1400" dirty="0" err="1"/>
              <a:t>Git</a:t>
            </a:r>
            <a:r>
              <a:rPr lang="zh-CN" altLang="en-US" sz="1400" dirty="0"/>
              <a:t>版本号，例如</a:t>
            </a:r>
            <a:r>
              <a:rPr lang="en-US" altLang="zh-CN" sz="1400" dirty="0"/>
              <a:t>'</a:t>
            </a:r>
            <a:r>
              <a:rPr lang="en-US" altLang="zh-CN" sz="1400" dirty="0" err="1"/>
              <a:t>git</a:t>
            </a:r>
            <a:r>
              <a:rPr lang="en-US" altLang="zh-CN" sz="1400" dirty="0"/>
              <a:t> revert bbaf6fb5060b4875b18ff9ff637ce118256d6f20' </a:t>
            </a:r>
          </a:p>
          <a:p>
            <a:pPr>
              <a:lnSpc>
                <a:spcPct val="80000"/>
              </a:lnSpc>
            </a:pPr>
            <a:r>
              <a:rPr lang="zh-CN" altLang="en-US" sz="1600" dirty="0"/>
              <a:t>区别</a:t>
            </a:r>
          </a:p>
          <a:p>
            <a:pPr lvl="1">
              <a:lnSpc>
                <a:spcPct val="80000"/>
              </a:lnSpc>
            </a:pPr>
            <a:r>
              <a:rPr lang="en-US" altLang="zh-CN" sz="1400" dirty="0"/>
              <a:t>reset</a:t>
            </a:r>
            <a:r>
              <a:rPr lang="zh-CN" altLang="en-US" sz="1400" dirty="0"/>
              <a:t>是指将当前</a:t>
            </a:r>
            <a:r>
              <a:rPr lang="en-US" altLang="zh-CN" sz="1400" dirty="0"/>
              <a:t>head</a:t>
            </a:r>
            <a:r>
              <a:rPr lang="zh-CN" altLang="en-US" sz="1400" dirty="0"/>
              <a:t>的内容重置，不会留任何痕迹。 </a:t>
            </a:r>
          </a:p>
          <a:p>
            <a:pPr lvl="1">
              <a:lnSpc>
                <a:spcPct val="80000"/>
              </a:lnSpc>
            </a:pPr>
            <a:r>
              <a:rPr lang="en-US" altLang="zh-CN" sz="1400" dirty="0"/>
              <a:t>revert</a:t>
            </a:r>
            <a:r>
              <a:rPr lang="zh-CN" altLang="en-US" sz="1400" dirty="0"/>
              <a:t>是撤销某次提交，但是这次撤销也会作为一次提交进行保存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1">
              <a:lnSpc>
                <a:spcPct val="80000"/>
              </a:lnSpc>
            </a:pPr>
            <a:endParaRPr lang="en-US" altLang="zh-CN" sz="1400" dirty="0"/>
          </a:p>
          <a:p>
            <a:pPr lvl="1">
              <a:lnSpc>
                <a:spcPct val="80000"/>
              </a:lnSpc>
            </a:pPr>
            <a:endParaRPr lang="en-US" altLang="zh-CN" sz="1100" dirty="0" smtClean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Reset </a:t>
            </a:r>
            <a:r>
              <a:rPr lang="zh-CN" altLang="en-US" sz="1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实例</a:t>
            </a:r>
            <a:endParaRPr lang="en-US" altLang="zh-CN" sz="1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zh-CN" sz="1200" dirty="0" smtClean="0"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# Undo un-</a:t>
            </a:r>
            <a:r>
              <a:rPr lang="en-US" altLang="zh-CN" sz="1200" dirty="0" err="1" smtClean="0"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checkin</a:t>
            </a:r>
            <a:r>
              <a:rPr lang="en-US" altLang="zh-CN" sz="1200" dirty="0" smtClean="0"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 changes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zh-CN" sz="1200" dirty="0" smtClean="0">
                <a:solidFill>
                  <a:srgbClr val="000080"/>
                </a:solidFill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$ </a:t>
            </a:r>
            <a:r>
              <a:rPr lang="en-US" altLang="zh-CN" sz="1200" dirty="0" err="1">
                <a:solidFill>
                  <a:srgbClr val="000080"/>
                </a:solidFill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git</a:t>
            </a:r>
            <a:r>
              <a:rPr lang="en-US" altLang="zh-CN" sz="1200" dirty="0">
                <a:solidFill>
                  <a:srgbClr val="000080"/>
                </a:solidFill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 reset –hard </a:t>
            </a:r>
            <a:r>
              <a:rPr lang="en-US" altLang="zh-CN" sz="1200" dirty="0" smtClean="0">
                <a:solidFill>
                  <a:srgbClr val="000080"/>
                </a:solidFill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HEAD</a:t>
            </a:r>
          </a:p>
          <a:p>
            <a:pPr marL="400050" lvl="1" indent="0">
              <a:spcBef>
                <a:spcPct val="0"/>
              </a:spcBef>
              <a:buNone/>
            </a:pPr>
            <a:endParaRPr lang="en-US" altLang="zh-CN" sz="1200" dirty="0">
              <a:solidFill>
                <a:srgbClr val="000080"/>
              </a:solidFill>
              <a:latin typeface="Arial Unicode MS" pitchFamily="34" charset="-122"/>
              <a:ea typeface="宋体" pitchFamily="2" charset="-122"/>
              <a:cs typeface="Courier New" pitchFamily="49" charset="0"/>
            </a:endParaRP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zh-CN" sz="12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zh-CN" sz="12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Undo a commit and redo 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zh-CN" altLang="zh-CN" sz="1200" dirty="0" smtClean="0">
                <a:solidFill>
                  <a:srgbClr val="000080"/>
                </a:solidFill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$ git commit ... </a:t>
            </a:r>
            <a:endParaRPr lang="en-US" altLang="zh-CN" sz="1200" dirty="0" smtClean="0">
              <a:solidFill>
                <a:srgbClr val="000080"/>
              </a:solidFill>
              <a:latin typeface="Arial Unicode MS" pitchFamily="34" charset="-122"/>
              <a:ea typeface="宋体" pitchFamily="2" charset="-122"/>
              <a:cs typeface="Courier New" pitchFamily="49" charset="0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zh-CN" altLang="zh-CN" sz="1200" dirty="0" smtClean="0">
                <a:solidFill>
                  <a:srgbClr val="000080"/>
                </a:solidFill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$ git reset --soft HEAD^ </a:t>
            </a:r>
            <a:r>
              <a:rPr lang="en-US" altLang="zh-CN" sz="1200" dirty="0" smtClean="0">
                <a:solidFill>
                  <a:srgbClr val="000080"/>
                </a:solidFill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		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zh-CN" altLang="zh-CN" sz="1200" dirty="0" smtClean="0">
                <a:solidFill>
                  <a:srgbClr val="000080"/>
                </a:solidFill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$ edit </a:t>
            </a:r>
            <a:r>
              <a:rPr lang="en-US" altLang="zh-CN" sz="1200" dirty="0" smtClean="0">
                <a:solidFill>
                  <a:srgbClr val="000080"/>
                </a:solidFill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		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zh-CN" altLang="zh-CN" sz="1200" dirty="0" smtClean="0">
                <a:solidFill>
                  <a:srgbClr val="000080"/>
                </a:solidFill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$ git commit -a -c ORIG_HEAD</a:t>
            </a:r>
            <a:endParaRPr lang="en-US" altLang="zh-CN" sz="1200" dirty="0" smtClean="0">
              <a:solidFill>
                <a:srgbClr val="000080"/>
              </a:solidFill>
              <a:latin typeface="Arial Unicode MS" pitchFamily="34" charset="-122"/>
              <a:ea typeface="宋体" pitchFamily="2" charset="-122"/>
              <a:cs typeface="Courier New" pitchFamily="49" charset="0"/>
            </a:endParaRPr>
          </a:p>
          <a:p>
            <a:pPr marL="57150" indent="0">
              <a:spcBef>
                <a:spcPct val="0"/>
              </a:spcBef>
              <a:buNone/>
            </a:pPr>
            <a:endParaRPr lang="en-US" altLang="zh-CN" sz="1200" dirty="0" smtClean="0">
              <a:solidFill>
                <a:srgbClr val="000080"/>
              </a:solidFill>
              <a:latin typeface="Arial Unicode MS" pitchFamily="34" charset="-122"/>
              <a:ea typeface="宋体" pitchFamily="2" charset="-122"/>
              <a:cs typeface="Courier New" pitchFamily="49" charset="0"/>
            </a:endParaRPr>
          </a:p>
          <a:p>
            <a:pPr marL="57150" indent="0">
              <a:spcBef>
                <a:spcPct val="0"/>
              </a:spcBef>
              <a:buNone/>
            </a:pPr>
            <a:r>
              <a:rPr lang="en-US" altLang="zh-CN" sz="1600" dirty="0" smtClean="0"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Revert</a:t>
            </a:r>
            <a:r>
              <a:rPr lang="zh-CN" altLang="en-US" sz="1600" dirty="0" smtClean="0"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实例</a:t>
            </a:r>
            <a:r>
              <a:rPr lang="en-US" altLang="zh-CN" sz="1600" dirty="0" smtClean="0">
                <a:solidFill>
                  <a:srgbClr val="000080"/>
                </a:solidFill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 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sz="1200" dirty="0" smtClean="0">
                <a:solidFill>
                  <a:srgbClr val="000080"/>
                </a:solidFill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$ </a:t>
            </a:r>
            <a:r>
              <a:rPr lang="en-US" altLang="zh-CN" sz="1200" dirty="0" err="1" smtClean="0">
                <a:solidFill>
                  <a:srgbClr val="000080"/>
                </a:solidFill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git</a:t>
            </a:r>
            <a:r>
              <a:rPr lang="en-US" altLang="zh-CN" sz="1200" dirty="0" smtClean="0">
                <a:solidFill>
                  <a:srgbClr val="000080"/>
                </a:solidFill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 revert &lt;commit-id&gt;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sz="1200" dirty="0" smtClean="0">
                <a:solidFill>
                  <a:srgbClr val="000080"/>
                </a:solidFill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$ </a:t>
            </a:r>
            <a:r>
              <a:rPr lang="en-US" altLang="zh-CN" sz="1200" dirty="0" err="1" smtClean="0">
                <a:solidFill>
                  <a:srgbClr val="000080"/>
                </a:solidFill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git</a:t>
            </a:r>
            <a:r>
              <a:rPr lang="en-US" altLang="zh-CN" sz="1200" dirty="0" smtClean="0">
                <a:solidFill>
                  <a:srgbClr val="000080"/>
                </a:solidFill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 revert HEAD~3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nb-NO" altLang="zh-CN" sz="1200" dirty="0">
                <a:solidFill>
                  <a:srgbClr val="000080"/>
                </a:solidFill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$ git revert -n master~5..master~2</a:t>
            </a:r>
            <a:endParaRPr lang="zh-CN" altLang="en-US" sz="1200" dirty="0">
              <a:solidFill>
                <a:srgbClr val="000080"/>
              </a:solidFill>
              <a:latin typeface="Arial Unicode MS" pitchFamily="34" charset="-122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346248"/>
            <a:ext cx="6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104" y="3501033"/>
            <a:ext cx="4999376" cy="11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4495203" y="5589990"/>
            <a:ext cx="288132" cy="216099"/>
          </a:xfrm>
          <a:prstGeom prst="ellipse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A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35735" y="5589990"/>
            <a:ext cx="288132" cy="216099"/>
          </a:xfrm>
          <a:prstGeom prst="ellipse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B</a:t>
            </a:r>
            <a:endParaRPr lang="en-US" altLang="zh-CN" sz="1100" dirty="0" smtClean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5" idx="6"/>
            <a:endCxn id="11" idx="2"/>
          </p:cNvCxnSpPr>
          <p:nvPr/>
        </p:nvCxnSpPr>
        <p:spPr>
          <a:xfrm>
            <a:off x="4783335" y="5698040"/>
            <a:ext cx="152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223867" y="5704271"/>
            <a:ext cx="152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395828" y="5596221"/>
            <a:ext cx="288132" cy="216099"/>
          </a:xfrm>
          <a:prstGeom prst="ellipse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C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36360" y="5596221"/>
            <a:ext cx="288132" cy="216099"/>
          </a:xfrm>
          <a:prstGeom prst="ellipse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8" name="直接箭头连接符 17"/>
          <p:cNvCxnSpPr>
            <a:stCxn id="16" idx="6"/>
            <a:endCxn id="17" idx="2"/>
          </p:cNvCxnSpPr>
          <p:nvPr/>
        </p:nvCxnSpPr>
        <p:spPr>
          <a:xfrm>
            <a:off x="5683960" y="5704271"/>
            <a:ext cx="152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279104" y="5373891"/>
            <a:ext cx="1944891" cy="5762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113579" y="5577992"/>
            <a:ext cx="288132" cy="216099"/>
          </a:xfrm>
          <a:prstGeom prst="ellipse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A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54111" y="5577992"/>
            <a:ext cx="288132" cy="216099"/>
          </a:xfrm>
          <a:prstGeom prst="ellipse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B</a:t>
            </a:r>
            <a:endParaRPr lang="en-US" altLang="zh-CN" sz="1100" dirty="0" smtClean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4" idx="6"/>
            <a:endCxn id="35" idx="2"/>
          </p:cNvCxnSpPr>
          <p:nvPr/>
        </p:nvCxnSpPr>
        <p:spPr>
          <a:xfrm>
            <a:off x="7401711" y="5686042"/>
            <a:ext cx="152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842243" y="5692273"/>
            <a:ext cx="152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014204" y="5584223"/>
            <a:ext cx="288132" cy="216099"/>
          </a:xfrm>
          <a:prstGeom prst="ellipse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C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454736" y="5584223"/>
            <a:ext cx="288132" cy="216099"/>
          </a:xfrm>
          <a:prstGeom prst="ellipse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0" name="直接箭头连接符 39"/>
          <p:cNvCxnSpPr>
            <a:stCxn id="38" idx="6"/>
            <a:endCxn id="39" idx="2"/>
          </p:cNvCxnSpPr>
          <p:nvPr/>
        </p:nvCxnSpPr>
        <p:spPr>
          <a:xfrm>
            <a:off x="8302336" y="5692273"/>
            <a:ext cx="152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742868" y="5698504"/>
            <a:ext cx="152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8895268" y="5577991"/>
            <a:ext cx="288132" cy="216099"/>
          </a:xfrm>
          <a:prstGeom prst="ellipse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E</a:t>
            </a:r>
            <a:endParaRPr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897480" y="5361893"/>
            <a:ext cx="2449122" cy="5762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532988" y="5199808"/>
            <a:ext cx="0" cy="3481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215090" y="5013726"/>
            <a:ext cx="635796" cy="1860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0070C0"/>
                </a:solidFill>
              </a:rPr>
              <a:t>revert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6368061" y="5577991"/>
            <a:ext cx="360165" cy="216099"/>
          </a:xfrm>
          <a:prstGeom prst="rightArrow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224" name="矩形 52223"/>
          <p:cNvSpPr/>
          <p:nvPr/>
        </p:nvSpPr>
        <p:spPr>
          <a:xfrm>
            <a:off x="4207071" y="5013726"/>
            <a:ext cx="5258409" cy="10804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9039334" y="5207894"/>
            <a:ext cx="0" cy="348166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—cherry-pick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317289" y="1123944"/>
            <a:ext cx="9436322" cy="4898244"/>
          </a:xfrm>
        </p:spPr>
        <p:txBody>
          <a:bodyPr/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# Apply the changes introduced by some existing commits </a:t>
            </a:r>
          </a:p>
          <a:p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cherry-pick &lt;commit id&gt;</a:t>
            </a:r>
            <a:br>
              <a:rPr lang="en-US" altLang="zh-CN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dirty="0">
                <a:latin typeface="微软雅黑" pitchFamily="34" charset="-122"/>
                <a:ea typeface="微软雅黑" pitchFamily="34" charset="-122"/>
              </a:rPr>
            </a:b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checkout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br2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cherry-pick 38361a68     #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38361a68”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版本位于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br1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上面。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顺利，就会正常提交。结果：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Finished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one cherry-pick.</a:t>
            </a: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cherry-pick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的过程中出现了冲突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Automatic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cherry-pick failed.  After resolving the conflicts,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mark the corrected paths with '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add &lt;paths&gt;' or '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rm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&lt;paths&gt;'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and commit the result with: </a:t>
            </a: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commit -c 15a2b6c61927e5aed6718de89ad9dafba939a90b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1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50838" y="203200"/>
            <a:ext cx="9474200" cy="631825"/>
          </a:xfrm>
        </p:spPr>
        <p:txBody>
          <a:bodyPr/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基本操作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远程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分支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1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317500" y="1123950"/>
            <a:ext cx="9436100" cy="4754563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同步远程服务器上的数据到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本地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当用户需要把本地的库推到远程的时候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remote add origin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url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fetch origin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推送本地分支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push origin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serverfix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推送本地分支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serverfix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origin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awesomebranch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分支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push origin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serverfix:awesomebranch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删除远程分支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push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origin:serverfix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5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50838" y="203200"/>
            <a:ext cx="9474200" cy="631825"/>
          </a:xfrm>
        </p:spPr>
        <p:txBody>
          <a:bodyPr/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对象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79" y="331581"/>
            <a:ext cx="5479857" cy="58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39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50838" y="203200"/>
            <a:ext cx="9474200" cy="631825"/>
          </a:xfrm>
        </p:spPr>
        <p:txBody>
          <a:bodyPr/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工作区</a:t>
            </a:r>
          </a:p>
        </p:txBody>
      </p:sp>
      <p:pic>
        <p:nvPicPr>
          <p:cNvPr id="16387" name="Picture 2" descr="C:\Users\joy.wu\Desktop\git-st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763588"/>
            <a:ext cx="73818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533400" y="4581525"/>
            <a:ext cx="90043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工作区（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working directory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暂存区（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stage/index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版本库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repository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473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17500" y="203200"/>
            <a:ext cx="9258300" cy="560388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024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767013" y="1916113"/>
            <a:ext cx="4394200" cy="431800"/>
          </a:xfrm>
        </p:spPr>
        <p:txBody>
          <a:bodyPr/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第一部分  集中式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VS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分布式版本控制系统</a:t>
            </a:r>
          </a:p>
        </p:txBody>
      </p:sp>
      <p:sp>
        <p:nvSpPr>
          <p:cNvPr id="1024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767013" y="2492375"/>
            <a:ext cx="4394200" cy="431800"/>
          </a:xfrm>
        </p:spPr>
        <p:txBody>
          <a:bodyPr/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第二部分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基本配置和操作</a:t>
            </a:r>
          </a:p>
        </p:txBody>
      </p:sp>
      <p:sp>
        <p:nvSpPr>
          <p:cNvPr id="1024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767013" y="3068638"/>
            <a:ext cx="4394200" cy="431800"/>
          </a:xfrm>
        </p:spPr>
        <p:txBody>
          <a:bodyPr/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第三部分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协同工作和分支开发流程</a:t>
            </a:r>
          </a:p>
        </p:txBody>
      </p:sp>
      <p:sp>
        <p:nvSpPr>
          <p:cNvPr id="10246" name="文本占位符 4"/>
          <p:cNvSpPr txBox="1">
            <a:spLocks/>
          </p:cNvSpPr>
          <p:nvPr/>
        </p:nvSpPr>
        <p:spPr bwMode="auto">
          <a:xfrm>
            <a:off x="2773363" y="3575050"/>
            <a:ext cx="4394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第四部分 关于冲突解决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317500" y="203200"/>
            <a:ext cx="9258300" cy="560388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767013" y="1916113"/>
            <a:ext cx="4394200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1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第一部分  集中式</a:t>
            </a:r>
            <a:r>
              <a:rPr lang="en-US" altLang="zh-CN" sz="1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VS </a:t>
            </a:r>
            <a:r>
              <a:rPr lang="zh-CN" altLang="en-US" sz="1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分布式版本控制系统</a:t>
            </a:r>
          </a:p>
        </p:txBody>
      </p:sp>
      <p:sp>
        <p:nvSpPr>
          <p:cNvPr id="13316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767013" y="2492375"/>
            <a:ext cx="4394200" cy="431800"/>
          </a:xfrm>
        </p:spPr>
        <p:txBody>
          <a:bodyPr/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第二部分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基本配置和操作</a:t>
            </a:r>
          </a:p>
        </p:txBody>
      </p:sp>
      <p:sp>
        <p:nvSpPr>
          <p:cNvPr id="13317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767013" y="3068638"/>
            <a:ext cx="4394200" cy="431800"/>
          </a:xfrm>
          <a:solidFill>
            <a:srgbClr val="F20090"/>
          </a:solidFill>
        </p:spPr>
        <p:txBody>
          <a:bodyPr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第三部分 </a:t>
            </a: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协同工作和分支开发流程</a:t>
            </a:r>
          </a:p>
        </p:txBody>
      </p:sp>
      <p:sp>
        <p:nvSpPr>
          <p:cNvPr id="13318" name="文本占位符 4"/>
          <p:cNvSpPr txBox="1">
            <a:spLocks/>
          </p:cNvSpPr>
          <p:nvPr/>
        </p:nvSpPr>
        <p:spPr bwMode="auto">
          <a:xfrm>
            <a:off x="2773363" y="3575050"/>
            <a:ext cx="4394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第四部分 关于冲突解决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50838" y="203200"/>
            <a:ext cx="9474200" cy="631825"/>
          </a:xfrm>
        </p:spPr>
        <p:txBody>
          <a:bodyPr/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工作流</a:t>
            </a:r>
          </a:p>
        </p:txBody>
      </p:sp>
      <p:sp>
        <p:nvSpPr>
          <p:cNvPr id="17411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317500" y="1123950"/>
            <a:ext cx="9436100" cy="47545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集中式工作流</a:t>
            </a:r>
          </a:p>
          <a:p>
            <a:pPr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功能分支工作流</a:t>
            </a:r>
          </a:p>
          <a:p>
            <a:pPr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Gitflow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</a:p>
          <a:p>
            <a:pPr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Pull request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 request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工作流）</a:t>
            </a:r>
          </a:p>
          <a:p>
            <a:pPr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forking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wiki.corp.vipshop.com/pages/viewpage.action?pageId=24819710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7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317500" y="203200"/>
            <a:ext cx="9258300" cy="560388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767013" y="1916113"/>
            <a:ext cx="4394200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1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第一部分  集中式</a:t>
            </a:r>
            <a:r>
              <a:rPr lang="en-US" altLang="zh-CN" sz="1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VS </a:t>
            </a:r>
            <a:r>
              <a:rPr lang="zh-CN" altLang="en-US" sz="1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分布式版本控制系统</a:t>
            </a:r>
          </a:p>
        </p:txBody>
      </p:sp>
      <p:sp>
        <p:nvSpPr>
          <p:cNvPr id="1434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767013" y="2492375"/>
            <a:ext cx="4394200" cy="431800"/>
          </a:xfrm>
        </p:spPr>
        <p:txBody>
          <a:bodyPr/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第二部分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基本配置和操作</a:t>
            </a:r>
          </a:p>
        </p:txBody>
      </p:sp>
      <p:sp>
        <p:nvSpPr>
          <p:cNvPr id="14341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767013" y="3068638"/>
            <a:ext cx="4394200" cy="431800"/>
          </a:xfrm>
        </p:spPr>
        <p:txBody>
          <a:bodyPr/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第三部分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协同工作和分支开发流程</a:t>
            </a:r>
          </a:p>
        </p:txBody>
      </p:sp>
      <p:sp>
        <p:nvSpPr>
          <p:cNvPr id="14342" name="文本占位符 4"/>
          <p:cNvSpPr txBox="1">
            <a:spLocks/>
          </p:cNvSpPr>
          <p:nvPr/>
        </p:nvSpPr>
        <p:spPr bwMode="auto">
          <a:xfrm>
            <a:off x="2773363" y="3575050"/>
            <a:ext cx="4394200" cy="431800"/>
          </a:xfrm>
          <a:prstGeom prst="rect">
            <a:avLst/>
          </a:prstGeom>
          <a:solidFill>
            <a:srgbClr val="F20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第四部分 关于冲突解决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50838" y="203200"/>
            <a:ext cx="9474200" cy="631825"/>
          </a:xfrm>
        </p:spPr>
        <p:txBody>
          <a:bodyPr/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冲突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的解决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1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317500" y="1123950"/>
            <a:ext cx="9436100" cy="47545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早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提交，多提交，项目结构要分好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去掉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不应该进入版本管理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小步的多本地提交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经常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merge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，不要跨发布周期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功能跨度大的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分支上拉自己的分支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0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50838" y="203200"/>
            <a:ext cx="9474200" cy="631825"/>
          </a:xfrm>
        </p:spPr>
        <p:txBody>
          <a:bodyPr/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技巧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1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317500" y="1123950"/>
            <a:ext cx="9436100" cy="525840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适用场景：不同环境的环境的配置文件</a:t>
            </a:r>
            <a:endParaRPr lang="en-US" altLang="zh-CN" sz="1600" dirty="0" smtClean="0"/>
          </a:p>
          <a:p>
            <a:r>
              <a:rPr lang="en-US" altLang="zh-CN" sz="1600" dirty="0" smtClean="0"/>
              <a:t>$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update-index --assume-unchanged /path/to/file       #</a:t>
            </a:r>
            <a:r>
              <a:rPr lang="zh-CN" altLang="en-US" sz="1600" dirty="0"/>
              <a:t>忽略跟踪</a:t>
            </a:r>
          </a:p>
          <a:p>
            <a:r>
              <a:rPr lang="en-US" altLang="zh-CN" sz="1600" dirty="0"/>
              <a:t>$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update-index --no-assume-unchanged /path/to/file  #</a:t>
            </a:r>
            <a:r>
              <a:rPr lang="zh-CN" altLang="en-US" sz="1600" dirty="0"/>
              <a:t>恢复跟踪</a:t>
            </a:r>
          </a:p>
          <a:p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ls</a:t>
            </a:r>
            <a:r>
              <a:rPr lang="en-US" altLang="zh-CN" sz="1600" dirty="0"/>
              <a:t>-files -v | </a:t>
            </a:r>
            <a:r>
              <a:rPr lang="en-US" altLang="zh-CN" sz="1600" dirty="0" err="1"/>
              <a:t>grep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“^[[:</a:t>
            </a:r>
            <a:r>
              <a:rPr lang="en-US" altLang="zh-CN" sz="1600" dirty="0"/>
              <a:t>lower</a:t>
            </a:r>
            <a:r>
              <a:rPr lang="en-US" altLang="zh-CN" sz="1600" dirty="0" smtClean="0"/>
              <a:t>:]]”</a:t>
            </a:r>
          </a:p>
          <a:p>
            <a:endParaRPr lang="en-US" altLang="zh-CN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拉</a:t>
            </a:r>
            <a:r>
              <a:rPr lang="zh-CN" altLang="en-US" sz="1600" dirty="0" smtClean="0"/>
              <a:t>取部分目录的更新</a:t>
            </a:r>
            <a:endParaRPr lang="en-US" altLang="zh-CN" sz="1600" dirty="0"/>
          </a:p>
          <a:p>
            <a:pPr marL="0" indent="0"/>
            <a:r>
              <a:rPr lang="en-US" altLang="zh-CN" sz="1600" dirty="0" smtClean="0"/>
              <a:t>    </a:t>
            </a:r>
            <a:r>
              <a:rPr lang="en-US" altLang="zh-CN" sz="1600" dirty="0" smtClean="0">
                <a:hlinkClick r:id="rId2"/>
              </a:rPr>
              <a:t>http</a:t>
            </a:r>
            <a:r>
              <a:rPr lang="en-US" altLang="zh-CN" sz="1600" dirty="0">
                <a:hlinkClick r:id="rId2"/>
              </a:rPr>
              <a:t>://jasonkarns.com/blog/subdirectory-checkouts-with-git-sparse-checkout</a:t>
            </a:r>
            <a:r>
              <a:rPr lang="en-US" altLang="zh-CN" sz="1600" dirty="0" smtClean="0">
                <a:hlinkClick r:id="rId2"/>
              </a:rPr>
              <a:t>/</a:t>
            </a:r>
            <a:endParaRPr lang="en-US" altLang="zh-CN" sz="1600" dirty="0" smtClean="0"/>
          </a:p>
          <a:p>
            <a:pPr marL="0" indent="0"/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拣选提交</a:t>
            </a:r>
            <a:endParaRPr lang="en-US" altLang="zh-CN" sz="1600" dirty="0" smtClean="0"/>
          </a:p>
          <a:p>
            <a:pPr marL="0" indent="0"/>
            <a:r>
              <a:rPr lang="en-US" altLang="zh-CN" sz="1600" dirty="0"/>
              <a:t> 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cherry-pick </a:t>
            </a:r>
            <a:r>
              <a:rPr lang="en-US" altLang="zh-CN" sz="1600" dirty="0" err="1" smtClean="0"/>
              <a:t>commit_id</a:t>
            </a:r>
            <a:endParaRPr lang="en-US" altLang="zh-CN" sz="1600" dirty="0" smtClean="0"/>
          </a:p>
          <a:p>
            <a:pPr marL="0" indent="0"/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反转提交</a:t>
            </a:r>
            <a:endParaRPr lang="en-US" altLang="zh-CN" sz="1600" dirty="0" smtClean="0"/>
          </a:p>
          <a:p>
            <a:pPr marL="0" indent="0"/>
            <a:r>
              <a:rPr lang="en-US" altLang="zh-CN" sz="1600" dirty="0"/>
              <a:t> 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revert </a:t>
            </a:r>
            <a:r>
              <a:rPr lang="en-US" altLang="zh-CN" sz="1600" dirty="0" err="1" smtClean="0"/>
              <a:t>commit_id</a:t>
            </a:r>
            <a:r>
              <a:rPr lang="en-US" altLang="zh-CN" sz="1600" dirty="0" smtClean="0"/>
              <a:t> </a:t>
            </a:r>
          </a:p>
          <a:p>
            <a:pPr marL="0" indent="0"/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reset </a:t>
            </a:r>
          </a:p>
          <a:p>
            <a:pPr marL="0" indent="0"/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reset –-soft </a:t>
            </a:r>
            <a:r>
              <a:rPr lang="en-US" altLang="zh-CN" sz="1600" dirty="0" err="1" smtClean="0"/>
              <a:t>commit_id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版本库</a:t>
            </a:r>
            <a:endParaRPr lang="en-US" altLang="zh-CN" sz="1600" dirty="0" smtClean="0"/>
          </a:p>
          <a:p>
            <a:pPr marL="0" indent="0"/>
            <a:r>
              <a:rPr lang="en-US" altLang="zh-CN" sz="1600" dirty="0"/>
              <a:t> 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reset </a:t>
            </a:r>
            <a:r>
              <a:rPr lang="en-US" altLang="zh-CN" sz="1600" dirty="0" smtClean="0"/>
              <a:t>–-mixed </a:t>
            </a:r>
            <a:r>
              <a:rPr lang="en-US" altLang="zh-CN" sz="1600" dirty="0" err="1"/>
              <a:t>commit_id</a:t>
            </a:r>
            <a:r>
              <a:rPr lang="en-US" altLang="zh-CN" sz="1600" dirty="0"/>
              <a:t>   </a:t>
            </a:r>
            <a:r>
              <a:rPr lang="zh-CN" altLang="en-US" sz="1600" dirty="0"/>
              <a:t>版本</a:t>
            </a:r>
            <a:r>
              <a:rPr lang="zh-CN" altLang="en-US" sz="1600" dirty="0" smtClean="0"/>
              <a:t>库 </a:t>
            </a:r>
            <a:r>
              <a:rPr lang="zh-CN" altLang="en-US" sz="1600" dirty="0"/>
              <a:t>暂存区</a:t>
            </a:r>
            <a:endParaRPr lang="en-US" altLang="zh-CN" sz="1600" dirty="0"/>
          </a:p>
          <a:p>
            <a:pPr marL="0" indent="0"/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reset </a:t>
            </a:r>
            <a:r>
              <a:rPr lang="en-US" altLang="zh-CN" sz="1600" dirty="0" smtClean="0"/>
              <a:t>–-hard </a:t>
            </a:r>
            <a:r>
              <a:rPr lang="en-US" altLang="zh-CN" sz="1600" dirty="0" err="1"/>
              <a:t>commit_id</a:t>
            </a:r>
            <a:r>
              <a:rPr lang="en-US" altLang="zh-CN" sz="1600" dirty="0"/>
              <a:t>   </a:t>
            </a:r>
            <a:r>
              <a:rPr lang="zh-CN" altLang="en-US" sz="1600" dirty="0"/>
              <a:t>版本</a:t>
            </a:r>
            <a:r>
              <a:rPr lang="zh-CN" altLang="en-US" sz="1600" dirty="0" smtClean="0"/>
              <a:t>库 暂存区 工作区</a:t>
            </a:r>
            <a:endParaRPr lang="en-US" altLang="zh-CN" sz="1600" dirty="0"/>
          </a:p>
          <a:p>
            <a:r>
              <a:rPr lang="en-US" altLang="zh-CN" sz="16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8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50838" y="203200"/>
            <a:ext cx="9474200" cy="631825"/>
          </a:xfrm>
        </p:spPr>
        <p:txBody>
          <a:bodyPr/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问题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1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317500" y="1123950"/>
            <a:ext cx="9436100" cy="47545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怎样</a:t>
            </a:r>
            <a:r>
              <a:rPr lang="zh-CN" altLang="en-US" sz="1600" dirty="0"/>
              <a:t>创建</a:t>
            </a:r>
            <a:r>
              <a:rPr lang="en-US" altLang="zh-CN" sz="1600" dirty="0"/>
              <a:t>/</a:t>
            </a:r>
            <a:r>
              <a:rPr lang="zh-CN" altLang="en-US" sz="1600" dirty="0"/>
              <a:t>合并分支</a:t>
            </a:r>
            <a:r>
              <a:rPr lang="en-US" altLang="zh-CN" sz="1600" dirty="0" smtClean="0"/>
              <a:t>?</a:t>
            </a:r>
          </a:p>
          <a:p>
            <a:pPr marL="0" indent="0"/>
            <a:r>
              <a:rPr lang="zh-CN" altLang="en-US" sz="1600" dirty="0" smtClean="0"/>
              <a:t>   分支</a:t>
            </a:r>
            <a:r>
              <a:rPr lang="zh-CN" altLang="en-US" sz="1600" dirty="0"/>
              <a:t>分为本地分支和远程分支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/>
            <a:r>
              <a:rPr lang="en-US" altLang="zh-CN" sz="1600" dirty="0"/>
              <a:t> 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任何</a:t>
            </a:r>
            <a:r>
              <a:rPr lang="zh-CN" altLang="en-US" sz="1600" dirty="0"/>
              <a:t>人都可以创建本地分支。有权限的人可以把本地的分支</a:t>
            </a:r>
            <a:r>
              <a:rPr lang="en-US" altLang="zh-CN" sz="1600" dirty="0"/>
              <a:t>push</a:t>
            </a:r>
            <a:r>
              <a:rPr lang="zh-CN" altLang="en-US" sz="1600" dirty="0"/>
              <a:t>到远程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/>
            <a:r>
              <a:rPr lang="en-US" altLang="zh-CN" sz="1600" dirty="0" smtClean="0"/>
              <a:t>   </a:t>
            </a:r>
            <a:r>
              <a:rPr lang="zh-CN" altLang="en-US" sz="1600" dirty="0" smtClean="0"/>
              <a:t>合并分支使用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merge(</a:t>
            </a:r>
            <a:r>
              <a:rPr lang="zh-CN" altLang="en-US" sz="1600" dirty="0" smtClean="0"/>
              <a:t>常用</a:t>
            </a:r>
            <a:r>
              <a:rPr lang="en-US" altLang="zh-CN" sz="1600" dirty="0" smtClean="0"/>
              <a:t>)/rebase</a:t>
            </a:r>
          </a:p>
          <a:p>
            <a:pPr marL="0" indent="0"/>
            <a:endParaRPr lang="en-US" altLang="zh-CN" sz="16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出现</a:t>
            </a:r>
            <a:r>
              <a:rPr lang="zh-CN" altLang="en-US" sz="1600" dirty="0"/>
              <a:t>冲突时</a:t>
            </a:r>
            <a:r>
              <a:rPr lang="en-US" altLang="zh-CN" sz="1600" dirty="0"/>
              <a:t>, </a:t>
            </a:r>
            <a:r>
              <a:rPr lang="zh-CN" altLang="en-US" sz="1600" dirty="0"/>
              <a:t>如何处理</a:t>
            </a:r>
            <a:r>
              <a:rPr lang="en-US" altLang="zh-CN" sz="1600" dirty="0"/>
              <a:t>? </a:t>
            </a:r>
            <a:r>
              <a:rPr lang="zh-CN" altLang="en-US" sz="1600" dirty="0"/>
              <a:t>有没有方便的工具处理冲突</a:t>
            </a:r>
            <a:r>
              <a:rPr lang="en-US" altLang="zh-CN" sz="1600" dirty="0"/>
              <a:t>? </a:t>
            </a:r>
            <a:endParaRPr lang="en-US" altLang="zh-CN" sz="1600" dirty="0" smtClean="0"/>
          </a:p>
          <a:p>
            <a:pPr marL="0" indent="0"/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egit</a:t>
            </a:r>
            <a:r>
              <a:rPr lang="en-US" altLang="zh-CN" sz="1600" smtClean="0"/>
              <a:t> / </a:t>
            </a:r>
            <a:r>
              <a:rPr lang="en-US" altLang="zh-CN" sz="1600" dirty="0" err="1" smtClean="0"/>
              <a:t>jgit</a:t>
            </a:r>
            <a:r>
              <a:rPr lang="en-US" altLang="zh-CN" sz="1600" dirty="0" smtClean="0"/>
              <a:t> /</a:t>
            </a:r>
            <a:r>
              <a:rPr lang="en-US" altLang="zh-CN" sz="1600" dirty="0" err="1" smtClean="0"/>
              <a:t>sourcetree</a:t>
            </a:r>
            <a:r>
              <a:rPr lang="en-US" altLang="zh-CN" sz="1600" dirty="0" smtClean="0"/>
              <a:t> / </a:t>
            </a:r>
            <a:r>
              <a:rPr lang="en-US" altLang="zh-CN" sz="1600" dirty="0" err="1" smtClean="0"/>
              <a:t>gitk</a:t>
            </a:r>
            <a:r>
              <a:rPr lang="en-US" altLang="zh-CN" sz="1600" dirty="0" smtClean="0"/>
              <a:t> / </a:t>
            </a:r>
            <a:r>
              <a:rPr lang="en-US" altLang="zh-CN" sz="1600" dirty="0" err="1" smtClean="0"/>
              <a:t>tortoisegit</a:t>
            </a: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如果</a:t>
            </a:r>
            <a:r>
              <a:rPr lang="en-US" altLang="zh-CN" sz="1600" dirty="0"/>
              <a:t>checkout</a:t>
            </a:r>
            <a:r>
              <a:rPr lang="zh-CN" altLang="en-US" sz="1600" dirty="0"/>
              <a:t>下来的代码 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删除了</a:t>
            </a:r>
            <a:r>
              <a:rPr lang="en-US" altLang="zh-CN" sz="1600" dirty="0"/>
              <a:t>, </a:t>
            </a:r>
            <a:r>
              <a:rPr lang="zh-CN" altLang="en-US" sz="1600" dirty="0"/>
              <a:t>怎么重新关联某个分支</a:t>
            </a:r>
            <a:r>
              <a:rPr lang="en-US" altLang="zh-CN" sz="1600" dirty="0" smtClean="0"/>
              <a:t>?</a:t>
            </a:r>
          </a:p>
          <a:p>
            <a:pPr marL="0" indent="0"/>
            <a:r>
              <a:rPr lang="zh-CN" altLang="en-US" sz="1600" dirty="0" smtClean="0"/>
              <a:t>   关联分支：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branch --set-upstream-to=origin/&lt;branch&gt; master </a:t>
            </a:r>
            <a:r>
              <a:rPr lang="en-US" altLang="zh-CN" sz="1600" dirty="0" smtClean="0"/>
              <a:t> </a:t>
            </a:r>
          </a:p>
          <a:p>
            <a:pPr marL="0" indent="0"/>
            <a:r>
              <a:rPr lang="en-US" altLang="zh-CN" sz="1600" dirty="0"/>
              <a:t> 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或者：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checkout -b r_20150101 </a:t>
            </a:r>
            <a:r>
              <a:rPr lang="en-US" altLang="zh-CN" sz="1600" dirty="0" smtClean="0"/>
              <a:t>remotes/origin/r_20150101</a:t>
            </a:r>
            <a:endParaRPr lang="en-US" altLang="zh-CN" sz="1600" b="1" dirty="0" smtClean="0"/>
          </a:p>
          <a:p>
            <a:pPr marL="0" indent="0"/>
            <a:r>
              <a:rPr lang="en-US" altLang="zh-CN" sz="1600" b="1" dirty="0"/>
              <a:t>  </a:t>
            </a:r>
            <a:r>
              <a:rPr lang="en-US" altLang="zh-CN" sz="1600" b="1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merge </a:t>
            </a:r>
            <a:r>
              <a:rPr lang="zh-CN" altLang="en-US" sz="1600" dirty="0"/>
              <a:t>之后。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状态是</a:t>
            </a:r>
            <a:r>
              <a:rPr lang="en-US" altLang="zh-CN" sz="1600" dirty="0"/>
              <a:t>merging</a:t>
            </a:r>
            <a:r>
              <a:rPr lang="en-US" altLang="zh-CN" sz="1600" dirty="0" smtClean="0"/>
              <a:t>? </a:t>
            </a:r>
          </a:p>
          <a:p>
            <a:pPr marL="0" indent="0"/>
            <a:r>
              <a:rPr lang="en-US" altLang="zh-CN" sz="1600" dirty="0" smtClean="0"/>
              <a:t>   Merge</a:t>
            </a:r>
            <a:r>
              <a:rPr lang="zh-CN" altLang="en-US" sz="1600" dirty="0" smtClean="0"/>
              <a:t>完之后，记得要本地</a:t>
            </a:r>
            <a:r>
              <a:rPr lang="en-US" altLang="zh-CN" sz="1600" dirty="0" smtClean="0"/>
              <a:t>add into index </a:t>
            </a:r>
            <a:r>
              <a:rPr lang="zh-CN" altLang="en-US" sz="1600" dirty="0" smtClean="0"/>
              <a:t>之后再</a:t>
            </a:r>
            <a:r>
              <a:rPr lang="en-US" altLang="zh-CN" sz="1600" dirty="0" smtClean="0"/>
              <a:t>commit</a:t>
            </a:r>
          </a:p>
          <a:p>
            <a:pPr marL="0" indent="0"/>
            <a:endParaRPr lang="en-US" altLang="zh-CN" sz="1600" dirty="0"/>
          </a:p>
          <a:p>
            <a:pPr marL="0" indent="0"/>
            <a:endParaRPr lang="en-US" altLang="zh-CN" sz="1600" dirty="0"/>
          </a:p>
          <a:p>
            <a:r>
              <a:rPr lang="en-US" altLang="zh-CN" sz="16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8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50838" y="203200"/>
            <a:ext cx="9474200" cy="631825"/>
          </a:xfrm>
        </p:spPr>
        <p:txBody>
          <a:bodyPr/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问题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1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317289" y="691746"/>
            <a:ext cx="9436100" cy="590670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推荐</a:t>
            </a:r>
            <a:r>
              <a:rPr lang="zh-CN" altLang="en-US" sz="1600" dirty="0"/>
              <a:t>几个类似</a:t>
            </a:r>
            <a:r>
              <a:rPr lang="en-US" altLang="zh-CN" sz="1600" dirty="0"/>
              <a:t>SVN</a:t>
            </a:r>
            <a:r>
              <a:rPr lang="zh-CN" altLang="en-US" sz="1600" dirty="0"/>
              <a:t>工具那样图形化界面操作</a:t>
            </a:r>
            <a:r>
              <a:rPr lang="en-US" altLang="zh-CN" sz="1600" dirty="0"/>
              <a:t>? </a:t>
            </a:r>
            <a:endParaRPr lang="en-US" altLang="zh-CN" sz="1600" dirty="0" smtClean="0"/>
          </a:p>
          <a:p>
            <a:pPr marL="0" indent="0"/>
            <a:r>
              <a:rPr lang="en-US" altLang="zh-CN" sz="1600" dirty="0"/>
              <a:t> 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tortoisegit</a:t>
            </a:r>
            <a:r>
              <a:rPr lang="en-US" altLang="zh-CN" sz="1600" dirty="0"/>
              <a:t>/ </a:t>
            </a:r>
            <a:r>
              <a:rPr lang="en-US" altLang="zh-CN" sz="1600" dirty="0" err="1"/>
              <a:t>Egit</a:t>
            </a:r>
            <a:r>
              <a:rPr lang="en-US" altLang="zh-CN" sz="1600" dirty="0"/>
              <a:t> / </a:t>
            </a:r>
            <a:r>
              <a:rPr lang="en-US" altLang="zh-CN" sz="1600" dirty="0" err="1"/>
              <a:t>sourcetree</a:t>
            </a:r>
            <a:endParaRPr lang="en-US" altLang="zh-CN" sz="1600" dirty="0"/>
          </a:p>
          <a:p>
            <a:pPr marL="0" indent="0"/>
            <a:endParaRPr lang="en-US" altLang="zh-CN" sz="16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将</a:t>
            </a:r>
            <a:r>
              <a:rPr lang="zh-CN" altLang="en-US" sz="1600" dirty="0"/>
              <a:t>多次</a:t>
            </a:r>
            <a:r>
              <a:rPr lang="en-US" altLang="zh-CN" sz="1600" dirty="0"/>
              <a:t>commit</a:t>
            </a:r>
            <a:r>
              <a:rPr lang="zh-CN" altLang="en-US" sz="1600" dirty="0"/>
              <a:t>合并为一次</a:t>
            </a:r>
            <a:r>
              <a:rPr lang="en-US" altLang="zh-CN" sz="1600" dirty="0"/>
              <a:t>commit</a:t>
            </a:r>
            <a:r>
              <a:rPr lang="en-US" altLang="zh-CN" sz="1600" dirty="0" smtClean="0"/>
              <a:t>?</a:t>
            </a:r>
            <a:endParaRPr lang="en-US" altLang="zh-CN" sz="1600" dirty="0"/>
          </a:p>
          <a:p>
            <a:pPr marL="0" indent="0"/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merge </a:t>
            </a:r>
            <a:r>
              <a:rPr lang="zh-CN" altLang="en-US" sz="1600" dirty="0"/>
              <a:t>加 </a:t>
            </a:r>
            <a:r>
              <a:rPr lang="en-US" altLang="zh-CN" sz="1600" dirty="0"/>
              <a:t>–squash</a:t>
            </a:r>
            <a:r>
              <a:rPr lang="zh-CN" altLang="en-US" sz="1600" dirty="0"/>
              <a:t>参数</a:t>
            </a:r>
          </a:p>
          <a:p>
            <a:pPr marL="0" indent="0"/>
            <a:r>
              <a:rPr lang="zh-CN" altLang="en-US" sz="1600" dirty="0" smtClean="0"/>
              <a:t> 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rebase -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head~n</a:t>
            </a:r>
            <a:r>
              <a:rPr lang="en-US" altLang="zh-CN" sz="1600" dirty="0" smtClean="0"/>
              <a:t> </a:t>
            </a:r>
            <a:endParaRPr lang="en-US" altLang="zh-CN" sz="1600" dirty="0"/>
          </a:p>
          <a:p>
            <a:pPr marL="0" indent="0"/>
            <a:r>
              <a:rPr lang="en-US" altLang="zh-CN" sz="1600" dirty="0" smtClean="0"/>
              <a:t>  </a:t>
            </a:r>
            <a:r>
              <a:rPr lang="zh-CN" altLang="en-US" sz="1600" dirty="0" smtClean="0"/>
              <a:t>常用</a:t>
            </a:r>
            <a:r>
              <a:rPr lang="zh-CN" altLang="en-US" sz="1600" dirty="0"/>
              <a:t>场景是在本地自己的功能分支进行压缩或者合并。不建议压缩已经提交到远程的分支，对其他人也的影响要评估一下。</a:t>
            </a:r>
          </a:p>
          <a:p>
            <a:pPr marL="0" indent="0"/>
            <a:r>
              <a:rPr lang="zh-CN" altLang="en-US" sz="1600" dirty="0"/>
              <a:t>	</a:t>
            </a: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add -</a:t>
            </a:r>
            <a:r>
              <a:rPr lang="en-US" altLang="zh-CN" sz="1600" dirty="0" err="1"/>
              <a:t>i</a:t>
            </a:r>
            <a:r>
              <a:rPr lang="zh-CN" altLang="en-US" sz="1600" dirty="0"/>
              <a:t>那个自助式命令行，怎么退出来</a:t>
            </a:r>
            <a:r>
              <a:rPr lang="en-US" altLang="zh-CN" sz="1600" dirty="0" smtClean="0"/>
              <a:t>?</a:t>
            </a:r>
          </a:p>
          <a:p>
            <a:pPr marL="0" indent="0"/>
            <a:r>
              <a:rPr lang="en-US" altLang="zh-CN" sz="1600" dirty="0" smtClean="0"/>
              <a:t>   quit</a:t>
            </a:r>
            <a:endParaRPr lang="en-US" altLang="zh-CN" sz="1600" dirty="0"/>
          </a:p>
          <a:p>
            <a:pPr marL="0" indent="0"/>
            <a:r>
              <a:rPr lang="en-US" altLang="zh-CN" sz="1600" dirty="0"/>
              <a:t>	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我</a:t>
            </a:r>
            <a:r>
              <a:rPr lang="zh-CN" altLang="en-US" sz="1600" dirty="0"/>
              <a:t>使用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zh-CN" altLang="en-US" sz="1600" dirty="0"/>
              <a:t>遇到的问题，主要是集中在提交冲突和获取代码过程中的代码覆盖问题，如下</a:t>
            </a:r>
            <a:r>
              <a:rPr lang="zh-CN" altLang="en-US" sz="1600" dirty="0" smtClean="0"/>
              <a:t>：</a:t>
            </a:r>
            <a:endParaRPr lang="zh-CN" altLang="en-US" sz="1600" dirty="0"/>
          </a:p>
          <a:p>
            <a:pPr marL="0" indent="0"/>
            <a:r>
              <a:rPr lang="zh-CN" altLang="en-US" sz="1600" dirty="0"/>
              <a:t>使用情况一</a:t>
            </a:r>
            <a:r>
              <a:rPr lang="zh-CN" altLang="en-US" sz="1600" dirty="0" smtClean="0"/>
              <a:t>：</a:t>
            </a:r>
            <a:endParaRPr lang="zh-CN" altLang="en-US" sz="1600" dirty="0"/>
          </a:p>
          <a:p>
            <a:pPr marL="0" indent="0"/>
            <a:r>
              <a:rPr lang="zh-CN" altLang="en-US" sz="1600" dirty="0"/>
              <a:t>本希望保留生产服务器上所做的改动</a:t>
            </a:r>
            <a:r>
              <a:rPr lang="en-US" altLang="zh-CN" sz="1600" dirty="0"/>
              <a:t>,</a:t>
            </a:r>
            <a:r>
              <a:rPr lang="zh-CN" altLang="en-US" sz="1600" dirty="0"/>
              <a:t>仅仅并入新配置项</a:t>
            </a:r>
            <a:r>
              <a:rPr lang="en-US" altLang="zh-CN" sz="1600" dirty="0"/>
              <a:t>, </a:t>
            </a:r>
            <a:r>
              <a:rPr lang="zh-CN" altLang="en-US" sz="1600" dirty="0"/>
              <a:t>通过百度搜索，处理方法如下</a:t>
            </a:r>
            <a:r>
              <a:rPr lang="en-US" altLang="zh-CN" sz="1600" dirty="0"/>
              <a:t>:</a:t>
            </a:r>
          </a:p>
          <a:p>
            <a:pPr marL="0" indent="0"/>
            <a:r>
              <a:rPr lang="en-US" altLang="zh-CN" sz="1600" dirty="0" err="1"/>
              <a:t>git</a:t>
            </a:r>
            <a:r>
              <a:rPr lang="en-US" altLang="zh-CN" sz="1600" dirty="0"/>
              <a:t> stash</a:t>
            </a:r>
          </a:p>
          <a:p>
            <a:pPr marL="0" indent="0"/>
            <a:r>
              <a:rPr lang="en-US" altLang="zh-CN" sz="1600" dirty="0" err="1"/>
              <a:t>git</a:t>
            </a:r>
            <a:r>
              <a:rPr lang="en-US" altLang="zh-CN" sz="1600" dirty="0"/>
              <a:t> pull</a:t>
            </a:r>
          </a:p>
          <a:p>
            <a:pPr marL="0" indent="0"/>
            <a:r>
              <a:rPr lang="en-US" altLang="zh-CN" sz="1600" dirty="0" err="1"/>
              <a:t>git</a:t>
            </a:r>
            <a:r>
              <a:rPr lang="en-US" altLang="zh-CN" sz="1600" dirty="0"/>
              <a:t> stash pop</a:t>
            </a:r>
          </a:p>
          <a:p>
            <a:pPr marL="0" indent="0"/>
            <a:r>
              <a:rPr lang="zh-CN" altLang="en-US" sz="1600" dirty="0"/>
              <a:t>但是结果是：本地代码被服务器上代码完全覆盖了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/>
            <a:r>
              <a:rPr lang="zh-CN" altLang="en-US" sz="1600" dirty="0" smtClean="0"/>
              <a:t>避免被覆盖的办法是本地</a:t>
            </a:r>
            <a:r>
              <a:rPr lang="en-US" altLang="zh-CN" sz="1600" dirty="0" smtClean="0"/>
              <a:t>commit</a:t>
            </a:r>
            <a:r>
              <a:rPr lang="zh-CN" altLang="en-US" sz="1600" dirty="0" smtClean="0"/>
              <a:t>，加入版本控制。</a:t>
            </a:r>
            <a:endParaRPr lang="en-US" altLang="zh-CN" sz="1600" dirty="0"/>
          </a:p>
          <a:p>
            <a:pPr marL="0" indent="0"/>
            <a:endParaRPr lang="en-US" altLang="zh-CN" sz="1600" dirty="0"/>
          </a:p>
          <a:p>
            <a:r>
              <a:rPr lang="en-US" altLang="zh-CN" sz="16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5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50838" y="203200"/>
            <a:ext cx="9474200" cy="631825"/>
          </a:xfrm>
        </p:spPr>
        <p:txBody>
          <a:bodyPr/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问题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1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317500" y="1123950"/>
            <a:ext cx="9436100" cy="533043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使用</a:t>
            </a:r>
            <a:r>
              <a:rPr lang="zh-CN" altLang="en-US" sz="1600" dirty="0"/>
              <a:t>情况二</a:t>
            </a:r>
            <a:r>
              <a:rPr lang="zh-CN" altLang="en-US" sz="1600" dirty="0" smtClean="0"/>
              <a:t>：</a:t>
            </a:r>
            <a:endParaRPr lang="zh-CN" altLang="en-US" sz="1600" dirty="0"/>
          </a:p>
          <a:p>
            <a:pPr marL="0" indent="0"/>
            <a:r>
              <a:rPr lang="zh-CN" altLang="en-US" sz="1600" dirty="0"/>
              <a:t>在本地修改好文件后想要提交，于是使用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pull</a:t>
            </a:r>
            <a:r>
              <a:rPr lang="zh-CN" altLang="en-US" sz="1600" dirty="0"/>
              <a:t>（希望在提交前同步服务器新代码后再提交）；</a:t>
            </a:r>
          </a:p>
          <a:p>
            <a:pPr marL="0" indent="0"/>
            <a:r>
              <a:rPr lang="zh-CN" altLang="en-US" sz="1600" dirty="0"/>
              <a:t>这时候</a:t>
            </a:r>
            <a:r>
              <a:rPr lang="en-US" altLang="zh-CN" sz="1600" dirty="0"/>
              <a:t>commit </a:t>
            </a:r>
            <a:r>
              <a:rPr lang="zh-CN" altLang="en-US" sz="1600" dirty="0"/>
              <a:t>、</a:t>
            </a:r>
            <a:r>
              <a:rPr lang="en-US" altLang="zh-CN" sz="1600" dirty="0"/>
              <a:t>push </a:t>
            </a:r>
            <a:r>
              <a:rPr lang="zh-CN" altLang="en-US" sz="1600" dirty="0"/>
              <a:t>操作总是莫名其妙的出现冲突。</a:t>
            </a:r>
          </a:p>
          <a:p>
            <a:pPr marL="0" indent="0"/>
            <a:r>
              <a:rPr lang="zh-CN" altLang="en-US" sz="1600" dirty="0"/>
              <a:t>疑问：不知道这操作流程是否有误的。</a:t>
            </a:r>
          </a:p>
          <a:p>
            <a:pPr marL="0" indent="0"/>
            <a:endParaRPr lang="zh-CN" altLang="en-US" sz="1600" dirty="0"/>
          </a:p>
          <a:p>
            <a:pPr marL="0" indent="0"/>
            <a:r>
              <a:rPr lang="zh-CN" altLang="en-US" sz="1600" dirty="0"/>
              <a:t>流程：先修改自己的文件，</a:t>
            </a:r>
            <a:r>
              <a:rPr lang="en-US" altLang="zh-CN" sz="1600" dirty="0"/>
              <a:t>commit</a:t>
            </a:r>
            <a:r>
              <a:rPr lang="zh-CN" altLang="en-US" sz="1600" dirty="0"/>
              <a:t>到本地；然后</a:t>
            </a:r>
            <a:r>
              <a:rPr lang="en-US" altLang="zh-CN" sz="1600" dirty="0"/>
              <a:t>pull </a:t>
            </a:r>
            <a:r>
              <a:rPr lang="zh-CN" altLang="en-US" sz="1600" dirty="0"/>
              <a:t>远程的仓库拉取更新（保险起见可以先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fetch </a:t>
            </a:r>
            <a:r>
              <a:rPr lang="zh-CN" altLang="en-US" sz="1600" dirty="0"/>
              <a:t>再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merge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pull =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fetch +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merge</a:t>
            </a:r>
            <a:r>
              <a:rPr lang="zh-CN" altLang="en-US" sz="1600" dirty="0"/>
              <a:t>），此时如果出现冲突就处理冲突，处理完成以后</a:t>
            </a:r>
            <a:r>
              <a:rPr lang="en-US" altLang="zh-CN" sz="1600" dirty="0"/>
              <a:t>commit</a:t>
            </a:r>
            <a:r>
              <a:rPr lang="zh-CN" altLang="en-US" sz="1600" dirty="0"/>
              <a:t>解决冲突。冲突解决完了以后</a:t>
            </a:r>
            <a:r>
              <a:rPr lang="en-US" altLang="zh-CN" sz="1600" dirty="0"/>
              <a:t>push</a:t>
            </a:r>
            <a:r>
              <a:rPr lang="zh-CN" altLang="en-US" sz="1600" dirty="0"/>
              <a:t>到远程。一定要本地提交。</a:t>
            </a:r>
          </a:p>
          <a:p>
            <a:pPr marL="0" indent="0"/>
            <a:endParaRPr lang="zh-CN" altLang="en-US" sz="1600" dirty="0"/>
          </a:p>
          <a:p>
            <a:pPr marL="0" indent="0"/>
            <a:r>
              <a:rPr lang="zh-CN" altLang="en-US" sz="1600" dirty="0"/>
              <a:t>觉得郁闷的一点</a:t>
            </a:r>
            <a:r>
              <a:rPr lang="en-US" altLang="zh-CN" sz="1600" dirty="0"/>
              <a:t>:</a:t>
            </a:r>
          </a:p>
          <a:p>
            <a:pPr marL="0" indent="0"/>
            <a:r>
              <a:rPr lang="zh-CN" altLang="en-US" sz="1600" dirty="0"/>
              <a:t>使用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 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commit  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push</a:t>
            </a:r>
            <a:r>
              <a:rPr lang="zh-CN" altLang="en-US" sz="1600" dirty="0"/>
              <a:t>操作命令的时候，总是整个项目一块被操作的，感觉很不好（不想</a:t>
            </a:r>
            <a:r>
              <a:rPr lang="en-US" altLang="zh-CN" sz="1600" dirty="0"/>
              <a:t>add </a:t>
            </a:r>
            <a:r>
              <a:rPr lang="zh-CN" altLang="en-US" sz="1600" dirty="0"/>
              <a:t>的也被一起</a:t>
            </a:r>
            <a:r>
              <a:rPr lang="en-US" altLang="zh-CN" sz="1600" dirty="0"/>
              <a:t>add</a:t>
            </a:r>
            <a:r>
              <a:rPr lang="zh-CN" altLang="en-US" sz="1600" dirty="0"/>
              <a:t>，不想</a:t>
            </a:r>
            <a:r>
              <a:rPr lang="en-US" altLang="zh-CN" sz="1600" dirty="0"/>
              <a:t>commit</a:t>
            </a:r>
            <a:r>
              <a:rPr lang="zh-CN" altLang="en-US" sz="1600" dirty="0"/>
              <a:t>的也被一起</a:t>
            </a:r>
            <a:r>
              <a:rPr lang="en-US" altLang="zh-CN" sz="1600" dirty="0"/>
              <a:t>commit</a:t>
            </a:r>
            <a:r>
              <a:rPr lang="zh-CN" altLang="en-US" sz="1600" dirty="0"/>
              <a:t>。。。）</a:t>
            </a:r>
            <a:r>
              <a:rPr lang="en-US" altLang="zh-CN" sz="1600" dirty="0"/>
              <a:t>,</a:t>
            </a:r>
          </a:p>
          <a:p>
            <a:pPr marL="0" indent="0"/>
            <a:r>
              <a:rPr lang="zh-CN" altLang="en-US" sz="1600" dirty="0"/>
              <a:t>所以每次</a:t>
            </a:r>
            <a:r>
              <a:rPr lang="en-US" altLang="zh-CN" sz="1600" dirty="0"/>
              <a:t>add \commit\push</a:t>
            </a:r>
            <a:r>
              <a:rPr lang="zh-CN" altLang="en-US" sz="1600" dirty="0"/>
              <a:t>都要剔出无关文件（现在解决的方法，就是在</a:t>
            </a:r>
            <a:r>
              <a:rPr lang="en-US" altLang="zh-CN" sz="1600" dirty="0"/>
              <a:t>eclipse</a:t>
            </a:r>
            <a:r>
              <a:rPr lang="zh-CN" altLang="en-US" sz="1600" dirty="0"/>
              <a:t>中转插件，选中相关文件操作，如</a:t>
            </a:r>
            <a:r>
              <a:rPr lang="en-US" altLang="zh-CN" sz="1600" dirty="0"/>
              <a:t>SVN</a:t>
            </a:r>
            <a:r>
              <a:rPr lang="zh-CN" altLang="en-US" sz="1600" dirty="0"/>
              <a:t>那样）</a:t>
            </a:r>
          </a:p>
          <a:p>
            <a:pPr marL="0" indent="0"/>
            <a:endParaRPr lang="zh-CN" altLang="en-US" sz="1600" dirty="0"/>
          </a:p>
          <a:p>
            <a:pPr marL="0" indent="0"/>
            <a:r>
              <a:rPr lang="zh-CN" altLang="en-US" sz="1600" dirty="0"/>
              <a:t>自己选择要提交的文件，需要习惯分支开发的模式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/>
            <a:r>
              <a:rPr lang="zh-CN" altLang="en-US" sz="1600" dirty="0" smtClean="0"/>
              <a:t>开</a:t>
            </a:r>
            <a:r>
              <a:rPr lang="zh-CN" altLang="en-US" sz="1600" dirty="0"/>
              <a:t>自己本地的分支开发</a:t>
            </a:r>
            <a:r>
              <a:rPr lang="zh-CN" altLang="en-US" sz="1600" dirty="0" smtClean="0"/>
              <a:t>，或者每个人有自己的远程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功能分支。</a:t>
            </a:r>
            <a:endParaRPr lang="en-US" altLang="zh-CN" sz="1600" dirty="0" smtClean="0"/>
          </a:p>
          <a:p>
            <a:pPr marL="0" indent="0"/>
            <a:r>
              <a:rPr lang="zh-CN" altLang="en-US" sz="1600" dirty="0" smtClean="0"/>
              <a:t>开发</a:t>
            </a:r>
            <a:r>
              <a:rPr lang="zh-CN" altLang="en-US" sz="1600" dirty="0"/>
              <a:t>完成以后再合并到本地的</a:t>
            </a:r>
            <a:r>
              <a:rPr lang="en-US" altLang="zh-CN" sz="1600" dirty="0"/>
              <a:t>master</a:t>
            </a:r>
            <a:r>
              <a:rPr lang="zh-CN" altLang="en-US" sz="1600" dirty="0"/>
              <a:t>分支或者发布</a:t>
            </a:r>
            <a:r>
              <a:rPr lang="zh-CN" altLang="en-US" sz="1600" dirty="0" smtClean="0"/>
              <a:t>分支。</a:t>
            </a:r>
            <a:r>
              <a:rPr lang="en-US" altLang="zh-CN" sz="16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3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67238" y="2708275"/>
            <a:ext cx="5330825" cy="1152525"/>
          </a:xfrm>
        </p:spPr>
        <p:txBody>
          <a:bodyPr/>
          <a:lstStyle/>
          <a:p>
            <a:pPr algn="ctr">
              <a:defRPr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50838" y="203200"/>
            <a:ext cx="9474200" cy="631825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集中式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VS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分布式版本控制系统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384944"/>
              </p:ext>
            </p:extLst>
          </p:nvPr>
        </p:nvGraphicFramePr>
        <p:xfrm>
          <a:off x="1759124" y="1772816"/>
          <a:ext cx="6408711" cy="4054936"/>
        </p:xfrm>
        <a:graphic>
          <a:graphicData uri="http://schemas.openxmlformats.org/drawingml/2006/table">
            <a:tbl>
              <a:tblPr>
                <a:effectLst>
                  <a:outerShdw blurRad="130000" dist="101600" dir="2700000" algn="tl" rotWithShape="0">
                    <a:srgbClr val="000000">
                      <a:alpha val="35000"/>
                    </a:srgbClr>
                  </a:outerShdw>
                </a:effectLst>
                <a:tableStyleId>{3C2FFA5D-87B4-456A-9821-1D502468CF0F}</a:tableStyleId>
              </a:tblPr>
              <a:tblGrid>
                <a:gridCol w="504041"/>
                <a:gridCol w="2680674"/>
                <a:gridCol w="3223996"/>
              </a:tblGrid>
              <a:tr h="382398">
                <a:tc>
                  <a:txBody>
                    <a:bodyPr/>
                    <a:lstStyle/>
                    <a:p>
                      <a:pPr algn="l" rtl="0" fontAlgn="t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集中式版本控制</a:t>
                      </a:r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系统（</a:t>
                      </a:r>
                      <a:r>
                        <a:rPr lang="en-US" altLang="zh-CN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CVCS</a:t>
                      </a:r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100" b="1" i="0" u="none" strike="noStrike" dirty="0">
                        <a:solidFill>
                          <a:srgbClr val="00336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分布式版本控制系统（</a:t>
                      </a:r>
                      <a:r>
                        <a:rPr lang="en-US" altLang="zh-CN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DVCS</a:t>
                      </a:r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100" b="1" i="0" u="none" strike="noStrike" dirty="0">
                        <a:solidFill>
                          <a:srgbClr val="00336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</a:tr>
              <a:tr h="625714"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</a:t>
                      </a:r>
                      <a:endParaRPr lang="zh-CN" altLang="en-US" sz="1100" b="1" i="0" u="none" strike="noStrike" dirty="0">
                        <a:solidFill>
                          <a:srgbClr val="00336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CVS（Concurrent</a:t>
                      </a:r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Version System）</a:t>
                      </a:r>
                      <a:b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Subversion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</a:t>
                      </a:r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Mercurial(Hg)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</a:tr>
              <a:tr h="1224136"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lang="zh-CN" altLang="en-US" sz="1100" b="1" i="0" u="none" strike="noStrike" dirty="0">
                        <a:solidFill>
                          <a:srgbClr val="00336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代码集中化管理</a:t>
                      </a:r>
                      <a:b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适合多人团队协作开发</a:t>
                      </a:r>
                      <a:endParaRPr lang="zh-CN" alt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速度</a:t>
                      </a:r>
                      <a:b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</a:t>
                      </a:r>
                      <a:r>
                        <a:rPr lang="zh-CN" altLang="en-US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br>
                        <a:rPr lang="zh-CN" altLang="en-US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计算机都是一个完整仓库</a:t>
                      </a:r>
                      <a:b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代码集中化管理</a:t>
                      </a:r>
                      <a:b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适合更多人团队协作开发、更大的项目</a:t>
                      </a:r>
                      <a:b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本地拷贝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离线工作</a:t>
                      </a:r>
                      <a:b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11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t"/>
                      <a:r>
                        <a:rPr lang="zh-CN" altLang="en-US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对网络的相对低依赖：除了</a:t>
                      </a:r>
                      <a:r>
                        <a:rPr lang="en-US" altLang="zh-CN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clone/pull/push/fetch</a:t>
                      </a:r>
                      <a:r>
                        <a:rPr lang="zh-CN" altLang="en-US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外，其他大部分操作都在本地。例如分支合并、版本比较、查看历史信息等操作速度都非常快。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11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t"/>
                      <a:r>
                        <a:rPr lang="zh-CN" altLang="en-US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分支管理上面较</a:t>
                      </a:r>
                      <a:r>
                        <a:rPr lang="en-US" altLang="zh-CN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SVN</a:t>
                      </a:r>
                      <a:r>
                        <a:rPr lang="zh-CN" altLang="en-US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有很大优势。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zh-CN" alt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</a:tr>
              <a:tr h="857979"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altLang="en-US" sz="1100" b="1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单点故障</a:t>
                      </a:r>
                      <a:b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必须连网工作，无法单机本地工作</a:t>
                      </a:r>
                      <a:b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代价高昂不易用的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branch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b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zh-CN" alt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需要时间入门</a:t>
                      </a:r>
                      <a:endParaRPr lang="zh-CN" alt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分布式版本控制系统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87" y="1051911"/>
            <a:ext cx="78105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9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317500" y="203200"/>
            <a:ext cx="9258300" cy="560388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767013" y="1916113"/>
            <a:ext cx="4394200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1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第一部分  集中式</a:t>
            </a:r>
            <a:r>
              <a:rPr lang="en-US" altLang="zh-CN" sz="1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VS </a:t>
            </a:r>
            <a:r>
              <a:rPr lang="zh-CN" altLang="en-US" sz="1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分布式版本控制系统</a:t>
            </a:r>
          </a:p>
        </p:txBody>
      </p:sp>
      <p:sp>
        <p:nvSpPr>
          <p:cNvPr id="12292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767013" y="2492375"/>
            <a:ext cx="4394200" cy="431800"/>
          </a:xfrm>
          <a:solidFill>
            <a:srgbClr val="F20090"/>
          </a:solidFill>
        </p:spPr>
        <p:txBody>
          <a:bodyPr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第二部分 </a:t>
            </a: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基本配置和操作</a:t>
            </a:r>
          </a:p>
        </p:txBody>
      </p:sp>
      <p:sp>
        <p:nvSpPr>
          <p:cNvPr id="12293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767013" y="3068638"/>
            <a:ext cx="4394200" cy="431800"/>
          </a:xfrm>
        </p:spPr>
        <p:txBody>
          <a:bodyPr/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第三部分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协同工作和分支开发流程</a:t>
            </a:r>
          </a:p>
        </p:txBody>
      </p:sp>
      <p:sp>
        <p:nvSpPr>
          <p:cNvPr id="12294" name="文本占位符 4"/>
          <p:cNvSpPr txBox="1">
            <a:spLocks/>
          </p:cNvSpPr>
          <p:nvPr/>
        </p:nvSpPr>
        <p:spPr bwMode="auto">
          <a:xfrm>
            <a:off x="2773363" y="3575050"/>
            <a:ext cx="4394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第四部分 关于冲突解决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350838" y="203200"/>
            <a:ext cx="9474200" cy="631825"/>
          </a:xfrm>
        </p:spPr>
        <p:txBody>
          <a:bodyPr/>
          <a:lstStyle/>
          <a:p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基本配置和操作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317500" y="1123950"/>
            <a:ext cx="9436100" cy="44656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安装配置以及基本操作：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  <a:defRPr/>
            </a:pPr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wiki.corp.vipshop.com/pages/viewpage.action?pageId=33089944</a:t>
            </a:r>
            <a:r>
              <a:rPr lang="en-US" altLang="zh-CN" sz="2000" dirty="0" smtClean="0"/>
              <a:t>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非常重要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 smtClean="0"/>
              <a:t> $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config</a:t>
            </a:r>
            <a:r>
              <a:rPr lang="en-US" altLang="zh-CN" sz="1600" dirty="0"/>
              <a:t> --global user.name "</a:t>
            </a:r>
            <a:r>
              <a:rPr lang="zh-CN" altLang="en-US" sz="1600" dirty="0" smtClean="0"/>
              <a:t>用户名</a:t>
            </a:r>
            <a:r>
              <a:rPr lang="en-US" altLang="zh-CN" sz="1600" dirty="0" smtClean="0"/>
              <a:t>"</a:t>
            </a:r>
          </a:p>
          <a:p>
            <a:pPr marL="857250" lvl="2" indent="0">
              <a:buNone/>
            </a:pP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user.email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邮箱</a:t>
            </a:r>
            <a:endParaRPr lang="en-US" altLang="zh-CN" sz="1600" dirty="0" smtClean="0"/>
          </a:p>
          <a:p>
            <a:pPr marL="857250" lvl="2" indent="0">
              <a:buNone/>
            </a:pPr>
            <a:endParaRPr lang="en-US" altLang="zh-CN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 err="1" smtClean="0">
                <a:hlinkClick r:id="rId3"/>
              </a:rPr>
              <a:t>GitLab</a:t>
            </a:r>
            <a:r>
              <a:rPr lang="zh-CN" altLang="en-US" sz="1600" dirty="0">
                <a:hlinkClick r:id="rId3"/>
              </a:rPr>
              <a:t>帐号登录与</a:t>
            </a:r>
            <a:r>
              <a:rPr lang="en-US" altLang="zh-CN" sz="1600" dirty="0">
                <a:hlinkClick r:id="rId3"/>
              </a:rPr>
              <a:t>key</a:t>
            </a:r>
            <a:r>
              <a:rPr lang="zh-CN" altLang="en-US" sz="1600" dirty="0">
                <a:hlinkClick r:id="rId3"/>
              </a:rPr>
              <a:t>设置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2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50838" y="203200"/>
            <a:ext cx="9474200" cy="631825"/>
          </a:xfrm>
        </p:spPr>
        <p:txBody>
          <a:bodyPr/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基本操作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仓库初始化</a:t>
            </a:r>
          </a:p>
        </p:txBody>
      </p:sp>
      <p:sp>
        <p:nvSpPr>
          <p:cNvPr id="17411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317500" y="1123950"/>
            <a:ext cx="9436100" cy="4754563"/>
          </a:xfrm>
        </p:spPr>
        <p:txBody>
          <a:bodyPr/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在工作目录中初始化新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仓库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$ cd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myproject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init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从现有仓库克隆，克隆完整数据，包括版本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【http/SSH】</a:t>
            </a: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clone git://github.com/schacon/grit.git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clone git://github.com/schacon/grit.git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mygrit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50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67" y="1051911"/>
            <a:ext cx="7629559" cy="433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8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工作流程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605421" y="1556143"/>
            <a:ext cx="9148190" cy="4682144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与远程仓库同步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pull,fetch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609600" indent="-6096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修改文件</a:t>
            </a:r>
          </a:p>
          <a:p>
            <a:pPr marL="609600" indent="-6096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查看变更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(show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status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609600" indent="-6096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载入变更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add)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提交载入的变更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(commit)</a:t>
            </a:r>
          </a:p>
          <a:p>
            <a:pPr marL="609600" indent="-6096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重复</a:t>
            </a:r>
          </a:p>
          <a:p>
            <a:pPr marL="609600" indent="-6096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(push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FFFFFF"/>
      </a:accent3>
      <a:accent4>
        <a:srgbClr val="000000"/>
      </a:accent4>
      <a:accent5>
        <a:srgbClr val="EBEBEB"/>
      </a:accent5>
      <a:accent6>
        <a:srgbClr val="A1A1A1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13199</TotalTime>
  <Pages>0</Pages>
  <Words>1396</Words>
  <Characters>0</Characters>
  <Application>Microsoft Office PowerPoint</Application>
  <DocSecurity>0</DocSecurity>
  <PresentationFormat>35 毫米幻灯片</PresentationFormat>
  <Lines>0</Lines>
  <Paragraphs>281</Paragraphs>
  <Slides>28</Slides>
  <Notes>0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Git 版本控制</vt:lpstr>
      <vt:lpstr>目录</vt:lpstr>
      <vt:lpstr>集中式 VS 分布式版本控制系统</vt:lpstr>
      <vt:lpstr>分布式版本控制系统</vt:lpstr>
      <vt:lpstr>目录</vt:lpstr>
      <vt:lpstr>Git基本配置和操作</vt:lpstr>
      <vt:lpstr>Git基本操作—仓库初始化</vt:lpstr>
      <vt:lpstr>PowerPoint 演示文稿</vt:lpstr>
      <vt:lpstr>Git工作流程</vt:lpstr>
      <vt:lpstr>Git基本操作—克隆、添加、提交、推送</vt:lpstr>
      <vt:lpstr>Git基本操作—文件忽略</vt:lpstr>
      <vt:lpstr>Git基本操作—移动文件</vt:lpstr>
      <vt:lpstr>Git基本操作—分支、检出</vt:lpstr>
      <vt:lpstr>$ git rebase &lt;branch-name&gt; e.g. $ git checkout newbranch $ git pull $ git rebase master  rebase命令执行后，实际上是将分支点从C移到了G，这样分支也就具有了从C到G的功能  </vt:lpstr>
      <vt:lpstr>Git操作—revert和reset</vt:lpstr>
      <vt:lpstr>Git操作—cherry-pick</vt:lpstr>
      <vt:lpstr>Git基本操作—远程分支</vt:lpstr>
      <vt:lpstr>Git对象</vt:lpstr>
      <vt:lpstr>Git工作区</vt:lpstr>
      <vt:lpstr>目录</vt:lpstr>
      <vt:lpstr>Git工作流</vt:lpstr>
      <vt:lpstr>目录</vt:lpstr>
      <vt:lpstr>Git冲突的解决</vt:lpstr>
      <vt:lpstr>Git技巧</vt:lpstr>
      <vt:lpstr>Git问题</vt:lpstr>
      <vt:lpstr>Git问题</vt:lpstr>
      <vt:lpstr>Git问题</vt:lpstr>
      <vt:lpstr>PowerPoint 演示文稿</vt:lpstr>
    </vt:vector>
  </TitlesOfParts>
  <Company>Admin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王科</dc:creator>
  <cp:lastModifiedBy>张洪龙 </cp:lastModifiedBy>
  <cp:revision>797</cp:revision>
  <dcterms:created xsi:type="dcterms:W3CDTF">2012-03-08T23:23:00Z</dcterms:created>
  <dcterms:modified xsi:type="dcterms:W3CDTF">2015-07-01T10:02:26Z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