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60" r:id="rId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93969" autoAdjust="0"/>
  </p:normalViewPr>
  <p:slideViewPr>
    <p:cSldViewPr>
      <p:cViewPr varScale="1">
        <p:scale>
          <a:sx n="68" d="100"/>
          <a:sy n="68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7/21/2021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7/21/2021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7/21/2021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xmlns="" id="{736BF44D-E8DD-45FA-931D-CBCC67D57944}"/>
              </a:ext>
            </a:extLst>
          </p:cNvPr>
          <p:cNvSpPr/>
          <p:nvPr/>
        </p:nvSpPr>
        <p:spPr>
          <a:xfrm>
            <a:off x="1326075" y="-1"/>
            <a:ext cx="7817925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412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7/21/2021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IN" dirty="0" smtClean="0"/>
              <a:t>Target Market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b="1" dirty="0" smtClean="0">
                <a:latin typeface="Agency FB" panose="020B0503020202020204" pitchFamily="34" charset="0"/>
              </a:rPr>
              <a:t>Key </a:t>
            </a:r>
            <a:r>
              <a:rPr lang="en-US" b="1" dirty="0" smtClean="0">
                <a:latin typeface="Agency FB" panose="020B0503020202020204" pitchFamily="34" charset="0"/>
              </a:rPr>
              <a:t>insights from consumer survey defines our </a:t>
            </a:r>
            <a:r>
              <a:rPr lang="en-US" b="1" dirty="0" smtClean="0">
                <a:latin typeface="Agency FB" panose="020B0503020202020204" pitchFamily="34" charset="0"/>
              </a:rPr>
              <a:t>target market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3AE5D47-52CB-4119-8A82-B2636E86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05001"/>
            <a:ext cx="7467600" cy="2460104"/>
          </a:xfrm>
        </p:spPr>
        <p:txBody>
          <a:bodyPr>
            <a:normAutofit/>
          </a:bodyPr>
          <a:lstStyle/>
          <a:p>
            <a:r>
              <a:rPr lang="en-US" sz="1600" b="1" dirty="0"/>
              <a:t>Segment</a:t>
            </a:r>
            <a:r>
              <a:rPr lang="en-US" sz="2400" b="1" dirty="0"/>
              <a:t> </a:t>
            </a:r>
            <a:r>
              <a:rPr lang="en-US" sz="1600" b="1" dirty="0"/>
              <a:t>Demographic</a:t>
            </a:r>
            <a:r>
              <a:rPr lang="en-US" sz="2400" b="1" dirty="0"/>
              <a:t>             </a:t>
            </a:r>
            <a:r>
              <a:rPr lang="en-US" sz="1600" dirty="0"/>
              <a:t>&lt; 30 year old who upgrade their phones </a:t>
            </a:r>
          </a:p>
          <a:p>
            <a:pPr marL="0" indent="0">
              <a:buNone/>
            </a:pPr>
            <a:r>
              <a:rPr lang="en-US" sz="1600" dirty="0"/>
              <a:t>                                                                  every 24 months</a:t>
            </a:r>
          </a:p>
          <a:p>
            <a:r>
              <a:rPr lang="en-US" sz="1600" b="1" dirty="0"/>
              <a:t>Marketing </a:t>
            </a:r>
            <a:r>
              <a:rPr lang="en-US" sz="1600" b="1" dirty="0" smtClean="0"/>
              <a:t>Opportunity </a:t>
            </a:r>
            <a:r>
              <a:rPr lang="en-US" sz="1600" b="1" dirty="0"/>
              <a:t>1</a:t>
            </a:r>
            <a:r>
              <a:rPr lang="en-US" sz="1600" dirty="0"/>
              <a:t>                   Low upfront and Total costs</a:t>
            </a:r>
          </a:p>
          <a:p>
            <a:r>
              <a:rPr lang="en-US" sz="1600" b="1" dirty="0"/>
              <a:t>Marketing </a:t>
            </a:r>
            <a:r>
              <a:rPr lang="en-US" sz="1600" b="1" dirty="0" smtClean="0"/>
              <a:t>Opportunity </a:t>
            </a:r>
            <a:r>
              <a:rPr lang="en-US" sz="1600" b="1" dirty="0"/>
              <a:t>2                   </a:t>
            </a:r>
            <a:r>
              <a:rPr lang="en-US" sz="1600" dirty="0"/>
              <a:t>Cost savings with frequent upgrades</a:t>
            </a:r>
          </a:p>
          <a:p>
            <a:r>
              <a:rPr lang="en-US" sz="1600" b="1" dirty="0"/>
              <a:t>Marketing </a:t>
            </a:r>
            <a:r>
              <a:rPr lang="en-US" sz="1600" b="1" dirty="0" smtClean="0"/>
              <a:t>Opportunity </a:t>
            </a:r>
            <a:r>
              <a:rPr lang="en-US" sz="1600" b="1" dirty="0"/>
              <a:t>3                   </a:t>
            </a:r>
            <a:r>
              <a:rPr lang="en-US" sz="1600" dirty="0"/>
              <a:t>Inclusive of Insurance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327B57-48BE-4FCC-8649-3F7CABECAB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9647" y="405579"/>
            <a:ext cx="7886700" cy="585787"/>
          </a:xfrm>
        </p:spPr>
        <p:txBody>
          <a:bodyPr>
            <a:noAutofit/>
          </a:bodyPr>
          <a:lstStyle/>
          <a:p>
            <a:pPr algn="ctr"/>
            <a:r>
              <a:rPr lang="en-US" sz="2400" b="1" i="0" dirty="0">
                <a:latin typeface="+mn-lt"/>
              </a:rPr>
              <a:t>Market ‘SIM-Only + Leasing’ plan as “Save &amp; Upgrade”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9B5670-3DFD-4FDB-A478-F754CA6DE26D}"/>
              </a:ext>
            </a:extLst>
          </p:cNvPr>
          <p:cNvSpPr txBox="1"/>
          <p:nvPr/>
        </p:nvSpPr>
        <p:spPr>
          <a:xfrm>
            <a:off x="279647" y="1163576"/>
            <a:ext cx="7057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proposed changes required to the current SIM-Only + Leasing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676AFF-B80E-43AF-B193-8CDC5BD23B99}"/>
              </a:ext>
            </a:extLst>
          </p:cNvPr>
          <p:cNvSpPr txBox="1"/>
          <p:nvPr/>
        </p:nvSpPr>
        <p:spPr>
          <a:xfrm>
            <a:off x="279647" y="1846552"/>
            <a:ext cx="8342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Annual amount paid by customer            Existing 24 month Plan                     Save &amp; Upgrade Plan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BC89B8FA-287D-42CF-8D44-BF215D7CC4DC}"/>
              </a:ext>
            </a:extLst>
          </p:cNvPr>
          <p:cNvCxnSpPr/>
          <p:nvPr/>
        </p:nvCxnSpPr>
        <p:spPr>
          <a:xfrm>
            <a:off x="352888" y="2215884"/>
            <a:ext cx="8109751" cy="0"/>
          </a:xfrm>
          <a:prstGeom prst="line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20C871-319E-472B-9C4C-217D47BE7FA4}"/>
              </a:ext>
            </a:extLst>
          </p:cNvPr>
          <p:cNvSpPr txBox="1"/>
          <p:nvPr/>
        </p:nvSpPr>
        <p:spPr>
          <a:xfrm>
            <a:off x="3685345" y="2234843"/>
            <a:ext cx="1418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Total Payment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BDC2D41-45BA-4BDF-893C-B38FEEAD60F3}"/>
              </a:ext>
            </a:extLst>
          </p:cNvPr>
          <p:cNvSpPr txBox="1"/>
          <p:nvPr/>
        </p:nvSpPr>
        <p:spPr>
          <a:xfrm>
            <a:off x="6153335" y="2256128"/>
            <a:ext cx="1418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Total Payment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B71D21E-BADD-4E4B-9A8D-9C413D4CDF64}"/>
              </a:ext>
            </a:extLst>
          </p:cNvPr>
          <p:cNvSpPr txBox="1"/>
          <p:nvPr/>
        </p:nvSpPr>
        <p:spPr>
          <a:xfrm>
            <a:off x="7846751" y="2242518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FD26C67-1721-4545-8F7A-CD36FE35BCA4}"/>
              </a:ext>
            </a:extLst>
          </p:cNvPr>
          <p:cNvSpPr txBox="1"/>
          <p:nvPr/>
        </p:nvSpPr>
        <p:spPr>
          <a:xfrm>
            <a:off x="279647" y="2573318"/>
            <a:ext cx="8261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Change phone every 12 months                      </a:t>
            </a:r>
            <a:r>
              <a:rPr lang="en-US" sz="1200" dirty="0" smtClean="0"/>
              <a:t>       </a:t>
            </a:r>
            <a:r>
              <a:rPr lang="en-US" sz="1200" dirty="0"/>
              <a:t>$1,689                                               $1,308                              22.56%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FA26B1F-1A60-4B75-8B63-6A2FE2349236}"/>
              </a:ext>
            </a:extLst>
          </p:cNvPr>
          <p:cNvSpPr txBox="1"/>
          <p:nvPr/>
        </p:nvSpPr>
        <p:spPr>
          <a:xfrm>
            <a:off x="279647" y="2864554"/>
            <a:ext cx="8557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Change phone every 24 months                       </a:t>
            </a:r>
            <a:r>
              <a:rPr lang="en-US" sz="1200" dirty="0" smtClean="0"/>
              <a:t>       </a:t>
            </a:r>
            <a:r>
              <a:rPr lang="en-US" sz="1200" dirty="0"/>
              <a:t>$1,190                                               $1,108                         </a:t>
            </a:r>
            <a:r>
              <a:rPr lang="en-US" sz="1200" dirty="0" smtClean="0"/>
              <a:t> </a:t>
            </a:r>
            <a:r>
              <a:rPr lang="en-US" sz="1200" dirty="0"/>
              <a:t>6.89%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E0814BD-8F5E-454A-8525-F71F15FFE993}"/>
              </a:ext>
            </a:extLst>
          </p:cNvPr>
          <p:cNvSpPr txBox="1"/>
          <p:nvPr/>
        </p:nvSpPr>
        <p:spPr>
          <a:xfrm>
            <a:off x="279647" y="3149763"/>
            <a:ext cx="8637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Change phone every 36 months                       </a:t>
            </a:r>
            <a:r>
              <a:rPr lang="en-US" sz="1200" dirty="0" smtClean="0"/>
              <a:t>       </a:t>
            </a:r>
            <a:r>
              <a:rPr lang="en-US" sz="1200" dirty="0"/>
              <a:t>$1,173                                               $1,041                         </a:t>
            </a:r>
            <a:r>
              <a:rPr lang="en-US" sz="1200" dirty="0" smtClean="0"/>
              <a:t>11.25</a:t>
            </a:r>
            <a:r>
              <a:rPr lang="en-US" sz="1200" dirty="0"/>
              <a:t>%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0E4EE1D-0C3C-4CBC-89A3-70EAF3F23A2E}"/>
              </a:ext>
            </a:extLst>
          </p:cNvPr>
          <p:cNvCxnSpPr/>
          <p:nvPr/>
        </p:nvCxnSpPr>
        <p:spPr>
          <a:xfrm>
            <a:off x="3748596" y="2573318"/>
            <a:ext cx="4714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17399AA-5E4A-42C5-BFE8-B0B76A03F4AA}"/>
              </a:ext>
            </a:extLst>
          </p:cNvPr>
          <p:cNvSpPr txBox="1"/>
          <p:nvPr/>
        </p:nvSpPr>
        <p:spPr>
          <a:xfrm>
            <a:off x="279647" y="3644889"/>
            <a:ext cx="775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Evaluation Matrix Existing                           </a:t>
            </a:r>
            <a:r>
              <a:rPr lang="en-US" sz="1200" dirty="0" smtClean="0"/>
              <a:t>           </a:t>
            </a:r>
            <a:r>
              <a:rPr lang="en-US" sz="1200" dirty="0"/>
              <a:t>24 month Plan                                   Save &amp; Upgrade Plan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ED147A3D-4CEF-43A7-94A0-A6CAA1957D6B}"/>
              </a:ext>
            </a:extLst>
          </p:cNvPr>
          <p:cNvCxnSpPr/>
          <p:nvPr/>
        </p:nvCxnSpPr>
        <p:spPr>
          <a:xfrm>
            <a:off x="380628" y="4019532"/>
            <a:ext cx="8109751" cy="0"/>
          </a:xfrm>
          <a:prstGeom prst="line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A44CF00-6013-4524-BBBC-9ABDDE242EE9}"/>
              </a:ext>
            </a:extLst>
          </p:cNvPr>
          <p:cNvSpPr txBox="1"/>
          <p:nvPr/>
        </p:nvSpPr>
        <p:spPr>
          <a:xfrm>
            <a:off x="296292" y="4078330"/>
            <a:ext cx="7852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initial cash outlay                                                No ($100)                                                          Yes ($0)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3F2C084-2662-4B6A-9899-C24135B44B13}"/>
              </a:ext>
            </a:extLst>
          </p:cNvPr>
          <p:cNvSpPr txBox="1"/>
          <p:nvPr/>
        </p:nvSpPr>
        <p:spPr>
          <a:xfrm>
            <a:off x="279647" y="4412740"/>
            <a:ext cx="8194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Average cost per GB of data                               </a:t>
            </a:r>
            <a:r>
              <a:rPr lang="en-US" sz="1200" dirty="0" smtClean="0"/>
              <a:t>        </a:t>
            </a:r>
            <a:r>
              <a:rPr lang="en-US" sz="1200" dirty="0"/>
              <a:t>High ($18.76)                                                     Low ($16.01)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80BB152-AFC4-4BA4-8507-885C1B8E75B3}"/>
              </a:ext>
            </a:extLst>
          </p:cNvPr>
          <p:cNvSpPr txBox="1"/>
          <p:nvPr/>
        </p:nvSpPr>
        <p:spPr>
          <a:xfrm>
            <a:off x="296292" y="4968024"/>
            <a:ext cx="7815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24month upgraders enticed to                                </a:t>
            </a:r>
            <a:r>
              <a:rPr lang="en-US" sz="1200" dirty="0" smtClean="0"/>
              <a:t>          </a:t>
            </a:r>
            <a:r>
              <a:rPr lang="en-US" sz="1200" dirty="0"/>
              <a:t>No                                                                      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2B7CF22-6059-4AE2-82F8-EBAF3918547E}"/>
              </a:ext>
            </a:extLst>
          </p:cNvPr>
          <p:cNvSpPr txBox="1"/>
          <p:nvPr/>
        </p:nvSpPr>
        <p:spPr>
          <a:xfrm>
            <a:off x="279647" y="5535346"/>
            <a:ext cx="7848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Damages covered by insurance                              </a:t>
            </a:r>
            <a:r>
              <a:rPr lang="en-US" sz="1200" dirty="0" smtClean="0"/>
              <a:t>            </a:t>
            </a:r>
            <a:r>
              <a:rPr lang="en-US" sz="1200" dirty="0"/>
              <a:t>No                                                                      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A094E8E-D35D-44D5-92D6-39BD1A7742FB}"/>
              </a:ext>
            </a:extLst>
          </p:cNvPr>
          <p:cNvSpPr txBox="1"/>
          <p:nvPr/>
        </p:nvSpPr>
        <p:spPr>
          <a:xfrm>
            <a:off x="925498" y="4666664"/>
            <a:ext cx="192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(excl. calls and SMS)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D847B67-F971-433E-BBAA-5E8EA413FEF9}"/>
              </a:ext>
            </a:extLst>
          </p:cNvPr>
          <p:cNvSpPr txBox="1"/>
          <p:nvPr/>
        </p:nvSpPr>
        <p:spPr>
          <a:xfrm>
            <a:off x="662496" y="5230565"/>
            <a:ext cx="1899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upgrade more frequently</a:t>
            </a:r>
          </a:p>
        </p:txBody>
      </p:sp>
    </p:spTree>
    <p:extLst>
      <p:ext uri="{BB962C8B-B14F-4D97-AF65-F5344CB8AC3E}">
        <p14:creationId xmlns:p14="http://schemas.microsoft.com/office/powerpoint/2010/main" xmlns="" val="1800226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183</Words>
  <Application>Microsoft Office PowerPoint</Application>
  <PresentationFormat>On-screen Show (4:3)</PresentationFormat>
  <Paragraphs>25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QuizShow</vt:lpstr>
      <vt:lpstr>Target Market</vt:lpstr>
      <vt:lpstr>Key insights from consumer survey defines our target market</vt:lpstr>
      <vt:lpstr>Market ‘SIM-Only + Leasing’ plan as “Save &amp; Upgrade” plan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2021-07-21T07:18:09Z</dcterms:created>
  <dcterms:modified xsi:type="dcterms:W3CDTF">2021-07-21T07:23:31Z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