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9" r:id="rId3"/>
    <p:sldId id="260" r:id="rId4"/>
    <p:sldId id="281" r:id="rId5"/>
    <p:sldId id="262" r:id="rId6"/>
    <p:sldId id="295" r:id="rId7"/>
    <p:sldId id="294" r:id="rId8"/>
    <p:sldId id="265" r:id="rId9"/>
    <p:sldId id="296" r:id="rId10"/>
    <p:sldId id="300" r:id="rId11"/>
    <p:sldId id="264" r:id="rId12"/>
    <p:sldId id="299" r:id="rId13"/>
    <p:sldId id="297" r:id="rId14"/>
    <p:sldId id="271" r:id="rId15"/>
    <p:sldId id="277" r:id="rId16"/>
    <p:sldId id="278" r:id="rId17"/>
    <p:sldId id="28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Patrick Hand" panose="020B0604020202020204" charset="0"/>
      <p:regular r:id="rId25"/>
    </p:embeddedFont>
    <p:embeddedFont>
      <p:font typeface="Patrick Hand SC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F9CCB-7374-4C7E-9283-AB771CD951A0}">
  <a:tblStyle styleId="{590F9CCB-7374-4C7E-9283-AB771CD95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E3678D-9CD2-4698-9CB9-EA7EA3A461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5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90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8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bc43da9e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bc43da9e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bc43da9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bc43da9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07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37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7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2200507" y="1991850"/>
            <a:ext cx="490653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Face Recognition in Navigating Humanoids using CNN and PCA</a:t>
            </a:r>
            <a:br>
              <a:rPr lang="en-US" sz="2800" dirty="0"/>
            </a:br>
            <a:r>
              <a:rPr lang="en-US" sz="2800" dirty="0"/>
              <a:t>- Literature review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52EAEAF-0B2D-483B-BD84-C4FC4D827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19" y="902643"/>
            <a:ext cx="1671521" cy="5143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2669425" cy="14927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Convert all the face images into gray scale images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Convert the face images given for training into gray scale images to eliminate the presence of multiple channels</a:t>
            </a:r>
            <a:endParaRPr sz="11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471960" y="810800"/>
            <a:ext cx="6162907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train a machine using pca for face recognition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4846350" y="1422860"/>
            <a:ext cx="2788517" cy="14927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Image Preprocessing using Histogram Equalization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Histogram equalization is a method to improve lighting in an image processing by adjusting its contrast using the image's histogram. The areas with lower local contrast can gain a higher contrast in this way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B0911-A248-4287-8163-C8ED0DD327F6}"/>
                  </a:ext>
                </a:extLst>
              </p:cNvPr>
              <p:cNvSpPr txBox="1"/>
              <p:nvPr/>
            </p:nvSpPr>
            <p:spPr>
              <a:xfrm>
                <a:off x="1539199" y="3085174"/>
                <a:ext cx="6162906" cy="11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 as the maximum Gray scale, histogram from digital image with Gray scale span [0, L-1] is a discrete function: ℎ(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𝑟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IN" sz="11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IN" sz="11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k</a:t>
                </a:r>
                <a:r>
                  <a:rPr lang="en-IN" sz="1100" baseline="30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Gray scale value, and n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number of pixels in image that have </a:t>
                </a:r>
                <a:r>
                  <a:rPr lang="en-IN" sz="11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IN" sz="11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11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’s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gray scale value.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an image with M x N pixels and L shows the maximum gray scale value, histogram equalization transformation T mapped input value </a:t>
                </a:r>
                <a:r>
                  <a:rPr lang="en-IN" sz="11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IN" sz="11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(where k=0, 1, 2,…, L-1) to output value </a:t>
                </a:r>
                <a:r>
                  <a:rPr lang="en-IN" sz="11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IN" sz="1100" baseline="-250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IN" sz="11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1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1100" i="1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sz="1100" dirty="0">
                  <a:solidFill>
                    <a:schemeClr val="tx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B0911-A248-4287-8163-C8ED0DD32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99" y="3085174"/>
                <a:ext cx="6162906" cy="1175643"/>
              </a:xfrm>
              <a:prstGeom prst="rect">
                <a:avLst/>
              </a:prstGeom>
              <a:blipFill>
                <a:blip r:embed="rId3"/>
                <a:stretch>
                  <a:fillRect b="-295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501895" y="810800"/>
            <a:ext cx="6132974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train a machine using pca for face recognition</a:t>
            </a:r>
            <a:endParaRPr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13860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Convert the face images in the training set to face vectors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Arrange the flattened pixel matrix of each image column wise to obtain the face vector space</a:t>
            </a:r>
            <a:endParaRPr sz="11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946966" cy="13860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Normalize the face vectors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Calculate average face vector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Subtract the average face vector from each face vector</a:t>
            </a: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946966" cy="12400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Compute the Eigenfaces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Eigenfaces are the eigen vectors of the covariance matrix C. They are usually computed in lower dimensional subspaces and converted back to the original dimensionality for ease of computation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00188-55B8-4247-B317-BA34D279C03B}"/>
                  </a:ext>
                </a:extLst>
              </p:cNvPr>
              <p:cNvSpPr txBox="1"/>
              <p:nvPr/>
            </p:nvSpPr>
            <p:spPr>
              <a:xfrm>
                <a:off x="1491655" y="2863688"/>
                <a:ext cx="6024120" cy="15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</a:rPr>
                  <a:t>Consider the training set consisting M images each of N x N pixels as 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 = [Γ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Γ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,… Γ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face vector space is a N</a:t>
                </a:r>
                <a:r>
                  <a:rPr lang="en-IN" sz="1100" baseline="30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M matrix where each column is a flattened pixel matrix i.e., an image</a:t>
                </a:r>
                <a:endParaRPr lang="en-IN" sz="1100" baseline="30000" dirty="0">
                  <a:solidFill>
                    <a:schemeClr val="tx2">
                      <a:lumMod val="50000"/>
                    </a:schemeClr>
                  </a:solidFill>
                  <a:latin typeface="Patrick Han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Now, the mean face 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is computed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1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n-IN" sz="11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1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1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10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IN" sz="11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11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IN" sz="1100" dirty="0">
                  <a:solidFill>
                    <a:schemeClr val="tx2">
                      <a:lumMod val="50000"/>
                    </a:schemeClr>
                  </a:solidFill>
                  <a:effectLst/>
                  <a:latin typeface="Patrick Han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Face vector space free from common features among all the images is given by A = [</a:t>
                </a:r>
                <a:r>
                  <a:rPr lang="el-GR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Φ</a:t>
                </a:r>
                <a:r>
                  <a:rPr lang="en-US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l-GR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lang="el-GR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Φ</a:t>
                </a:r>
                <a:r>
                  <a:rPr lang="en-US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where</a:t>
                </a:r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Φ</a:t>
                </a:r>
                <a:r>
                  <a:rPr lang="en-US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IN" sz="1100" dirty="0" err="1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</a:t>
                </a:r>
                <a:r>
                  <a:rPr lang="en-IN" sz="1100" baseline="-25000" dirty="0" err="1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el-GR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Ψ</a:t>
                </a:r>
                <a:endParaRPr lang="en-US" sz="1100" dirty="0">
                  <a:solidFill>
                    <a:schemeClr val="tx2">
                      <a:lumMod val="50000"/>
                    </a:schemeClr>
                  </a:solidFill>
                  <a:latin typeface="Patrick Han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covariance matrix is given by C 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A.A</a:t>
                </a:r>
                <a:r>
                  <a:rPr lang="en-IN" sz="1100" baseline="30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leading to a matrix with huge dimensions N</a:t>
                </a:r>
                <a:r>
                  <a:rPr lang="en-IN" sz="1100" baseline="30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N</a:t>
                </a:r>
                <a:r>
                  <a:rPr lang="en-IN" sz="1100" baseline="30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wherein computing eigen vectors (eigenfaces) becomes a tedious task. Thus, we can calculate C = A</a:t>
                </a:r>
                <a:r>
                  <a:rPr lang="en-IN" sz="1100" baseline="30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.A instead resulting in a M x M dimension matrix which is smaller as compared to the prior covariance matrix to overcome the difficulty.</a:t>
                </a:r>
              </a:p>
              <a:p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set of eigen 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vectors (Eigenfaces) for C is given as V= [V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V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V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…V</a:t>
                </a:r>
                <a:r>
                  <a:rPr lang="en-IN" sz="1100" baseline="-250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IN" sz="1100" dirty="0">
                    <a:solidFill>
                      <a:schemeClr val="tx2">
                        <a:lumMod val="50000"/>
                      </a:schemeClr>
                    </a:solidFill>
                    <a:latin typeface="Patrick Hand" panose="020B060402020202020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en-IN" sz="1100" dirty="0">
                  <a:solidFill>
                    <a:schemeClr val="tx2">
                      <a:lumMod val="50000"/>
                    </a:schemeClr>
                  </a:solidFill>
                  <a:effectLst/>
                  <a:latin typeface="Patrick Hand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200188-55B8-4247-B317-BA34D279C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55" y="2863688"/>
                <a:ext cx="6024120" cy="1555362"/>
              </a:xfrm>
              <a:prstGeom prst="rect">
                <a:avLst/>
              </a:prstGeom>
              <a:blipFill>
                <a:blip r:embed="rId3"/>
                <a:stretch>
                  <a:fillRect t="-784" b="-1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491654" y="810800"/>
            <a:ext cx="6128345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train a machine using pca for face recognition</a:t>
            </a:r>
            <a:endParaRPr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13860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Pick the Best Eigen faces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Select K best eigenfaces from the eigen space U such that K &lt; M whuch can represent the whole training set. How best we choose effect how efficient the recognizing system is trained.</a:t>
            </a:r>
            <a:endParaRPr sz="11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13860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Lower Dimensionality to the Original Dimensionality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Multiply each of the K vectors picked with the matrix A to convert it back to the original dimensionality.</a:t>
            </a: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3"/>
          </p:nvPr>
        </p:nvSpPr>
        <p:spPr>
          <a:xfrm>
            <a:off x="5538439" y="1428825"/>
            <a:ext cx="1913236" cy="12400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Compute the weight matrix of an eigenface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Representing each of the M images in Γ as a linear combination of the K eigenfaces plus the mean face Ψ, the column vectors of corresponding scalars used is the weight matrix of that image.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0188-55B8-4247-B317-BA34D279C03B}"/>
              </a:ext>
            </a:extLst>
          </p:cNvPr>
          <p:cNvSpPr txBox="1"/>
          <p:nvPr/>
        </p:nvSpPr>
        <p:spPr>
          <a:xfrm>
            <a:off x="1491655" y="3190785"/>
            <a:ext cx="60241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After picking the best K eigen vectors from V, convert them back to the original dimensionality by multiplying them with A. Thus, the eigen space in the original dimensionality will be U = [U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100" baseline="-25000" dirty="0" err="1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r>
              <a:rPr lang="en-IN" sz="1100" dirty="0">
                <a:solidFill>
                  <a:schemeClr val="tx2">
                    <a:lumMod val="50000"/>
                  </a:schemeClr>
                </a:solidFill>
                <a:effectLst/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Thus, dimensionality reduction helped in ease of computation of eigen faces as well as to reduce the effective noise.</a:t>
            </a:r>
          </a:p>
          <a:p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Now,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 face vector can be given as </a:t>
            </a:r>
            <a:r>
              <a:rPr lang="el-GR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ω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(U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+ ω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(U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+ … +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100" baseline="-25000" dirty="0" err="1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100" baseline="-25000" dirty="0" err="1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el-GR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Ψ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The scalars ω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…,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100" baseline="-25000" dirty="0" err="1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known as weights.</a:t>
            </a:r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The column vector 𝛺</a:t>
            </a:r>
            <a:r>
              <a:rPr lang="en-IN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[𝜔</a:t>
            </a:r>
            <a:r>
              <a:rPr lang="en-IN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𝜔</a:t>
            </a:r>
            <a:r>
              <a:rPr lang="en-IN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… 𝜔</a:t>
            </a:r>
            <a:r>
              <a:rPr lang="en-IN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]</a:t>
            </a:r>
            <a:r>
              <a:rPr lang="en-IN" sz="1100" baseline="30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𝑇 </a:t>
            </a:r>
            <a:r>
              <a:rPr lang="en-IN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is known as the weight matrix of image </a:t>
            </a:r>
            <a:r>
              <a:rPr lang="el-GR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en-US" sz="1100" baseline="-250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Patrick H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80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Recognizing an unknown face by the pca</a:t>
            </a:r>
            <a:endParaRPr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 the Input image to a gray scale image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Improve the lighting using Histogram Equalization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Convert the input image to a face vector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Normalize the face vector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Project the normalized face vector onto the eigen space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Compute the weight vector of the input image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Calculate the Euclidian distance between this weight vector and the weight vectors of each of the faces already trained.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The eigen face with which the Euclidian distance is minimum is of the person whose face is provided.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17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ctrTitle" idx="4294967295"/>
          </p:nvPr>
        </p:nvSpPr>
        <p:spPr>
          <a:xfrm>
            <a:off x="1999200" y="1962447"/>
            <a:ext cx="5145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CONCLUSION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 idx="4294967295"/>
          </p:nvPr>
        </p:nvSpPr>
        <p:spPr>
          <a:xfrm>
            <a:off x="1918700" y="1775482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/>
                </a:solidFill>
              </a:rPr>
              <a:t>Thanks!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4294967295"/>
          </p:nvPr>
        </p:nvSpPr>
        <p:spPr>
          <a:xfrm>
            <a:off x="1918700" y="2482703"/>
            <a:ext cx="5306700" cy="7814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Any questions?</a:t>
            </a:r>
            <a:endParaRPr sz="3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apers/Articles reviewed:</a:t>
            </a:r>
            <a:endParaRPr dirty="0"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&gt;"/>
            </a:pPr>
            <a:r>
              <a:rPr lang="en-US" sz="1400" dirty="0"/>
              <a:t>Christian Tarunajaya1 , </a:t>
            </a:r>
            <a:r>
              <a:rPr lang="en-US" sz="1400" dirty="0" err="1"/>
              <a:t>Oey</a:t>
            </a:r>
            <a:r>
              <a:rPr lang="en-US" sz="1400" dirty="0"/>
              <a:t> Kevin Wijaya1 , </a:t>
            </a:r>
            <a:r>
              <a:rPr lang="en-US" sz="1400" dirty="0" err="1"/>
              <a:t>Reinard</a:t>
            </a:r>
            <a:r>
              <a:rPr lang="en-US" sz="1400" dirty="0"/>
              <a:t> </a:t>
            </a:r>
            <a:r>
              <a:rPr lang="en-US" sz="1400" dirty="0" err="1"/>
              <a:t>Lazuardi</a:t>
            </a:r>
            <a:r>
              <a:rPr lang="en-US" sz="1400" dirty="0"/>
              <a:t> Kuwandy1 , </a:t>
            </a:r>
            <a:r>
              <a:rPr lang="en-US" sz="1400" dirty="0" err="1"/>
              <a:t>Heri</a:t>
            </a:r>
            <a:r>
              <a:rPr lang="en-US" sz="1400" dirty="0"/>
              <a:t> Ngarianto1 , Alexander A S Gunawan1 , and Widodo Budiharto1, IPTEK, The Journal for Technology and Science, Vol. 26, No. 2, August 2015 Development of Intelligent Humanoid Robot with Face Recognition Features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&gt;"/>
            </a:pPr>
            <a:r>
              <a:rPr lang="en-US" sz="1400" dirty="0"/>
              <a:t>Deep Learning for Computer Vision: A Brief Review, </a:t>
            </a:r>
            <a:r>
              <a:rPr lang="en-US" sz="1400" dirty="0" err="1"/>
              <a:t>HindAwi</a:t>
            </a:r>
            <a:r>
              <a:rPr lang="en-US" sz="1400" dirty="0"/>
              <a:t>, Volume 2018 |Article ID 7068349</a:t>
            </a:r>
          </a:p>
        </p:txBody>
      </p:sp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47" name="Google Shape;447;p4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49" name="Google Shape;449;p47"/>
          <p:cNvSpPr txBox="1"/>
          <p:nvPr/>
        </p:nvSpPr>
        <p:spPr>
          <a:xfrm>
            <a:off x="2051824" y="2351250"/>
            <a:ext cx="1510163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K V Krishna Paanchajanya</a:t>
            </a:r>
            <a:br>
              <a:rPr lang="en" dirty="0">
                <a:latin typeface="Patrick Hand"/>
                <a:ea typeface="Patrick Hand"/>
                <a:cs typeface="Patrick Hand"/>
                <a:sym typeface="Patrick Hand"/>
              </a:rPr>
            </a:br>
            <a:r>
              <a:rPr lang="en" sz="800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19BCS063, V SEM</a:t>
            </a:r>
            <a:endParaRPr sz="800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3963150" y="2351250"/>
            <a:ext cx="121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Karthik Sajjan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19BCS049, V SEM</a:t>
            </a:r>
            <a:endParaRPr sz="800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5582012" y="2351250"/>
            <a:ext cx="1510163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Karusala Deepak Chowdary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19BCS050, V SEM</a:t>
            </a:r>
            <a:endParaRPr sz="800" dirty="0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457450" y="19918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Deep learning for Computer Vision: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2000" dirty="0"/>
              <a:t>Object Detection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Motion tracking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Action recognition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Human pose estimation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Semantic segmentation</a:t>
            </a:r>
            <a:endParaRPr sz="2000"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shall Discuss…</a:t>
            </a:r>
            <a:endParaRPr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0" name="Google Shape;300;p41"/>
          <p:cNvSpPr/>
          <p:nvPr/>
        </p:nvSpPr>
        <p:spPr>
          <a:xfrm>
            <a:off x="5944915" y="2493662"/>
            <a:ext cx="1488974" cy="282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Conclusion</a:t>
            </a:r>
            <a:endParaRPr sz="1000" dirty="0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4431576" y="2493662"/>
            <a:ext cx="1618227" cy="282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Face Recognition Sytsem using PCA</a:t>
            </a:r>
            <a:endParaRPr sz="1000" dirty="0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2918237" y="2493662"/>
            <a:ext cx="1653761" cy="282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Application of CNN in Face Recognition</a:t>
            </a:r>
            <a:endParaRPr sz="1000" dirty="0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404899" y="2493662"/>
            <a:ext cx="1642591" cy="282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Convolutional Neural Networks</a:t>
            </a:r>
            <a:endParaRPr sz="1000" dirty="0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1325500" y="2493674"/>
            <a:ext cx="203700" cy="282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11" name="Google Shape;311;p41"/>
          <p:cNvCxnSpPr/>
          <p:nvPr/>
        </p:nvCxnSpPr>
        <p:spPr>
          <a:xfrm rot="10800000">
            <a:off x="1592902" y="2160837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2" name="Google Shape;312;p41"/>
          <p:cNvSpPr txBox="1"/>
          <p:nvPr/>
        </p:nvSpPr>
        <p:spPr>
          <a:xfrm>
            <a:off x="1531819" y="1780250"/>
            <a:ext cx="884278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The Layers of a CNN</a:t>
            </a:r>
            <a:endParaRPr sz="9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317" name="Google Shape;317;p41"/>
          <p:cNvCxnSpPr/>
          <p:nvPr/>
        </p:nvCxnSpPr>
        <p:spPr>
          <a:xfrm rot="10800000">
            <a:off x="4659190" y="2153403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8" name="Google Shape;318;p41"/>
          <p:cNvSpPr txBox="1"/>
          <p:nvPr/>
        </p:nvSpPr>
        <p:spPr>
          <a:xfrm>
            <a:off x="4631295" y="1755350"/>
            <a:ext cx="9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Image Pre-Processing using Histogram Equalization</a:t>
            </a:r>
            <a:endParaRPr sz="9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331" name="Google Shape;331;p41"/>
          <p:cNvCxnSpPr/>
          <p:nvPr/>
        </p:nvCxnSpPr>
        <p:spPr>
          <a:xfrm rot="10800000">
            <a:off x="6181506" y="2758434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2" name="Google Shape;332;p41"/>
          <p:cNvSpPr txBox="1"/>
          <p:nvPr/>
        </p:nvSpPr>
        <p:spPr>
          <a:xfrm>
            <a:off x="6181506" y="3168013"/>
            <a:ext cx="9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Comapring their accuracy</a:t>
            </a:r>
            <a:endParaRPr sz="9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45" name="Google Shape;325;p41">
            <a:extLst>
              <a:ext uri="{FF2B5EF4-FFF2-40B4-BE49-F238E27FC236}">
                <a16:creationId xmlns:a16="http://schemas.microsoft.com/office/drawing/2014/main" id="{E2981B7D-B26D-4491-847E-82956C3A9646}"/>
              </a:ext>
            </a:extLst>
          </p:cNvPr>
          <p:cNvCxnSpPr/>
          <p:nvPr/>
        </p:nvCxnSpPr>
        <p:spPr>
          <a:xfrm rot="10800000">
            <a:off x="1820496" y="2733546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" name="Google Shape;326;p41">
            <a:extLst>
              <a:ext uri="{FF2B5EF4-FFF2-40B4-BE49-F238E27FC236}">
                <a16:creationId xmlns:a16="http://schemas.microsoft.com/office/drawing/2014/main" id="{07E217C0-F233-42E1-B71A-E8539C2B428D}"/>
              </a:ext>
            </a:extLst>
          </p:cNvPr>
          <p:cNvSpPr txBox="1"/>
          <p:nvPr/>
        </p:nvSpPr>
        <p:spPr>
          <a:xfrm>
            <a:off x="1766462" y="3109087"/>
            <a:ext cx="9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Comparison of CNNs vs DBNs vs DBMs vs SdAs in Visual Imagery</a:t>
            </a:r>
          </a:p>
        </p:txBody>
      </p:sp>
      <p:cxnSp>
        <p:nvCxnSpPr>
          <p:cNvPr id="49" name="Google Shape;325;p41">
            <a:extLst>
              <a:ext uri="{FF2B5EF4-FFF2-40B4-BE49-F238E27FC236}">
                <a16:creationId xmlns:a16="http://schemas.microsoft.com/office/drawing/2014/main" id="{9DA96C82-F2DB-4BF7-B641-11989E3E826E}"/>
              </a:ext>
            </a:extLst>
          </p:cNvPr>
          <p:cNvCxnSpPr/>
          <p:nvPr/>
        </p:nvCxnSpPr>
        <p:spPr>
          <a:xfrm rot="10800000">
            <a:off x="3412904" y="2758434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326;p41">
            <a:extLst>
              <a:ext uri="{FF2B5EF4-FFF2-40B4-BE49-F238E27FC236}">
                <a16:creationId xmlns:a16="http://schemas.microsoft.com/office/drawing/2014/main" id="{341A16CF-887C-4BA1-B458-F62ADB9BE01B}"/>
              </a:ext>
            </a:extLst>
          </p:cNvPr>
          <p:cNvSpPr txBox="1"/>
          <p:nvPr/>
        </p:nvSpPr>
        <p:spPr>
          <a:xfrm>
            <a:off x="3359426" y="3133975"/>
            <a:ext cx="9549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Google’s FaceNet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Facebook’s DeepFace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OpenFace</a:t>
            </a:r>
            <a:endParaRPr sz="9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cxnSp>
        <p:nvCxnSpPr>
          <p:cNvPr id="53" name="Google Shape;325;p41">
            <a:extLst>
              <a:ext uri="{FF2B5EF4-FFF2-40B4-BE49-F238E27FC236}">
                <a16:creationId xmlns:a16="http://schemas.microsoft.com/office/drawing/2014/main" id="{57C9FDBB-DCAD-40FC-9CBA-910465B4EA5E}"/>
              </a:ext>
            </a:extLst>
          </p:cNvPr>
          <p:cNvCxnSpPr/>
          <p:nvPr/>
        </p:nvCxnSpPr>
        <p:spPr>
          <a:xfrm rot="10800000">
            <a:off x="4778636" y="2715905"/>
            <a:ext cx="0" cy="357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" name="Google Shape;326;p41">
            <a:extLst>
              <a:ext uri="{FF2B5EF4-FFF2-40B4-BE49-F238E27FC236}">
                <a16:creationId xmlns:a16="http://schemas.microsoft.com/office/drawing/2014/main" id="{8BE1789D-0B8E-4570-972F-918B6DD1C02C}"/>
              </a:ext>
            </a:extLst>
          </p:cNvPr>
          <p:cNvSpPr txBox="1"/>
          <p:nvPr/>
        </p:nvSpPr>
        <p:spPr>
          <a:xfrm>
            <a:off x="4725157" y="3091446"/>
            <a:ext cx="1181573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Face Detection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Face Alignment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Facial Features Extracting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Face Matching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2213875" y="2269150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6"/>
                </a:solidFill>
              </a:rPr>
              <a:t>Convolutional Neural Network (CNN)</a:t>
            </a:r>
            <a:endParaRPr sz="4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213875" y="3411555"/>
            <a:ext cx="487086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Artificial Neural Networking Model common used for analysing Visual Imagery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5" name="Google Shape;105;p22"/>
          <p:cNvSpPr>
            <a:spLocks noChangeAspect="1"/>
          </p:cNvSpPr>
          <p:nvPr/>
        </p:nvSpPr>
        <p:spPr>
          <a:xfrm>
            <a:off x="4639808" y="635552"/>
            <a:ext cx="1001495" cy="101482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>
            <a:spLocks noChangeAspect="1"/>
          </p:cNvSpPr>
          <p:nvPr/>
        </p:nvSpPr>
        <p:spPr>
          <a:xfrm rot="1473078">
            <a:off x="3518136" y="1255530"/>
            <a:ext cx="585556" cy="57038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>
            <a:spLocks noChangeAspect="1"/>
          </p:cNvSpPr>
          <p:nvPr/>
        </p:nvSpPr>
        <p:spPr>
          <a:xfrm>
            <a:off x="4392708" y="511832"/>
            <a:ext cx="256357" cy="24911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>
            <a:spLocks noChangeAspect="1"/>
          </p:cNvSpPr>
          <p:nvPr/>
        </p:nvSpPr>
        <p:spPr>
          <a:xfrm rot="2487314">
            <a:off x="4204860" y="1943266"/>
            <a:ext cx="182394" cy="17724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train a cnn for classification of an image</a:t>
            </a:r>
            <a:endParaRPr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1463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Separating the Channels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Grayscale, RGB, HSV, etc.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Split into the maximum possible number of channels</a:t>
            </a: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13218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Convolving the Kernel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kernel matrix of size nxn performs dot operation sliding across the m x m pixel matrix i.e., the image by a stride length</a:t>
            </a: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16563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Types of Convolving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Same Padding: Convolving results in a matrix with the same dimensions as image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Valid Padding: Convolving results in a matrix with the same dimensions as kernel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1FB41CC-2801-44C3-BFCA-CB6B8AEC3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7B9D2A8-60D2-4B95-8C65-A0DD4C79DF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6478" y="2891883"/>
            <a:ext cx="1817487" cy="132180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8A73CF1-966A-4019-90C6-040A2397A9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3772" y="3007109"/>
            <a:ext cx="1430745" cy="1044498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0EB2082-843B-4587-AAAE-7932EDA4534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81" y="3227960"/>
            <a:ext cx="1085133" cy="1046672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F72FD38A-6621-4EA0-914F-C6E04A4BA7F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189" y="3085171"/>
            <a:ext cx="1045985" cy="11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2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train a cnn for classification of an image</a:t>
            </a:r>
            <a:endParaRPr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1628274" y="1428825"/>
            <a:ext cx="2669375" cy="15894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Pooling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Reduces spatial dimensions without manipulating the depth using: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200" dirty="0"/>
              <a:t>Max Pooling 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200" dirty="0"/>
              <a:t>Average Pooling</a:t>
            </a:r>
            <a:endParaRPr sz="1200" dirty="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4572000" y="1428825"/>
            <a:ext cx="2877014" cy="16489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Classification at the Fully Connected Layer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The matrix resulted after various convolution and pooling operations, will then be flattened and classified. Training with numerous labelled datasets will eventually gain accuracy in classifying the input images.</a:t>
            </a:r>
            <a:endParaRPr sz="1200"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EE9AA-1E3D-4385-9940-572C50594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64" t="7952" r="7895" b="9490"/>
          <a:stretch/>
        </p:blipFill>
        <p:spPr>
          <a:xfrm>
            <a:off x="2148470" y="3077737"/>
            <a:ext cx="2036602" cy="124551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B0F0ABF-EBAA-441B-9736-886CBA7FBF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6350" y="3018263"/>
            <a:ext cx="2310953" cy="15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1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876225" y="1420400"/>
            <a:ext cx="2621434" cy="31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in face recognition</a:t>
            </a:r>
            <a:endParaRPr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Merits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400" dirty="0"/>
              <a:t>Feature Learning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400" dirty="0"/>
              <a:t>Transformation Invariance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Already Implemented by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400" dirty="0"/>
              <a:t>Google’s FaceNet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400" dirty="0"/>
              <a:t>Facebook’s DeepFace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400" dirty="0"/>
              <a:t>OpenFace (open source)</a:t>
            </a:r>
            <a:endParaRPr sz="14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/>
          <a:srcRect/>
          <a:stretch/>
        </p:blipFill>
        <p:spPr>
          <a:xfrm rot="560626">
            <a:off x="5615082" y="1336856"/>
            <a:ext cx="1895656" cy="191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2213875" y="2269150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6"/>
                </a:solidFill>
              </a:rPr>
              <a:t>Principal Component Analysis (PCA)</a:t>
            </a:r>
            <a:endParaRPr sz="4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213875" y="3411555"/>
            <a:ext cx="487086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Standard technique used in statistical pattern recognition and signal processing for data reduction and extraction features </a:t>
            </a:r>
          </a:p>
        </p:txBody>
      </p:sp>
      <p:sp>
        <p:nvSpPr>
          <p:cNvPr id="105" name="Google Shape;105;p22"/>
          <p:cNvSpPr>
            <a:spLocks noChangeAspect="1"/>
          </p:cNvSpPr>
          <p:nvPr/>
        </p:nvSpPr>
        <p:spPr>
          <a:xfrm>
            <a:off x="4639808" y="635552"/>
            <a:ext cx="1001495" cy="101482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>
            <a:spLocks noChangeAspect="1"/>
          </p:cNvSpPr>
          <p:nvPr/>
        </p:nvSpPr>
        <p:spPr>
          <a:xfrm rot="1473078">
            <a:off x="3518136" y="1255530"/>
            <a:ext cx="585556" cy="57038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>
            <a:spLocks noChangeAspect="1"/>
          </p:cNvSpPr>
          <p:nvPr/>
        </p:nvSpPr>
        <p:spPr>
          <a:xfrm>
            <a:off x="4392708" y="511832"/>
            <a:ext cx="256357" cy="24911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>
            <a:spLocks noChangeAspect="1"/>
          </p:cNvSpPr>
          <p:nvPr/>
        </p:nvSpPr>
        <p:spPr>
          <a:xfrm rot="2487314">
            <a:off x="4204860" y="1943266"/>
            <a:ext cx="182394" cy="17724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788840"/>
      </p:ext>
    </p:extLst>
  </p:cSld>
  <p:clrMapOvr>
    <a:masterClrMapping/>
  </p:clrMapOvr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1227</Words>
  <Application>Microsoft Office PowerPoint</Application>
  <PresentationFormat>On-screen Show (16:9)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Cambria Math</vt:lpstr>
      <vt:lpstr>Calibri</vt:lpstr>
      <vt:lpstr>Patrick Hand SC</vt:lpstr>
      <vt:lpstr>Arial</vt:lpstr>
      <vt:lpstr>Patrick Hand</vt:lpstr>
      <vt:lpstr>Wingdings</vt:lpstr>
      <vt:lpstr>Talbot template</vt:lpstr>
      <vt:lpstr>Face Recognition in Navigating Humanoids using CNN and PCA - Literature review</vt:lpstr>
      <vt:lpstr>1. INTRODUCTION</vt:lpstr>
      <vt:lpstr>PowerPoint Presentation</vt:lpstr>
      <vt:lpstr>What we shall Discuss…</vt:lpstr>
      <vt:lpstr>Convolutional Neural Network (CNN)</vt:lpstr>
      <vt:lpstr>Steps to train a cnn for classification of an image</vt:lpstr>
      <vt:lpstr>Steps to train a cnn for classification of an image</vt:lpstr>
      <vt:lpstr>cnn in face recognition</vt:lpstr>
      <vt:lpstr>Principal Component Analysis (PCA)</vt:lpstr>
      <vt:lpstr>Steps to train a machine using pca for face recognition</vt:lpstr>
      <vt:lpstr>Steps to train a machine using pca for face recognition</vt:lpstr>
      <vt:lpstr>Steps to train a machine using pca for face recognition</vt:lpstr>
      <vt:lpstr>Recognizing an unknown face by the pca</vt:lpstr>
      <vt:lpstr>CONCLUSION</vt:lpstr>
      <vt:lpstr>Thanks!</vt:lpstr>
      <vt:lpstr>Papers/Articles reviewed:</vt:lpstr>
      <vt:lpstr>Team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in Navigating Humanoids using CNN and PCA - Literature review</dc:title>
  <cp:lastModifiedBy>KRISHNA PAANCHAJANYA</cp:lastModifiedBy>
  <cp:revision>39</cp:revision>
  <dcterms:modified xsi:type="dcterms:W3CDTF">2021-07-23T05:52:45Z</dcterms:modified>
</cp:coreProperties>
</file>