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67" r:id="rId5"/>
    <p:sldId id="268" r:id="rId6"/>
    <p:sldId id="269" r:id="rId7"/>
    <p:sldId id="257" r:id="rId8"/>
    <p:sldId id="258" r:id="rId9"/>
    <p:sldId id="261" r:id="rId10"/>
    <p:sldId id="262" r:id="rId11"/>
    <p:sldId id="259" r:id="rId12"/>
    <p:sldId id="263" r:id="rId13"/>
    <p:sldId id="264" r:id="rId14"/>
    <p:sldId id="260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D463-A875-4772-A722-7945FFCB2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82FEC-85DB-47CC-B200-68164F523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69DCC-B8A9-4CCE-91B0-F2430869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3C8A3-057D-4259-977E-07BBBE9D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90F3D-6EF2-4271-837A-65194D3F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3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A378-6C33-4FD5-8344-F431C78E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4BBB6-E2F8-4457-BEB5-D5956119E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57884-224E-4C34-89F4-6CDFE9B5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0D0A4-2B17-432E-8A8D-6B909C4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9FD4D-FBB6-490F-96EC-AF2A59EA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6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E222E-ADE6-475F-8334-C37D8D04C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FC5FB-DEA4-404C-8CB7-8EC1B9A10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BB0D4-349B-4D15-AF0D-9792AB7C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7834-4A86-4C4B-BE84-304AA128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6E5A4-36A3-41FD-BB15-9395498C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5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1001-755E-4D39-9006-2FF5F648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A3BE1-788F-4C01-B706-A2D9993B7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D2F12-FC8C-493C-BAFC-01FD1E19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B532E-3D19-41C3-986A-5F4B9479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222F9-D421-4092-A575-4200A155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1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AA8C-07D5-43D8-A10A-BC7CB0DF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86761-86BF-455A-9B4B-02AE90ACF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128A-CF1A-4346-9BB1-4F6195C1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65324-88E0-4A1E-9577-B2EEFB66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7B860-3936-4F4F-BA83-1E3FF5B8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4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56BE-7436-472F-BCE1-831983BC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9416-7CC6-4E63-86EA-E9AF67E95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F26C1-3C12-44B7-AF0E-AE09DEBB9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4F3BD-964B-4F8A-AE06-8201A9DD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93372-1494-4E2F-871F-F8ABA49A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2CDF6-5F22-42CC-964A-28F62460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9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BCC8-015D-4016-B20F-ADB41923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384AA-6A5F-490F-9655-2736D500D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CC6BB-C743-4598-BF42-2F86242CA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60EDF-D7A1-46A5-BB29-D782CF6DA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80181-9F97-478D-8246-A65E5252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F57D4-1911-46C3-AE9C-36E09EA3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91D0E8-4AB0-4977-8769-FD412A39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2613C-BC39-4D7F-ABAB-EF4750E8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8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A0A2-8761-43A7-8C35-67024152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AC036-DCBF-469A-A5F6-9772475B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3C04D-D87A-446E-AAF3-434D7298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C2C2E-BD60-4A45-8E8B-77234300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6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E8B86-8E27-404B-9F38-CD159675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10DFB-0A5F-46A5-A382-F0FD6FDE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936B1-3C88-4830-9745-44E71892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CF49-9514-42E2-B2DA-6760270B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00EA-0B29-48B6-8B8E-784D88EB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B7EEE-C46D-45AD-86CC-B1206FB47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B1EC6-08B8-4F8A-BCC3-E8A47D3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FDC6C-E64A-4FD9-A0A7-D6A9C93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73166-542D-4EED-85B5-257599A3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8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15F0-7263-4495-B5AA-F82A19E6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F073A-92A9-4925-9C13-35180C0C1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DAB54-9AFC-4C87-A94A-A6473AD8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C584F-3A27-4F88-AA7D-3EFCA6C9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4BF1C-D4BD-4351-B888-05367E7E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0F970-B86F-4C9C-96E9-A04E0DD7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1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9EDC7-8E61-484A-B502-C3A21635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ED114-7D6E-4785-93E8-72FE3F910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0B63B-3DD5-4184-8CCF-9370B9F0B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4FD93-E6F5-4F39-9C9D-0016CD56957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6023F-06BF-4CB9-8334-CA4373C8B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DFA06-3803-4DDA-B948-A50108427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148246-578A-4CCA-9968-1C483CE9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6CF5B2-ED32-4416-BB7F-A6F5912B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 AFS Controllers: HINF, MIDAAS, ILAF</a:t>
            </a:r>
          </a:p>
          <a:p>
            <a:r>
              <a:rPr lang="en-US" dirty="0"/>
              <a:t>Margins checked at direct I/O used for each controller (e.g., ILAF controller uses symmetric L1/R1, </a:t>
            </a:r>
            <a:r>
              <a:rPr lang="en-US" dirty="0" err="1"/>
              <a:t>Hinf</a:t>
            </a:r>
            <a:r>
              <a:rPr lang="en-US" dirty="0"/>
              <a:t> uses independent L1/R1)</a:t>
            </a:r>
          </a:p>
          <a:p>
            <a:r>
              <a:rPr lang="en-US" dirty="0"/>
              <a:t>Complete controller that includes the SAS and autopilots is used to check margins</a:t>
            </a:r>
          </a:p>
          <a:p>
            <a:r>
              <a:rPr lang="en-US" dirty="0"/>
              <a:t>Individual RFS calculated at all individual criteria: Classical loop-at-a-time for: Input GM, Input PM, Output GM, Output PM; Multi-loop Input Disk Gain Margin</a:t>
            </a:r>
          </a:p>
          <a:p>
            <a:pPr lvl="1"/>
            <a:r>
              <a:rPr lang="en-US" dirty="0"/>
              <a:t>Threshold criteria: </a:t>
            </a:r>
            <a:r>
              <a:rPr lang="en-US" dirty="0">
                <a:highlight>
                  <a:srgbClr val="FFFF00"/>
                </a:highlight>
              </a:rPr>
              <a:t>6 dB GM, 45</a:t>
            </a:r>
            <a:r>
              <a:rPr lang="en-US" baseline="30000" dirty="0">
                <a:highlight>
                  <a:srgbClr val="FFFF00"/>
                </a:highlight>
              </a:rPr>
              <a:t>o</a:t>
            </a:r>
            <a:r>
              <a:rPr lang="en-US" dirty="0">
                <a:highlight>
                  <a:srgbClr val="FFFF00"/>
                </a:highlight>
              </a:rPr>
              <a:t> PM</a:t>
            </a:r>
          </a:p>
          <a:p>
            <a:r>
              <a:rPr lang="en-US" dirty="0"/>
              <a:t>Absolute RFS is based on Classical loop-at-a-time criteria only</a:t>
            </a:r>
          </a:p>
          <a:p>
            <a:r>
              <a:rPr lang="en-US" dirty="0"/>
              <a:t>Code: </a:t>
            </a:r>
            <a:r>
              <a:rPr lang="en-US" dirty="0" err="1"/>
              <a:t>RobustnessAnalysisAP.m</a:t>
            </a:r>
            <a:r>
              <a:rPr lang="en-US" dirty="0"/>
              <a:t> (2/18/2019)</a:t>
            </a:r>
          </a:p>
          <a:p>
            <a:r>
              <a:rPr lang="en-US" dirty="0"/>
              <a:t>Geri model includes actuator dynamics with 25 sec. time delay (4</a:t>
            </a:r>
            <a:r>
              <a:rPr lang="en-US" baseline="30000" dirty="0"/>
              <a:t>th</a:t>
            </a:r>
            <a:r>
              <a:rPr lang="en-US" dirty="0"/>
              <a:t> order </a:t>
            </a:r>
            <a:r>
              <a:rPr lang="en-US" dirty="0" err="1"/>
              <a:t>Pade</a:t>
            </a:r>
            <a:r>
              <a:rPr lang="en-US" dirty="0"/>
              <a:t>) and sensor dynamics (no engine dynamics currently)</a:t>
            </a:r>
          </a:p>
        </p:txBody>
      </p:sp>
    </p:spTree>
    <p:extLst>
      <p:ext uri="{BB962C8B-B14F-4D97-AF65-F5344CB8AC3E}">
        <p14:creationId xmlns:p14="http://schemas.microsoft.com/office/powerpoint/2010/main" val="230512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HINF – Robustness Margins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7D57C-3740-4294-99AF-38E9B05A2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08" y="1957263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2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MIDAAS – Robustness Margins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21E1A-ED9E-49F4-BBAD-8C550E42B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67" y="1947638"/>
            <a:ext cx="5166001" cy="390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EC07B2-79E1-4B62-A4AD-8B5CAFC86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332" y="1947638"/>
            <a:ext cx="6642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96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MIDAAS – Robustness Margins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C3619A-308F-4FB7-A32F-365ED649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40" y="1861010"/>
            <a:ext cx="5166001" cy="390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ECE47D-E20F-4E52-BDEB-A40B288B4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458" y="1861010"/>
            <a:ext cx="666045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6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MIDAAS – Robustness Margins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2E3EC-51B9-443E-AE3A-D40DBB4F2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113" y="2092017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27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ILAF – Robustness Margins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566EE-7D98-43F9-9D78-26ABA160A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6514"/>
            <a:ext cx="5166001" cy="390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A12C4C-3157-4718-9BD3-BDC140347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801" y="1976514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4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ILAF – Robustness Margins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7D71D-2E6C-40F5-9F89-11F1B33D1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99" y="2043890"/>
            <a:ext cx="5166001" cy="390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DAA67E-045A-4E05-AFC7-00C32F30B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52" y="2043890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41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ILAF – Robustness Margins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0C488E-DE1B-48B2-AB97-C4F78609E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16" y="1995764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2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008F-B5EF-45A9-B4D0-9929AFF3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Robust Flutter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5F9C-1BCA-453A-93FB-712A0B280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927"/>
            <a:ext cx="4763703" cy="4538947"/>
          </a:xfrm>
        </p:spPr>
        <p:txBody>
          <a:bodyPr>
            <a:normAutofit/>
          </a:bodyPr>
          <a:lstStyle/>
          <a:p>
            <a:r>
              <a:rPr lang="en-US" dirty="0"/>
              <a:t>The speed at which a defined robustness margin is violated.</a:t>
            </a:r>
          </a:p>
          <a:p>
            <a:r>
              <a:rPr lang="en-US" dirty="0"/>
              <a:t>We are using the classical gain and phase margins for each individual loop at both inputs and outputs.</a:t>
            </a:r>
          </a:p>
          <a:p>
            <a:r>
              <a:rPr lang="en-US" dirty="0"/>
              <a:t>A different margin could be defined and the analysis would be the same.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5B42682-95BA-4EBB-A9FE-9A2520EC9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"/>
          <a:stretch/>
        </p:blipFill>
        <p:spPr bwMode="auto">
          <a:xfrm>
            <a:off x="5849509" y="1953927"/>
            <a:ext cx="5970805" cy="4269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1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EFA7-34DC-4D49-9D19-66FEB5B1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and Autopilots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83E03-0416-4112-A8F3-731AD875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Roll Damper</a:t>
            </a:r>
          </a:p>
          <a:p>
            <a:pPr lvl="1"/>
            <a:r>
              <a:rPr lang="en-US" dirty="0"/>
              <a:t>Gain</a:t>
            </a:r>
          </a:p>
          <a:p>
            <a:pPr lvl="1"/>
            <a:r>
              <a:rPr lang="en-US" dirty="0"/>
              <a:t>p to aileron</a:t>
            </a:r>
          </a:p>
          <a:p>
            <a:r>
              <a:rPr lang="en-US" dirty="0"/>
              <a:t>Pitch Controller (pitch attitude command)</a:t>
            </a:r>
          </a:p>
          <a:p>
            <a:pPr lvl="1"/>
            <a:r>
              <a:rPr lang="en-US" dirty="0"/>
              <a:t>PI</a:t>
            </a:r>
          </a:p>
          <a:p>
            <a:pPr lvl="1"/>
            <a:r>
              <a:rPr lang="en-US" dirty="0"/>
              <a:t>Theta error to elevator</a:t>
            </a:r>
          </a:p>
          <a:p>
            <a:r>
              <a:rPr lang="en-US" dirty="0"/>
              <a:t>Roll Controller (roll attitude command)</a:t>
            </a:r>
          </a:p>
          <a:p>
            <a:pPr lvl="1"/>
            <a:r>
              <a:rPr lang="en-US" dirty="0"/>
              <a:t>PI</a:t>
            </a:r>
          </a:p>
          <a:p>
            <a:pPr lvl="1"/>
            <a:r>
              <a:rPr lang="en-US" dirty="0"/>
              <a:t>phi error to elevator</a:t>
            </a:r>
          </a:p>
          <a:p>
            <a:r>
              <a:rPr lang="en-US" dirty="0"/>
              <a:t>Auto throttle (speed command)</a:t>
            </a:r>
          </a:p>
          <a:p>
            <a:pPr lvl="1"/>
            <a:r>
              <a:rPr lang="en-US" dirty="0"/>
              <a:t>PI</a:t>
            </a:r>
          </a:p>
          <a:p>
            <a:pPr lvl="1"/>
            <a:r>
              <a:rPr lang="en-US" dirty="0"/>
              <a:t>u error to thrust</a:t>
            </a:r>
          </a:p>
          <a:p>
            <a:r>
              <a:rPr lang="en-US" dirty="0"/>
              <a:t>Altitude hold</a:t>
            </a:r>
          </a:p>
          <a:p>
            <a:pPr lvl="1"/>
            <a:r>
              <a:rPr lang="en-US" dirty="0"/>
              <a:t>Gain</a:t>
            </a:r>
          </a:p>
          <a:p>
            <a:pPr lvl="1"/>
            <a:r>
              <a:rPr lang="en-US" dirty="0"/>
              <a:t>h error to theta command (pitch controller input) </a:t>
            </a:r>
          </a:p>
        </p:txBody>
      </p:sp>
    </p:spTree>
    <p:extLst>
      <p:ext uri="{BB962C8B-B14F-4D97-AF65-F5344CB8AC3E}">
        <p14:creationId xmlns:p14="http://schemas.microsoft.com/office/powerpoint/2010/main" val="413566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3179-3C0C-48F8-BBB1-FFC884DF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HINF AFS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5B7-1FF9-4CFA-AC31-C95AFF47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4 inputs</a:t>
            </a:r>
          </a:p>
          <a:p>
            <a:pPr lvl="1"/>
            <a:r>
              <a:rPr lang="en-US" dirty="0"/>
              <a:t>L1</a:t>
            </a:r>
          </a:p>
          <a:p>
            <a:pPr lvl="1"/>
            <a:r>
              <a:rPr lang="en-US" dirty="0"/>
              <a:t>R1</a:t>
            </a:r>
          </a:p>
          <a:p>
            <a:pPr lvl="1"/>
            <a:r>
              <a:rPr lang="en-US" dirty="0"/>
              <a:t>L4</a:t>
            </a:r>
          </a:p>
          <a:p>
            <a:pPr lvl="1"/>
            <a:r>
              <a:rPr lang="en-US" dirty="0"/>
              <a:t>R4</a:t>
            </a:r>
          </a:p>
          <a:p>
            <a:r>
              <a:rPr lang="en-US" dirty="0"/>
              <a:t>8 outputs</a:t>
            </a:r>
          </a:p>
          <a:p>
            <a:pPr lvl="1"/>
            <a:r>
              <a:rPr lang="en-US" dirty="0" err="1"/>
              <a:t>qcg</a:t>
            </a:r>
            <a:r>
              <a:rPr lang="en-US" dirty="0"/>
              <a:t>        [rad/s ]</a:t>
            </a:r>
          </a:p>
          <a:p>
            <a:pPr lvl="1"/>
            <a:r>
              <a:rPr lang="en-US" dirty="0" err="1"/>
              <a:t>pcg</a:t>
            </a:r>
            <a:r>
              <a:rPr lang="en-US" dirty="0"/>
              <a:t>        [rad/s ]</a:t>
            </a:r>
          </a:p>
          <a:p>
            <a:pPr lvl="1"/>
            <a:r>
              <a:rPr lang="en-US" dirty="0" err="1"/>
              <a:t>nzCBfwd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nzCBaft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nzLwingfwd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nzLwingaft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nzRwingfwd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nzRwingaft</a:t>
            </a:r>
            <a:r>
              <a:rPr lang="en-US" dirty="0"/>
              <a:t> [ft/s^2]</a:t>
            </a:r>
          </a:p>
          <a:p>
            <a:r>
              <a:rPr lang="en-US" dirty="0"/>
              <a:t>Fixed controller for all airspeeds</a:t>
            </a:r>
          </a:p>
          <a:p>
            <a:r>
              <a:rPr lang="en-US" dirty="0"/>
              <a:t>15 states</a:t>
            </a:r>
          </a:p>
          <a:p>
            <a:r>
              <a:rPr lang="en-US" dirty="0"/>
              <a:t>Targets 2 flutter modes</a:t>
            </a:r>
          </a:p>
        </p:txBody>
      </p:sp>
    </p:spTree>
    <p:extLst>
      <p:ext uri="{BB962C8B-B14F-4D97-AF65-F5344CB8AC3E}">
        <p14:creationId xmlns:p14="http://schemas.microsoft.com/office/powerpoint/2010/main" val="363818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3179-3C0C-48F8-BBB1-FFC884DF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MIDAAS AFS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5B7-1FF9-4CFA-AC31-C95AFF47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4 inputs</a:t>
            </a:r>
          </a:p>
          <a:p>
            <a:pPr lvl="1"/>
            <a:r>
              <a:rPr lang="en-US" dirty="0"/>
              <a:t>L1</a:t>
            </a:r>
          </a:p>
          <a:p>
            <a:pPr lvl="1"/>
            <a:r>
              <a:rPr lang="en-US" dirty="0"/>
              <a:t>R1</a:t>
            </a:r>
          </a:p>
          <a:p>
            <a:pPr lvl="1"/>
            <a:r>
              <a:rPr lang="en-US" dirty="0"/>
              <a:t>L4</a:t>
            </a:r>
          </a:p>
          <a:p>
            <a:pPr lvl="1"/>
            <a:r>
              <a:rPr lang="en-US" dirty="0"/>
              <a:t>R4</a:t>
            </a:r>
          </a:p>
          <a:p>
            <a:r>
              <a:rPr lang="en-US" dirty="0"/>
              <a:t>8 outputs</a:t>
            </a:r>
          </a:p>
          <a:p>
            <a:pPr lvl="1"/>
            <a:r>
              <a:rPr lang="en-US" dirty="0" err="1"/>
              <a:t>qcg</a:t>
            </a:r>
            <a:r>
              <a:rPr lang="en-US" dirty="0"/>
              <a:t>        [rad/s ]</a:t>
            </a:r>
          </a:p>
          <a:p>
            <a:pPr lvl="1"/>
            <a:r>
              <a:rPr lang="en-US" dirty="0" err="1"/>
              <a:t>pcg</a:t>
            </a:r>
            <a:r>
              <a:rPr lang="en-US" dirty="0"/>
              <a:t>        [rad/s ]</a:t>
            </a:r>
          </a:p>
          <a:p>
            <a:pPr lvl="1"/>
            <a:r>
              <a:rPr lang="en-US" dirty="0" err="1"/>
              <a:t>nzCBfwd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nzCBaft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nzLwingfwd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nzLwingaft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nzRwingfwd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nzRwingaft</a:t>
            </a:r>
            <a:r>
              <a:rPr lang="en-US" dirty="0"/>
              <a:t> [ft/s^2]</a:t>
            </a:r>
          </a:p>
          <a:p>
            <a:r>
              <a:rPr lang="en-US" dirty="0"/>
              <a:t>Fixed controller for all airspeeds</a:t>
            </a:r>
          </a:p>
          <a:p>
            <a:r>
              <a:rPr lang="en-US" dirty="0"/>
              <a:t>2 states</a:t>
            </a:r>
          </a:p>
          <a:p>
            <a:r>
              <a:rPr lang="en-US" dirty="0"/>
              <a:t>Targets 2 flutter modes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6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3179-3C0C-48F8-BBB1-FFC884DF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ILAF AFS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5B7-1FF9-4CFA-AC31-C95AFF47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 Input</a:t>
            </a:r>
          </a:p>
          <a:p>
            <a:pPr lvl="1"/>
            <a:r>
              <a:rPr lang="en-US" dirty="0"/>
              <a:t>Symmetric Body flaps (L1+R1)</a:t>
            </a:r>
          </a:p>
          <a:p>
            <a:r>
              <a:rPr lang="en-US" dirty="0"/>
              <a:t>2 outputs</a:t>
            </a:r>
          </a:p>
          <a:p>
            <a:pPr lvl="1"/>
            <a:r>
              <a:rPr lang="en-US" dirty="0" err="1"/>
              <a:t>nzCBfwd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nzCBaft</a:t>
            </a:r>
            <a:r>
              <a:rPr lang="en-US" dirty="0"/>
              <a:t>    [ft/s^2]</a:t>
            </a:r>
          </a:p>
          <a:p>
            <a:r>
              <a:rPr lang="en-US" dirty="0"/>
              <a:t>Gain scheduled with airspeed – a net gain, no change in dynamics.</a:t>
            </a:r>
          </a:p>
          <a:p>
            <a:r>
              <a:rPr lang="en-US" dirty="0"/>
              <a:t>3 states</a:t>
            </a:r>
          </a:p>
          <a:p>
            <a:r>
              <a:rPr lang="en-US" dirty="0"/>
              <a:t>Controller designed SISO: output is difference between accelerometers</a:t>
            </a:r>
          </a:p>
          <a:p>
            <a:r>
              <a:rPr lang="en-US" dirty="0"/>
              <a:t>Targets a single flutter mode</a:t>
            </a:r>
          </a:p>
        </p:txBody>
      </p:sp>
    </p:spTree>
    <p:extLst>
      <p:ext uri="{BB962C8B-B14F-4D97-AF65-F5344CB8AC3E}">
        <p14:creationId xmlns:p14="http://schemas.microsoft.com/office/powerpoint/2010/main" val="285495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786B-CB65-461C-B9B1-035D70F6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392"/>
          </a:xfrm>
        </p:spPr>
        <p:txBody>
          <a:bodyPr/>
          <a:lstStyle/>
          <a:p>
            <a:r>
              <a:rPr lang="en-US" dirty="0"/>
              <a:t>Robust Margin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F02A6-B46A-4074-91EE-6C394974F7DE}"/>
              </a:ext>
            </a:extLst>
          </p:cNvPr>
          <p:cNvSpPr txBox="1"/>
          <p:nvPr/>
        </p:nvSpPr>
        <p:spPr>
          <a:xfrm>
            <a:off x="635268" y="1413565"/>
            <a:ext cx="45881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HINF</a:t>
            </a:r>
          </a:p>
          <a:p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Robust Flutter Speed: 40.8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Absolute Flutter Speed: 42.0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Individual RFS: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RFS due to PM at Input: 40.8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Input: 42.0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Output: 41.1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Output: 42.0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Multi-Input: 20.0 m/s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5397D-2CB5-45D3-95AB-C2C1D7798951}"/>
              </a:ext>
            </a:extLst>
          </p:cNvPr>
          <p:cNvSpPr txBox="1"/>
          <p:nvPr/>
        </p:nvSpPr>
        <p:spPr>
          <a:xfrm>
            <a:off x="635267" y="4087376"/>
            <a:ext cx="45881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MIDAAS</a:t>
            </a:r>
          </a:p>
          <a:p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Robust Flutter Speed: 36.3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Absolute Flutter Speed: 40.5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Individual RFS: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Input: 37.1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Input: 36.7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RFS due to PM at Output: 36.3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Output: 37.5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Multi-Input: 34.5 m/s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89509-8B87-4442-90E5-C894E0215A58}"/>
              </a:ext>
            </a:extLst>
          </p:cNvPr>
          <p:cNvSpPr txBox="1"/>
          <p:nvPr/>
        </p:nvSpPr>
        <p:spPr>
          <a:xfrm>
            <a:off x="6765685" y="1413565"/>
            <a:ext cx="45881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ILAF</a:t>
            </a:r>
          </a:p>
          <a:p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Robust Flutter Speed: 33.7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Absolute Flutter Speed: 37.5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Individual RFS: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Input: 34.5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Input: 35.7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RFS due to PM at Output: 33.7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Output: 34.4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RFS due to GM at Multi-Input: 34.2 m/s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FF6DD8-2321-4D41-B94C-75D608E22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591" y="3572674"/>
            <a:ext cx="6162301" cy="292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8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HINF – Robustness Margins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ED884-9899-45FD-A080-68AD553A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" y="1805666"/>
            <a:ext cx="5166001" cy="390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F85F8E-5604-4338-8096-AB08E20D9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374" y="1805666"/>
            <a:ext cx="75645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2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HINF – Robustness Margins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69745-3AB8-44BD-BCED-549B9FC82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6139"/>
            <a:ext cx="5166001" cy="390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5B9550-A12E-49CB-9975-C29B62356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255" y="1986139"/>
            <a:ext cx="773055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761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Robustness Analysis</vt:lpstr>
      <vt:lpstr>Defining Robust Flutter Speed</vt:lpstr>
      <vt:lpstr>SAS and Autopilots - description</vt:lpstr>
      <vt:lpstr>HINF AFS - description</vt:lpstr>
      <vt:lpstr>MIDAAS AFS - description</vt:lpstr>
      <vt:lpstr>ILAF AFS - description</vt:lpstr>
      <vt:lpstr>Robust Margin Summary</vt:lpstr>
      <vt:lpstr>HINF – Robustness Margins Results</vt:lpstr>
      <vt:lpstr>HINF – Robustness Margins Results</vt:lpstr>
      <vt:lpstr>HINF – Robustness Margins Results</vt:lpstr>
      <vt:lpstr>MIDAAS – Robustness Margins Results</vt:lpstr>
      <vt:lpstr>MIDAAS – Robustness Margins Results</vt:lpstr>
      <vt:lpstr>MIDAAS – Robustness Margins Results</vt:lpstr>
      <vt:lpstr>ILAF – Robustness Margins Results</vt:lpstr>
      <vt:lpstr>ILAF – Robustness Margins Results</vt:lpstr>
      <vt:lpstr>ILAF – Robustness Margins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Robustness Analysis</dc:title>
  <dc:creator>Brian P. Danowsky</dc:creator>
  <cp:lastModifiedBy>Brian P. Danowsky</cp:lastModifiedBy>
  <cp:revision>58</cp:revision>
  <dcterms:created xsi:type="dcterms:W3CDTF">2019-02-14T23:19:00Z</dcterms:created>
  <dcterms:modified xsi:type="dcterms:W3CDTF">2019-03-06T20:14:31Z</dcterms:modified>
</cp:coreProperties>
</file>