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B5A6E-A4DB-5A93-7DC3-47F1F42D007A}" v="417" dt="2023-12-12T17:57:53.715"/>
    <p1510:client id="{AA8D530C-F355-A0B6-CCDD-AC24AD11A698}" v="111" dt="2023-12-12T21:59:58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ED6FA-DE26-42AB-AB2C-D8DCFF6885BC}" type="datetimeFigureOut">
              <a:t>12/12/2023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483D-4CA5-4082-8D50-A877E79F78B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37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881199" y="5781637"/>
            <a:ext cx="7477601" cy="9276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>
              <a:lnSpc>
                <a:spcPts val="2799"/>
              </a:lnSpc>
            </a:pPr>
            <a:r>
              <a:rPr lang="en-US" sz="2800" b="1" kern="0" spc="-35" err="1">
                <a:latin typeface="Consolas"/>
                <a:ea typeface="+mn-lt"/>
                <a:cs typeface="+mn-lt"/>
              </a:rPr>
              <a:t>Добре</a:t>
            </a:r>
            <a:r>
              <a:rPr lang="en-US" sz="2800" b="1" kern="0" spc="-35" dirty="0">
                <a:latin typeface="Consolas"/>
                <a:ea typeface="+mn-lt"/>
                <a:cs typeface="+mn-lt"/>
              </a:rPr>
              <a:t> </a:t>
            </a:r>
            <a:r>
              <a:rPr lang="en-US" sz="2800" b="1" kern="0" spc="-35" err="1">
                <a:latin typeface="Consolas"/>
                <a:ea typeface="+mn-lt"/>
                <a:cs typeface="+mn-lt"/>
              </a:rPr>
              <a:t>дошли</a:t>
            </a:r>
            <a:r>
              <a:rPr lang="en-US" sz="2800" b="1" kern="0" spc="-35" dirty="0">
                <a:latin typeface="Consolas"/>
                <a:ea typeface="+mn-lt"/>
                <a:cs typeface="+mn-lt"/>
              </a:rPr>
              <a:t> </a:t>
            </a:r>
            <a:r>
              <a:rPr lang="en-US" sz="2800" b="1" kern="0" spc="-35" err="1">
                <a:latin typeface="Consolas"/>
                <a:ea typeface="+mn-lt"/>
                <a:cs typeface="+mn-lt"/>
              </a:rPr>
              <a:t>на</a:t>
            </a:r>
            <a:r>
              <a:rPr lang="en-US" sz="2800" b="1" kern="0" spc="-35" dirty="0">
                <a:latin typeface="Consolas"/>
                <a:ea typeface="+mn-lt"/>
                <a:cs typeface="+mn-lt"/>
              </a:rPr>
              <a:t> </a:t>
            </a:r>
            <a:r>
              <a:rPr lang="en-US" sz="2800" b="1" kern="0" spc="-35" err="1">
                <a:latin typeface="Consolas"/>
                <a:ea typeface="+mn-lt"/>
                <a:cs typeface="+mn-lt"/>
              </a:rPr>
              <a:t>представянето</a:t>
            </a:r>
            <a:r>
              <a:rPr lang="en-US" sz="2800" b="1" kern="0" spc="-35" dirty="0">
                <a:latin typeface="Consolas"/>
                <a:ea typeface="+mn-lt"/>
                <a:cs typeface="+mn-lt"/>
              </a:rPr>
              <a:t> </a:t>
            </a:r>
            <a:r>
              <a:rPr lang="en-US" sz="2800" b="1" kern="0" spc="-35" err="1">
                <a:latin typeface="Consolas"/>
                <a:ea typeface="+mn-lt"/>
                <a:cs typeface="+mn-lt"/>
              </a:rPr>
              <a:t>на</a:t>
            </a:r>
            <a:r>
              <a:rPr lang="en-US" sz="2800" b="1" kern="0" spc="-35" dirty="0">
                <a:latin typeface="Consolas"/>
                <a:ea typeface="+mn-lt"/>
                <a:cs typeface="+mn-lt"/>
              </a:rPr>
              <a:t> </a:t>
            </a:r>
            <a:r>
              <a:rPr lang="en-US" sz="2800" b="1" kern="0" spc="-35" err="1">
                <a:latin typeface="Consolas"/>
                <a:ea typeface="+mn-lt"/>
                <a:cs typeface="+mn-lt"/>
              </a:rPr>
              <a:t>екипа</a:t>
            </a:r>
            <a:r>
              <a:rPr lang="en-US" sz="2800" b="1" kern="0" spc="-35" dirty="0">
                <a:latin typeface="Consolas"/>
                <a:ea typeface="+mn-lt"/>
                <a:cs typeface="+mn-lt"/>
              </a:rPr>
              <a:t> </a:t>
            </a:r>
            <a:r>
              <a:rPr lang="en-US" sz="2800" b="1" kern="0" spc="-35" err="1">
                <a:latin typeface="Consolas"/>
                <a:ea typeface="+mn-lt"/>
                <a:cs typeface="+mn-lt"/>
              </a:rPr>
              <a:t>на</a:t>
            </a:r>
            <a:r>
              <a:rPr lang="en-US" sz="2800" b="1" kern="0" spc="-35" dirty="0">
                <a:latin typeface="Consolas"/>
                <a:ea typeface="+mn-lt"/>
                <a:cs typeface="+mn-lt"/>
              </a:rPr>
              <a:t> LEFA! </a:t>
            </a:r>
            <a:r>
              <a:rPr lang="en-US" sz="2800" b="1" kern="0" spc="-35" err="1">
                <a:latin typeface="Consolas"/>
                <a:ea typeface="+mn-lt"/>
                <a:cs typeface="+mn-lt"/>
              </a:rPr>
              <a:t>Да</a:t>
            </a:r>
            <a:r>
              <a:rPr lang="en-US" sz="2800" b="1" kern="0" spc="-35" dirty="0">
                <a:latin typeface="Consolas"/>
                <a:ea typeface="+mn-lt"/>
                <a:cs typeface="+mn-lt"/>
              </a:rPr>
              <a:t> </a:t>
            </a:r>
            <a:r>
              <a:rPr lang="en-US" sz="2800" b="1" kern="0" spc="-35" err="1">
                <a:latin typeface="Consolas"/>
                <a:ea typeface="+mn-lt"/>
                <a:cs typeface="+mn-lt"/>
              </a:rPr>
              <a:t>започнем</a:t>
            </a:r>
            <a:r>
              <a:rPr lang="en-US" sz="2800" b="1" kern="0" spc="-35" dirty="0">
                <a:latin typeface="Consolas"/>
                <a:ea typeface="+mn-lt"/>
                <a:cs typeface="+mn-lt"/>
              </a:rPr>
              <a:t> </a:t>
            </a:r>
            <a:r>
              <a:rPr lang="en-US" sz="2800" b="1" kern="0" spc="-35" err="1">
                <a:latin typeface="Consolas"/>
                <a:ea typeface="+mn-lt"/>
                <a:cs typeface="+mn-lt"/>
              </a:rPr>
              <a:t>представане</a:t>
            </a:r>
            <a:r>
              <a:rPr lang="en-US" sz="2800" b="1" kern="0" spc="-35" dirty="0">
                <a:latin typeface="Consolas"/>
                <a:ea typeface="+mn-lt"/>
                <a:cs typeface="+mn-lt"/>
              </a:rPr>
              <a:t>!</a:t>
            </a:r>
            <a:endParaRPr lang="ru-RU" sz="2800" b="1">
              <a:latin typeface="Consolas"/>
              <a:ea typeface="+mn-lt"/>
              <a:cs typeface="+mn-lt"/>
            </a:endParaRPr>
          </a:p>
        </p:txBody>
      </p:sp>
      <p:sp>
        <p:nvSpPr>
          <p:cNvPr id="9" name="Text 5"/>
          <p:cNvSpPr/>
          <p:nvPr/>
        </p:nvSpPr>
        <p:spPr>
          <a:xfrm>
            <a:off x="4568403" y="7744947"/>
            <a:ext cx="6102438" cy="38885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062"/>
              </a:lnSpc>
            </a:pPr>
            <a:r>
              <a:rPr lang="en-US" sz="2150" dirty="0" err="1">
                <a:ea typeface="Inter"/>
              </a:rPr>
              <a:t>Изготвили</a:t>
            </a:r>
            <a:r>
              <a:rPr lang="en-US" sz="2150" dirty="0">
                <a:ea typeface="Inter"/>
              </a:rPr>
              <a:t>: </a:t>
            </a:r>
            <a:r>
              <a:rPr lang="en-US" sz="2150" dirty="0" err="1">
                <a:ea typeface="Inter"/>
              </a:rPr>
              <a:t>Панайот</a:t>
            </a:r>
            <a:r>
              <a:rPr lang="en-US" sz="2150" dirty="0">
                <a:ea typeface="Inter"/>
              </a:rPr>
              <a:t> </a:t>
            </a:r>
            <a:r>
              <a:rPr lang="en-US" sz="2150" dirty="0" err="1">
                <a:ea typeface="Inter"/>
              </a:rPr>
              <a:t>Андонов</a:t>
            </a:r>
            <a:r>
              <a:rPr lang="en-US" sz="2150" dirty="0">
                <a:ea typeface="Inter"/>
              </a:rPr>
              <a:t> 9Г и </a:t>
            </a:r>
            <a:r>
              <a:rPr lang="en-US" sz="2150" dirty="0" err="1">
                <a:ea typeface="Inter"/>
              </a:rPr>
              <a:t>Иван</a:t>
            </a:r>
            <a:r>
              <a:rPr lang="en-US" sz="2150" dirty="0">
                <a:ea typeface="Inter"/>
              </a:rPr>
              <a:t> </a:t>
            </a:r>
            <a:r>
              <a:rPr lang="en-US" sz="2150" dirty="0" err="1">
                <a:ea typeface="Inter"/>
              </a:rPr>
              <a:t>Бекнев</a:t>
            </a:r>
            <a:r>
              <a:rPr lang="en-US" sz="2150" dirty="0">
                <a:ea typeface="Inter"/>
              </a:rPr>
              <a:t> 9В</a:t>
            </a:r>
            <a:endParaRPr lang="en-US" sz="2150" dirty="0">
              <a:ea typeface="Inter"/>
              <a:cs typeface="Calibri"/>
            </a:endParaRPr>
          </a:p>
        </p:txBody>
      </p:sp>
      <p:pic>
        <p:nvPicPr>
          <p:cNvPr id="5" name="Picture 4" descr="A green leaf in a circle&#10;&#10;Description automatically generated">
            <a:extLst>
              <a:ext uri="{FF2B5EF4-FFF2-40B4-BE49-F238E27FC236}">
                <a16:creationId xmlns:a16="http://schemas.microsoft.com/office/drawing/2014/main" id="{89DA9613-07E9-1FCB-9E1A-60086337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856113"/>
            <a:ext cx="226695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60371"/>
            <a:ext cx="7006643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 b="1" kern="0" spc="-131" dirty="0" err="1">
                <a:ea typeface="+mn-lt"/>
                <a:cs typeface="+mn-lt"/>
              </a:rPr>
              <a:t>Нашите</a:t>
            </a:r>
            <a:r>
              <a:rPr lang="en-US" sz="4350" b="1" kern="0" spc="-131" dirty="0">
                <a:ea typeface="+mn-lt"/>
                <a:cs typeface="+mn-lt"/>
              </a:rPr>
              <a:t> </a:t>
            </a:r>
            <a:r>
              <a:rPr lang="en-US" sz="4350" b="1" kern="0" spc="-131" dirty="0" err="1">
                <a:ea typeface="+mn-lt"/>
                <a:cs typeface="+mn-lt"/>
              </a:rPr>
              <a:t>разработчици</a:t>
            </a:r>
            <a:endParaRPr lang="ru-RU" b="1" dirty="0" err="1"/>
          </a:p>
        </p:txBody>
      </p:sp>
      <p:sp>
        <p:nvSpPr>
          <p:cNvPr id="5" name="Shape 3"/>
          <p:cNvSpPr/>
          <p:nvPr/>
        </p:nvSpPr>
        <p:spPr>
          <a:xfrm>
            <a:off x="2037993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1">
              <a:lumMod val="60000"/>
              <a:lumOff val="40000"/>
            </a:schemeClr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435066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Scrum-Trainer</a:t>
            </a:r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1435952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Панайот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en-US" sz="1750" b="1" kern="0" spc="-35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Апостолов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</a:p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Андонов</a:t>
            </a:r>
            <a:br>
              <a:rPr lang="en-US" sz="1750" b="1" kern="0" spc="-35" dirty="0">
                <a:solidFill>
                  <a:srgbClr val="E5E0DF"/>
                </a:solidFill>
                <a:latin typeface="Inter"/>
              </a:rPr>
            </a:b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9Г 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</a:p>
        </p:txBody>
      </p:sp>
      <p:sp>
        <p:nvSpPr>
          <p:cNvPr id="8" name="Shape 6"/>
          <p:cNvSpPr/>
          <p:nvPr/>
        </p:nvSpPr>
        <p:spPr>
          <a:xfrm>
            <a:off x="7426285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1">
              <a:lumMod val="75000"/>
            </a:schemeClr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435066"/>
            <a:ext cx="2705419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Front-End Developer</a:t>
            </a:r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1740752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Александър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ru-RU" dirty="0"/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Георгиев</a:t>
            </a:r>
            <a:endParaRPr lang="en-US" err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Георгиев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en-US" sz="1750" kern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ea typeface="Inter"/>
                <a:cs typeface="Calibri"/>
              </a:rPr>
              <a:t>9Г </a:t>
            </a:r>
            <a:r>
              <a:rPr lang="en-US" sz="1750" b="1" kern="0" spc="-35" dirty="0" err="1">
                <a:solidFill>
                  <a:srgbClr val="E5E0DF"/>
                </a:solidFill>
                <a:ea typeface="Inter"/>
                <a:cs typeface="Calibri"/>
              </a:rPr>
              <a:t>клас</a:t>
            </a:r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6">
              <a:lumMod val="60000"/>
              <a:lumOff val="40000"/>
            </a:schemeClr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673888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400" b="1" kern="0" spc="-66" dirty="0">
                <a:solidFill>
                  <a:srgbClr val="E5E0DF"/>
                </a:solidFill>
                <a:ea typeface="+mn-lt"/>
                <a:cs typeface="+mn-lt"/>
              </a:rPr>
              <a:t>Front-End Developer</a:t>
            </a:r>
            <a:endParaRPr lang="ru-RU" sz="2400" dirty="0"/>
          </a:p>
        </p:txBody>
      </p:sp>
      <p:sp>
        <p:nvSpPr>
          <p:cNvPr id="13" name="Text 11"/>
          <p:cNvSpPr/>
          <p:nvPr/>
        </p:nvSpPr>
        <p:spPr>
          <a:xfrm>
            <a:off x="2273975" y="5511641"/>
            <a:ext cx="1845855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Никита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Вячеславович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Баландин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9В 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6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Designer</a:t>
            </a:r>
          </a:p>
        </p:txBody>
      </p:sp>
      <p:sp>
        <p:nvSpPr>
          <p:cNvPr id="16" name="Text 14"/>
          <p:cNvSpPr/>
          <p:nvPr/>
        </p:nvSpPr>
        <p:spPr>
          <a:xfrm>
            <a:off x="7662267" y="5511641"/>
            <a:ext cx="1698710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Иван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Алексеевич</a:t>
            </a:r>
          </a:p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Бекнев</a:t>
            </a: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9В 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</a:p>
        </p:txBody>
      </p:sp>
      <p:pic>
        <p:nvPicPr>
          <p:cNvPr id="18" name="Рисунок 17" descr="Изображение выглядит как Человеческое лицо, человек, Лоб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DCD9ECBE-E7F0-20BF-5546-D0CCEC175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1" y="5465380"/>
            <a:ext cx="1166648" cy="1166648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ловек, Человеческое лицо, одежда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CBFFBE54-BE69-48C4-42C8-45B8D5D7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837793"/>
            <a:ext cx="1093075" cy="1103586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ловек, Человеческое лицо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6F96ECF1-6238-CDD3-F24A-8B847E504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8759" y="2837794"/>
            <a:ext cx="1187668" cy="1145626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человек, Человеческое лицо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53D38B6E-8174-7EA6-9847-721CFEF99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269" y="5381297"/>
            <a:ext cx="1177158" cy="11666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-14056" y="1520"/>
            <a:ext cx="14630400" cy="8229600"/>
          </a:xfrm>
          <a:prstGeom prst="rect">
            <a:avLst/>
          </a:prstGeom>
          <a:solidFill>
            <a:schemeClr val="bg1"/>
          </a:solidFill>
          <a:ln w="12025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715220" y="532567"/>
            <a:ext cx="6898719" cy="60519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4766"/>
              </a:lnSpc>
            </a:pPr>
            <a:r>
              <a:rPr lang="en-US" sz="4000" b="1" kern="0" spc="-114" err="1">
                <a:ea typeface="+mn-lt"/>
                <a:cs typeface="+mn-lt"/>
              </a:rPr>
              <a:t>Ключови</a:t>
            </a:r>
            <a:r>
              <a:rPr lang="en-US" sz="4000" b="1" kern="0" spc="-114" dirty="0">
                <a:ea typeface="+mn-lt"/>
                <a:cs typeface="+mn-lt"/>
              </a:rPr>
              <a:t> </a:t>
            </a:r>
            <a:r>
              <a:rPr lang="en-US" sz="4000" b="1" kern="0" spc="-114" err="1">
                <a:ea typeface="+mn-lt"/>
                <a:cs typeface="+mn-lt"/>
              </a:rPr>
              <a:t>етапи</a:t>
            </a:r>
            <a:r>
              <a:rPr lang="en-US" sz="4000" b="1" kern="0" spc="-114" dirty="0">
                <a:ea typeface="+mn-lt"/>
                <a:cs typeface="+mn-lt"/>
              </a:rPr>
              <a:t> </a:t>
            </a:r>
            <a:r>
              <a:rPr lang="en-US" sz="4000" b="1" kern="0" spc="-114" err="1">
                <a:ea typeface="+mn-lt"/>
                <a:cs typeface="+mn-lt"/>
              </a:rPr>
              <a:t>на</a:t>
            </a:r>
            <a:r>
              <a:rPr lang="en-US" sz="4000" b="1" kern="0" spc="-114" dirty="0">
                <a:ea typeface="+mn-lt"/>
                <a:cs typeface="+mn-lt"/>
              </a:rPr>
              <a:t> </a:t>
            </a:r>
            <a:r>
              <a:rPr lang="en-US" sz="4000" b="1" kern="0" spc="-114" err="1">
                <a:ea typeface="+mn-lt"/>
                <a:cs typeface="+mn-lt"/>
              </a:rPr>
              <a:t>създаване</a:t>
            </a:r>
            <a:endParaRPr lang="en-US" sz="4000" b="1" kern="0" spc="-114" err="1">
              <a:cs typeface="Calibri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295912" y="1525072"/>
            <a:ext cx="38695" cy="6171843"/>
          </a:xfrm>
          <a:prstGeom prst="roundRect">
            <a:avLst>
              <a:gd name="adj" fmla="val 225244"/>
            </a:avLst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33084" y="1874818"/>
            <a:ext cx="677823" cy="38695"/>
          </a:xfrm>
          <a:prstGeom prst="roundRect">
            <a:avLst>
              <a:gd name="adj" fmla="val 225244"/>
            </a:avLst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97316" y="1676400"/>
            <a:ext cx="435769" cy="435769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2025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50906" y="1712714"/>
            <a:ext cx="12846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0"/>
              </a:lnSpc>
              <a:buNone/>
            </a:pPr>
            <a:r>
              <a:rPr lang="en-US" sz="2288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88" dirty="0"/>
          </a:p>
        </p:txBody>
      </p:sp>
      <p:sp>
        <p:nvSpPr>
          <p:cNvPr id="9" name="Text 7"/>
          <p:cNvSpPr/>
          <p:nvPr/>
        </p:nvSpPr>
        <p:spPr>
          <a:xfrm>
            <a:off x="8380452" y="1718667"/>
            <a:ext cx="3534728" cy="60507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383"/>
              </a:lnSpc>
            </a:pPr>
            <a:r>
              <a:rPr lang="en-US" sz="1900" b="1" kern="0" spc="-57" err="1">
                <a:ea typeface="+mn-lt"/>
                <a:cs typeface="+mn-lt"/>
              </a:rPr>
              <a:t>Проучване</a:t>
            </a:r>
            <a:r>
              <a:rPr lang="en-US" sz="1900" b="1" kern="0" spc="-57" dirty="0">
                <a:ea typeface="+mn-lt"/>
                <a:cs typeface="+mn-lt"/>
              </a:rPr>
              <a:t> и </a:t>
            </a:r>
            <a:r>
              <a:rPr lang="en-US" sz="1900" b="1" kern="0" spc="-57" err="1">
                <a:ea typeface="+mn-lt"/>
                <a:cs typeface="+mn-lt"/>
              </a:rPr>
              <a:t>планиране</a:t>
            </a:r>
            <a:endParaRPr lang="ru-RU" b="1">
              <a:cs typeface="Calibri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380452" y="2145659"/>
            <a:ext cx="3534728" cy="153396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440"/>
              </a:lnSpc>
            </a:pPr>
            <a:r>
              <a:rPr lang="en-US" b="1" kern="0" spc="-31" err="1">
                <a:ea typeface="+mn-lt"/>
                <a:cs typeface="+mn-lt"/>
              </a:rPr>
              <a:t>Анализираме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задачата</a:t>
            </a:r>
            <a:r>
              <a:rPr lang="en-US" b="1" kern="0" spc="-31" dirty="0">
                <a:ea typeface="+mn-lt"/>
                <a:cs typeface="+mn-lt"/>
              </a:rPr>
              <a:t>, </a:t>
            </a:r>
            <a:r>
              <a:rPr lang="en-US" b="1" kern="0" spc="-31" err="1">
                <a:ea typeface="+mn-lt"/>
                <a:cs typeface="+mn-lt"/>
              </a:rPr>
              <a:t>създаваме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работен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план</a:t>
            </a:r>
            <a:r>
              <a:rPr lang="en-US" b="1" kern="0" spc="-31" dirty="0">
                <a:ea typeface="+mn-lt"/>
                <a:cs typeface="+mn-lt"/>
              </a:rPr>
              <a:t> и </a:t>
            </a:r>
            <a:r>
              <a:rPr lang="en-US" b="1" kern="0" spc="-31" err="1">
                <a:ea typeface="+mn-lt"/>
                <a:cs typeface="+mn-lt"/>
              </a:rPr>
              <a:t>започваме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да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действаме</a:t>
            </a:r>
            <a:endParaRPr lang="ru-RU">
              <a:cs typeface="Calibri" panose="020F0502020204030204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6419493" y="2843034"/>
            <a:ext cx="677823" cy="38695"/>
          </a:xfrm>
          <a:prstGeom prst="roundRect">
            <a:avLst>
              <a:gd name="adj" fmla="val 225244"/>
            </a:avLst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97316" y="2644616"/>
            <a:ext cx="435769" cy="435769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2025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8046" y="2680930"/>
            <a:ext cx="17418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0"/>
              </a:lnSpc>
              <a:buNone/>
            </a:pPr>
            <a:r>
              <a:rPr lang="en-US" sz="2288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88" dirty="0"/>
          </a:p>
        </p:txBody>
      </p:sp>
      <p:sp>
        <p:nvSpPr>
          <p:cNvPr id="14" name="Text 12"/>
          <p:cNvSpPr/>
          <p:nvPr/>
        </p:nvSpPr>
        <p:spPr>
          <a:xfrm>
            <a:off x="3660716" y="2675867"/>
            <a:ext cx="2589232" cy="31355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r">
              <a:lnSpc>
                <a:spcPts val="2383"/>
              </a:lnSpc>
              <a:buNone/>
            </a:pPr>
            <a:r>
              <a:rPr lang="en-US" sz="1900" b="1" kern="0" spc="-57" dirty="0">
                <a:latin typeface="Inter"/>
                <a:ea typeface="Inter" pitchFamily="34" charset="-122"/>
                <a:cs typeface="Inter" pitchFamily="34" charset="-120"/>
              </a:rPr>
              <a:t>Дизайн и Разработка</a:t>
            </a:r>
            <a:endParaRPr lang="en-US" sz="1900">
              <a:latin typeface="Inter"/>
              <a:cs typeface="Calibri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2715220" y="3105626"/>
            <a:ext cx="3534728" cy="154959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r">
              <a:lnSpc>
                <a:spcPts val="2440"/>
              </a:lnSpc>
            </a:pPr>
            <a:r>
              <a:rPr lang="en-US" b="1" kern="0" spc="-31" dirty="0">
                <a:solidFill>
                  <a:srgbClr val="E5E0DF"/>
                </a:solidFill>
                <a:ea typeface="+mn-lt"/>
                <a:cs typeface="+mn-lt"/>
              </a:rPr>
              <a:t> </a:t>
            </a:r>
            <a:r>
              <a:rPr lang="en-US" b="1" kern="0" spc="-31" err="1">
                <a:ea typeface="+mn-lt"/>
                <a:cs typeface="+mn-lt"/>
              </a:rPr>
              <a:t>Създаваме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дизайна</a:t>
            </a:r>
            <a:r>
              <a:rPr lang="en-US" b="1" kern="0" spc="-31" dirty="0">
                <a:ea typeface="+mn-lt"/>
                <a:cs typeface="+mn-lt"/>
              </a:rPr>
              <a:t>. </a:t>
            </a:r>
            <a:r>
              <a:rPr lang="en-US" b="1" kern="0" spc="-31" err="1">
                <a:ea typeface="+mn-lt"/>
                <a:cs typeface="+mn-lt"/>
              </a:rPr>
              <a:t>Отваряме</a:t>
            </a:r>
            <a:r>
              <a:rPr lang="en-US" b="1" kern="0" spc="-31" dirty="0">
                <a:ea typeface="+mn-lt"/>
                <a:cs typeface="+mn-lt"/>
              </a:rPr>
              <a:t> HTML и </a:t>
            </a:r>
            <a:r>
              <a:rPr lang="en-US" b="1" kern="0" spc="-31" err="1">
                <a:ea typeface="+mn-lt"/>
                <a:cs typeface="+mn-lt"/>
              </a:rPr>
              <a:t>създаваме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уебсайт</a:t>
            </a:r>
            <a:r>
              <a:rPr lang="en-US" b="1" kern="0" spc="-31" dirty="0">
                <a:ea typeface="+mn-lt"/>
                <a:cs typeface="+mn-lt"/>
              </a:rPr>
              <a:t>.</a:t>
            </a:r>
            <a:endParaRPr lang="en-US" b="1" kern="0" spc="-31">
              <a:latin typeface="Inter"/>
              <a:ea typeface="Inter"/>
              <a:cs typeface="Calibri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533084" y="4416564"/>
            <a:ext cx="677823" cy="38695"/>
          </a:xfrm>
          <a:prstGeom prst="roundRect">
            <a:avLst>
              <a:gd name="adj" fmla="val 225244"/>
            </a:avLst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97316" y="4218146"/>
            <a:ext cx="435769" cy="435769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2025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4236" y="4254460"/>
            <a:ext cx="18180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0"/>
              </a:lnSpc>
              <a:buNone/>
            </a:pPr>
            <a:r>
              <a:rPr lang="en-US" sz="2288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88" dirty="0"/>
          </a:p>
        </p:txBody>
      </p:sp>
      <p:sp>
        <p:nvSpPr>
          <p:cNvPr id="19" name="Text 17"/>
          <p:cNvSpPr/>
          <p:nvPr/>
        </p:nvSpPr>
        <p:spPr>
          <a:xfrm>
            <a:off x="8380452" y="4260413"/>
            <a:ext cx="3499247" cy="30253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383"/>
              </a:lnSpc>
            </a:pPr>
            <a:r>
              <a:rPr lang="en-US" sz="1900" b="1" kern="0" spc="-57" err="1">
                <a:latin typeface="Inter"/>
              </a:rPr>
              <a:t>Тестиране</a:t>
            </a:r>
            <a:r>
              <a:rPr lang="en-US" sz="1900" b="1" kern="0" spc="-57" dirty="0">
                <a:latin typeface="Inter"/>
              </a:rPr>
              <a:t> и </a:t>
            </a:r>
            <a:r>
              <a:rPr lang="en-US" sz="1900" b="1" kern="0" spc="-57" err="1">
                <a:latin typeface="Inter"/>
              </a:rPr>
              <a:t>оптимизация</a:t>
            </a:r>
            <a:endParaRPr lang="en-US" sz="1900" b="1" kern="0" spc="-57">
              <a:latin typeface="Inter"/>
              <a:ea typeface="Inter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380452" y="4679156"/>
            <a:ext cx="3534728" cy="123967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440"/>
              </a:lnSpc>
            </a:pPr>
            <a:r>
              <a:rPr lang="en-US" b="1" kern="0" spc="-31" err="1">
                <a:ea typeface="+mn-lt"/>
                <a:cs typeface="+mn-lt"/>
              </a:rPr>
              <a:t>Ние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проверяваме</a:t>
            </a:r>
            <a:r>
              <a:rPr lang="en-US" b="1" kern="0" spc="-31" dirty="0">
                <a:ea typeface="+mn-lt"/>
                <a:cs typeface="+mn-lt"/>
              </a:rPr>
              <a:t> и </a:t>
            </a:r>
            <a:r>
              <a:rPr lang="en-US" b="1" kern="0" spc="-31" err="1">
                <a:ea typeface="+mn-lt"/>
                <a:cs typeface="+mn-lt"/>
              </a:rPr>
              <a:t>идентифицираме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потенциални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проблеми</a:t>
            </a:r>
            <a:r>
              <a:rPr lang="en-US" b="1" kern="0" spc="-31" dirty="0">
                <a:ea typeface="+mn-lt"/>
                <a:cs typeface="+mn-lt"/>
              </a:rPr>
              <a:t>, </a:t>
            </a:r>
            <a:r>
              <a:rPr lang="en-US" b="1" kern="0" spc="-31" err="1">
                <a:ea typeface="+mn-lt"/>
                <a:cs typeface="+mn-lt"/>
              </a:rPr>
              <a:t>за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да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гарантираме</a:t>
            </a:r>
            <a:r>
              <a:rPr lang="en-US" b="1" kern="0" spc="-31" dirty="0">
                <a:ea typeface="+mn-lt"/>
                <a:cs typeface="+mn-lt"/>
              </a:rPr>
              <a:t>, </a:t>
            </a:r>
            <a:r>
              <a:rPr lang="en-US" b="1" kern="0" spc="-31" err="1">
                <a:ea typeface="+mn-lt"/>
                <a:cs typeface="+mn-lt"/>
              </a:rPr>
              <a:t>че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вашият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уеб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проект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работи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надеждно</a:t>
            </a:r>
            <a:r>
              <a:rPr lang="en-US" b="1" kern="0" spc="-31" dirty="0">
                <a:ea typeface="+mn-lt"/>
                <a:cs typeface="+mn-lt"/>
              </a:rPr>
              <a:t> и </a:t>
            </a:r>
            <a:r>
              <a:rPr lang="en-US" b="1" kern="0" spc="-31" err="1">
                <a:ea typeface="+mn-lt"/>
                <a:cs typeface="+mn-lt"/>
              </a:rPr>
              <a:t>без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грешки</a:t>
            </a:r>
            <a:r>
              <a:rPr lang="en-US" b="1" kern="0" spc="-31" dirty="0">
                <a:ea typeface="+mn-lt"/>
                <a:cs typeface="+mn-lt"/>
              </a:rPr>
              <a:t>.</a:t>
            </a:r>
            <a:endParaRPr lang="ru-RU" b="1">
              <a:ea typeface="+mn-lt"/>
              <a:cs typeface="+mn-lt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6419493" y="5691128"/>
            <a:ext cx="677823" cy="38695"/>
          </a:xfrm>
          <a:prstGeom prst="roundRect">
            <a:avLst>
              <a:gd name="adj" fmla="val 225244"/>
            </a:avLst>
          </a:prstGeom>
          <a:solidFill>
            <a:srgbClr val="14009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97316" y="5492710"/>
            <a:ext cx="435769" cy="435769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2025">
            <a:solidFill>
              <a:srgbClr val="14009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20426" y="5529024"/>
            <a:ext cx="18942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0"/>
              </a:lnSpc>
              <a:buNone/>
            </a:pPr>
            <a:r>
              <a:rPr lang="en-US" sz="2288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288" dirty="0"/>
          </a:p>
        </p:txBody>
      </p:sp>
      <p:sp>
        <p:nvSpPr>
          <p:cNvPr id="24" name="Text 22"/>
          <p:cNvSpPr/>
          <p:nvPr/>
        </p:nvSpPr>
        <p:spPr>
          <a:xfrm>
            <a:off x="3514457" y="5523962"/>
            <a:ext cx="2735490" cy="31355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r">
              <a:lnSpc>
                <a:spcPts val="2383"/>
              </a:lnSpc>
              <a:buNone/>
            </a:pPr>
            <a:r>
              <a:rPr lang="en-US" sz="1900" b="1" kern="0" spc="-57" err="1">
                <a:latin typeface="Inter"/>
                <a:ea typeface="Inter"/>
                <a:cs typeface="Inter" pitchFamily="34" charset="-120"/>
              </a:rPr>
              <a:t>Запуск</a:t>
            </a:r>
            <a:r>
              <a:rPr lang="en-US" sz="1900" b="1" kern="0" spc="-57" dirty="0">
                <a:latin typeface="Inter"/>
                <a:ea typeface="Inter"/>
                <a:cs typeface="Inter" pitchFamily="34" charset="-120"/>
              </a:rPr>
              <a:t> и </a:t>
            </a:r>
            <a:r>
              <a:rPr lang="en-US" sz="1900" b="1" kern="0" spc="-57" err="1">
                <a:latin typeface="Inter"/>
                <a:ea typeface="Inter"/>
                <a:cs typeface="Inter" pitchFamily="34" charset="-120"/>
              </a:rPr>
              <a:t>представане</a:t>
            </a:r>
            <a:endParaRPr lang="en-US" sz="1900" err="1">
              <a:latin typeface="Inter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2715220" y="5953720"/>
            <a:ext cx="3534728" cy="220123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r">
              <a:lnSpc>
                <a:spcPts val="2440"/>
              </a:lnSpc>
            </a:pPr>
            <a:r>
              <a:rPr lang="en-US" b="1" kern="0" spc="-31" err="1">
                <a:ea typeface="+mn-lt"/>
                <a:cs typeface="+mn-lt"/>
              </a:rPr>
              <a:t>Ние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внимателно</a:t>
            </a:r>
            <a:r>
              <a:rPr lang="en-US" b="1" kern="0" spc="-31" dirty="0">
                <a:ea typeface="+mn-lt"/>
                <a:cs typeface="+mn-lt"/>
              </a:rPr>
              <a:t> </a:t>
            </a:r>
            <a:r>
              <a:rPr lang="en-US" b="1" kern="0" spc="-31" err="1">
                <a:ea typeface="+mn-lt"/>
                <a:cs typeface="+mn-lt"/>
              </a:rPr>
              <a:t>гледаме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окончателната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версия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на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проекта</a:t>
            </a:r>
            <a:r>
              <a:rPr lang="en-US" b="1" kern="0" spc="-31" dirty="0">
                <a:ea typeface="+mn-lt"/>
                <a:cs typeface="+mn-lt"/>
              </a:rPr>
              <a:t>, </a:t>
            </a:r>
            <a:r>
              <a:rPr lang="en-US" b="1" kern="0" spc="-31" err="1">
                <a:ea typeface="+mn-lt"/>
                <a:cs typeface="+mn-lt"/>
              </a:rPr>
              <a:t>за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да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сме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сигурни</a:t>
            </a:r>
            <a:r>
              <a:rPr lang="en-US" b="1" kern="0" spc="-31" dirty="0">
                <a:ea typeface="+mn-lt"/>
                <a:cs typeface="+mn-lt"/>
              </a:rPr>
              <a:t>, </a:t>
            </a:r>
            <a:r>
              <a:rPr lang="en-US" b="1" kern="0" spc="-31" err="1">
                <a:ea typeface="+mn-lt"/>
                <a:cs typeface="+mn-lt"/>
              </a:rPr>
              <a:t>че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няма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бъгове</a:t>
            </a:r>
            <a:r>
              <a:rPr lang="en-US" b="1" kern="0" spc="-31" dirty="0">
                <a:ea typeface="+mn-lt"/>
                <a:cs typeface="+mn-lt"/>
              </a:rPr>
              <a:t> </a:t>
            </a:r>
            <a:r>
              <a:rPr lang="en-US" b="1" kern="0" spc="-31" err="1">
                <a:ea typeface="+mn-lt"/>
                <a:cs typeface="+mn-lt"/>
              </a:rPr>
              <a:t>или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грешки</a:t>
            </a:r>
            <a:r>
              <a:rPr lang="en-US" b="1" kern="0" spc="-31" dirty="0">
                <a:ea typeface="+mn-lt"/>
                <a:cs typeface="+mn-lt"/>
              </a:rPr>
              <a:t> и </a:t>
            </a:r>
            <a:r>
              <a:rPr lang="en-US" b="1" kern="0" spc="-31" err="1">
                <a:ea typeface="+mn-lt"/>
                <a:cs typeface="+mn-lt"/>
              </a:rPr>
              <a:t>после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представаме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проекта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пред</a:t>
            </a:r>
            <a:r>
              <a:rPr lang="en-US" b="1" kern="0" spc="-31" dirty="0">
                <a:ea typeface="+mn-lt"/>
                <a:cs typeface="+mn-lt"/>
              </a:rPr>
              <a:t> </a:t>
            </a:r>
            <a:r>
              <a:rPr lang="en-US" b="1" kern="0" spc="-31" err="1">
                <a:ea typeface="+mn-lt"/>
                <a:cs typeface="+mn-lt"/>
              </a:rPr>
              <a:t>аудиторията</a:t>
            </a:r>
            <a:endParaRPr lang="en-US" b="1" kern="0" spc="-31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190</cp:revision>
  <dcterms:created xsi:type="dcterms:W3CDTF">2023-12-12T17:17:48Z</dcterms:created>
  <dcterms:modified xsi:type="dcterms:W3CDTF">2023-12-12T22:00:17Z</dcterms:modified>
</cp:coreProperties>
</file>