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C4626B-F3CA-4950-95B0-47F32130BD46}">
  <a:tblStyle styleId="{16C4626B-F3CA-4950-95B0-47F32130BD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737cccb2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737cccb2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76ffa52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76ffa5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76ffa52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76ffa52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6ffa52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6ffa52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76ffa52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76ffa52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6ffa52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6ffa52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6ffa524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6ffa52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76ffa524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76ffa52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76ffa52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76ffa52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76ffa524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76ffa524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237271af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237271a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108eb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108eb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9108eba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9108eba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237271a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237271a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37cccb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37cccb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737cccb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737cccb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737cccb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737cccb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analyticsvidhya.com/blog/2021/05/convolutional-neural-networks-cnn/" TargetMode="External"/><Relationship Id="rId10" Type="http://schemas.openxmlformats.org/officeDocument/2006/relationships/hyperlink" Target="https://www.analyticsvidhya.com/blog/2021/05/convolutional-neural-networks-cnn/" TargetMode="External"/><Relationship Id="rId13" Type="http://schemas.openxmlformats.org/officeDocument/2006/relationships/hyperlink" Target="https://link.springer.com/book/10.1007/978-1-4899-7641-3" TargetMode="External"/><Relationship Id="rId12" Type="http://schemas.openxmlformats.org/officeDocument/2006/relationships/hyperlink" Target="https://link.springer.com/book/10.1007/978-1-4899-7641-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paultimothymooney/chest-xray-pneumonia" TargetMode="External"/><Relationship Id="rId4" Type="http://schemas.openxmlformats.org/officeDocument/2006/relationships/hyperlink" Target="https://www.kaggle.com/paultimothymooney/chest-xray-pneumonia" TargetMode="External"/><Relationship Id="rId9" Type="http://schemas.openxmlformats.org/officeDocument/2006/relationships/hyperlink" Target="https://stanford.edu/~shervine/teaching/cs-230/cheatsheet-convolutional-neural-networks" TargetMode="External"/><Relationship Id="rId5" Type="http://schemas.openxmlformats.org/officeDocument/2006/relationships/hyperlink" Target="https://www.kaggle.com/code/kanncaa1/convolutional-neural-network-cnn-tutorial" TargetMode="External"/><Relationship Id="rId6" Type="http://schemas.openxmlformats.org/officeDocument/2006/relationships/hyperlink" Target="https://www.kaggle.com/code/kanncaa1/convolutional-neural-network-cnn-tutorial" TargetMode="External"/><Relationship Id="rId7" Type="http://schemas.openxmlformats.org/officeDocument/2006/relationships/hyperlink" Target="https://doi.org/10.1016/j.gltp.2021.08.027" TargetMode="External"/><Relationship Id="rId8" Type="http://schemas.openxmlformats.org/officeDocument/2006/relationships/hyperlink" Target="https://stanford.edu/~shervine/teaching/cs-230/cheatsheet-convolutional-neural-network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paultimothymooney/chest-xray-pneumonia" TargetMode="External"/><Relationship Id="rId4" Type="http://schemas.openxmlformats.org/officeDocument/2006/relationships/image" Target="../media/image13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308675"/>
            <a:ext cx="8222100" cy="17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Georgia"/>
                <a:ea typeface="Georgia"/>
                <a:cs typeface="Georgia"/>
                <a:sym typeface="Georgia"/>
              </a:rPr>
              <a:t>Pneumonia detection in </a:t>
            </a:r>
            <a:endParaRPr b="1" sz="3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Georgia"/>
                <a:ea typeface="Georgia"/>
                <a:cs typeface="Georgia"/>
                <a:sym typeface="Georgia"/>
              </a:rPr>
              <a:t>chest X-ray by H-mask techniques</a:t>
            </a: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1021425"/>
            <a:ext cx="8222100" cy="7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3.2 Generate &amp; Extract H-mask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5456700" cy="30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Bar_height = (grid_size - 2 * spacing) // 3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Rectangle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([(spacing, spacing), (spacing + bar_width, grid_size - spacing)]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Rectangle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([(grid_size - spacing - bar_width, spacing), (grid_size - spacing, grid_size - spacing)]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Rectangle 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([(spacing, spacing + bar_height), (grid_size - spacing, spacing + bar_height + bar_width)]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999" y="2084875"/>
            <a:ext cx="2410175" cy="25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60950" y="106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3.3 Model selection 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Each model brings unique strengths in feature extraction and pattern recognition.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Comparative analyses are conducted to assess their performance in conjunction with the H-mask technique.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CNN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VGG-16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VGG-19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60950" y="106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3.4 Parameter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selection 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Model efficiency and performance depend on parameters used while training.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Factor that affects overall model performance.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Computational power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Model capacity and complexity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Memory and storage constrain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avoid overfitting/underfitting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60950" y="106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3.4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Parameter selection 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7350"/>
            <a:ext cx="33051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575" y="2063550"/>
            <a:ext cx="32480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60950" y="106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3.5 Resource optimization 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 the medical field has limited resources for emerging diseases, our approach towards training models with a portion of H-mask resources and evaluating performance.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Throughout this experiment, we check models with 6 distinct portions of the dataset.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60950" y="106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4.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Model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Comparison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7350"/>
            <a:ext cx="4266450" cy="28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800" y="1911150"/>
            <a:ext cx="4486968" cy="30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60950" y="106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5. Outcomes/ Future goal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Above model comparison with CNN, VGG-16, and VGG-19, we analyzed the proposed </a:t>
            </a:r>
            <a:r>
              <a:rPr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H-mask 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 gives a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higher testing accuracy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i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VGG-16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as 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compared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without H-mask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 a dataset of 1200[600 normal, 600 pneumonia] training data,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200 [normal:100, pneumonia:100] testing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16 validation data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the upcoming process, we will introduce a method for the detection of pneumonia-affected regions in chest X-rays by using combined techniques of the H-mask and R-CNN model.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60950" y="106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6. Conclusion 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All things considered, this work is a major step toward transforming the way the H-mask approach is used to identify pneumonia.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offering quicker and more accurate diagnoses, the suggested approach has the potential to completely transform clinical practice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60950" y="106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. References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71900" y="1766675"/>
            <a:ext cx="82221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Mooney, P. (2018). Chest X-ray Images (Pneumonia). Kaggle.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rgbClr val="1155C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https://www.kaggle.com/paultimothymooney/chest-xray-pneumonia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Kan, M. (n.d.). Convolutional Neural Network (CNN) Tutorial. Kaggle.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rgbClr val="1155C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https://www.kaggle.com/code/kanncaa1/convolutional-neural-network-cnn-tutorial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Victor Ikechukwu, A., Murali, S., Deepu, R., &amp; Shivamurthy, R. (2021). ResNet-50 vs VGG-19 vs training from scratch: A comparative analysis of the segmentation and classification of Pneumonia from chest X-ray images. Global Transitions Proceedings, 2(2), 375–381.</a:t>
            </a:r>
            <a:r>
              <a:rPr i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en" sz="1200">
                <a:solidFill>
                  <a:srgbClr val="1155C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https://doi.org/10.1016/j.gltp.2021.08.027</a:t>
            </a:r>
            <a:endParaRPr i="1" sz="1200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Ruder, S. (n.d.). Convolutional Neural Networks Cheatsheet. Stanford University.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rgbClr val="1155C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https://stanford.edu/~shervine/teaching/cs-230/cheatsheet-convolutional-neural-networks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Mandal,M. (2023, June 30). Introduction to Convolutional Neural Networks (CNN). Analytics Vidhya.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rgbClr val="1155C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https://www.analyticsvidhya.com/blog/2021/05/convolutional-neural-networks-cnn/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Suthaharan, S. (2016). Ch-12 Deep Learning Models. In Machine Learning Models and Algorithms for Big Data Classification (p. 289). Springer.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rgbClr val="1155C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https://link.springer.com/book/10.1007/978-1-4899-7641-3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60950" y="106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444550"/>
            <a:ext cx="2733675" cy="1600200"/>
          </a:xfrm>
          <a:prstGeom prst="rect">
            <a:avLst/>
          </a:prstGeom>
          <a:noFill/>
          <a:ln>
            <a:noFill/>
          </a:ln>
          <a:effectLst>
            <a:outerShdw blurRad="542925" rotWithShape="0" algn="bl" dist="9525">
              <a:srgbClr val="000000">
                <a:alpha val="79000"/>
              </a:srgbClr>
            </a:outerShdw>
          </a:effectLst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075" y="2444550"/>
            <a:ext cx="2762250" cy="1571625"/>
          </a:xfrm>
          <a:prstGeom prst="rect">
            <a:avLst/>
          </a:prstGeom>
          <a:noFill/>
          <a:ln>
            <a:noFill/>
          </a:ln>
          <a:effectLst>
            <a:outerShdw blurRad="442913" rotWithShape="0" algn="bl" dist="19050">
              <a:srgbClr val="000000">
                <a:alpha val="81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Abstract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Proposed method 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Model Comparison.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Outcomes/Future goal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Reference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490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Abstract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91750" y="1842875"/>
            <a:ext cx="87417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Pneumonia, a common respiratory disease, is a major worldwide health problem. we particularly focus on pneumonia detention in chest X-ray.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However, the complexities of interpreting these pictures demand new approaches for reliable detection. This research introduces a unique strategy that uses the H-mask technique to improve the detection of pneumonia indications in chest X-ray images.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establish the efficiency of this strategy and its potential influence on clinical practice through rigorous tests and comparative research.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Additionally deal with critical issues such as parameter selection, resource optimization, and model selection to ensure practical viability for real-world clinical applications.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Data source</a:t>
            </a:r>
            <a:r>
              <a:rPr lang="en"/>
              <a:t>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Chest X-Ray Dataset : </a:t>
            </a:r>
            <a:r>
              <a:rPr lang="en" sz="1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https://www.kaggle.com/datasets/paultimothymooney/chest-xray-pneumonia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749475" y="270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{16C4626B-F3CA-4950-95B0-47F32130BD46}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Dataset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Normal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b="1"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neumonia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Total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Train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1349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3883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5232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Test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234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390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640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Validation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16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7" name="Google Shape;87;p16"/>
          <p:cNvPicPr preferRelativeResize="0"/>
          <p:nvPr/>
        </p:nvPicPr>
        <p:blipFill>
          <a:blip r:embed="rId4">
            <a:alphaModFix amt="32000"/>
          </a:blip>
          <a:stretch>
            <a:fillRect/>
          </a:stretch>
        </p:blipFill>
        <p:spPr>
          <a:xfrm>
            <a:off x="2559225" y="2708350"/>
            <a:ext cx="1809749" cy="158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 amt="37000"/>
          </a:blip>
          <a:stretch>
            <a:fillRect/>
          </a:stretch>
        </p:blipFill>
        <p:spPr>
          <a:xfrm flipH="1">
            <a:off x="4368974" y="2708350"/>
            <a:ext cx="1809751" cy="15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Data r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epresentation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963625"/>
            <a:ext cx="8296025" cy="2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2.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Proposed method (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Block method vs H-mask method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Block </a:t>
            </a: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 It involves classifying the chest X-ray picture into distinct, non-overlapping chunk.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technique fulfills two functions.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allows the model to detect specific features that may indicate pneumonia.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provides a technique for completely evaluating the whole picture, to guarantee no potential information is ignored.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H-mask method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 The H-mask approach offers a significant advancement in recognizing signs of pneumonia.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2.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Proposed method (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Block method vs H-mask method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50" y="2222800"/>
            <a:ext cx="22860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575" y="2192225"/>
            <a:ext cx="22098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7050" y="2945600"/>
            <a:ext cx="623000" cy="6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0375" y="2945600"/>
            <a:ext cx="623000" cy="6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3.Implementation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Standardize dimensionality of data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Generate &amp; extract H-shaped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Model 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selection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Parameter selection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Resource optimization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3.1 Standardize dimensionality of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Before the formation of an H-shaped mask, we have to ensure that all processed data have equal dimensions. Chest X-ray dimensionality ranges from 600*2400. 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 we generalized them by 1000*1000 as well as 912*912 by using </a:t>
            </a:r>
            <a:r>
              <a:rPr b="1"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Image.resize() 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from the PIL package.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