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48" r:id="rId1"/>
  </p:sldMasterIdLst>
  <p:notesMasterIdLst>
    <p:notesMasterId r:id="rId4"/>
  </p:notesMasterIdLst>
  <p:handoutMasterIdLst>
    <p:handoutMasterId r:id="rId5"/>
  </p:handoutMasterIdLst>
  <p:sldIdLst>
    <p:sldId id="2238" r:id="rId2"/>
    <p:sldId id="2239" r:id="rId3"/>
  </p:sldIdLst>
  <p:sldSz cx="9144000" cy="5143500" type="screen16x9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5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73E2A"/>
    <a:srgbClr val="4C5F27"/>
    <a:srgbClr val="3A9A98"/>
    <a:srgbClr val="FFFFFF"/>
    <a:srgbClr val="6BC7C7"/>
    <a:srgbClr val="70C8C9"/>
    <a:srgbClr val="262F13"/>
    <a:srgbClr val="3333B2"/>
    <a:srgbClr val="00081A"/>
    <a:srgbClr val="07336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258" autoAdjust="0"/>
    <p:restoredTop sz="90895" autoAdjust="0"/>
  </p:normalViewPr>
  <p:slideViewPr>
    <p:cSldViewPr>
      <p:cViewPr varScale="1">
        <p:scale>
          <a:sx n="99" d="100"/>
          <a:sy n="99" d="100"/>
        </p:scale>
        <p:origin x="874" y="91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3" d="100"/>
          <a:sy n="63" d="100"/>
        </p:scale>
        <p:origin x="-3134" y="-86"/>
      </p:cViewPr>
      <p:guideLst>
        <p:guide orient="horz" pos="3024"/>
        <p:guide pos="230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handoutMaster" Target="handoutMasters/handoutMaster1.xml"/><Relationship Id="rId4" Type="http://schemas.openxmlformats.org/officeDocument/2006/relationships/notesMaster" Target="notesMasters/notes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8F9D1474-C70C-4711-AF04-E8C1E02DA468}" type="datetimeFigureOut">
              <a:rPr lang="en-US" smtClean="0"/>
              <a:pPr/>
              <a:t>5/16/2024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776C7AE-F58C-410D-A24C-D622449AD27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58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8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564DB847-A7C6-423F-B771-46A6092732E3}" type="datetimeFigureOut">
              <a:rPr lang="en-US"/>
              <a:pPr>
                <a:defRPr/>
              </a:pPr>
              <a:t>5/16/2024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560571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1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3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8" y="9119475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3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37FC56A9-71FA-49A8-A49B-73E0C4B6E0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956610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4652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&lt;Text about viz of trajectory of company over time: Instead of revenue it could be investment / share value / etc. and some chart comparing the company to others:&gt;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37FC56A9-71FA-49A8-A49B-73E0C4B6E024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5349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blipFill dpi="0" rotWithShape="1">
          <a:blip r:embed="rId2" cstate="print">
            <a:lum/>
          </a:blip>
          <a:srcRect/>
          <a:stretch>
            <a:fillRect r="-11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4866085"/>
            <a:ext cx="4572000" cy="27741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i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35EA575-3527-424C-A005-428A5216F81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39EB02-20BD-4C4F-B59A-1CA3F89D91B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D6CB6DE-1033-4C2C-8280-139BC16F7CB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" y="4866085"/>
            <a:ext cx="4572000" cy="277415"/>
          </a:xfrm>
          <a:prstGeom prst="rect">
            <a:avLst/>
          </a:prstGeom>
          <a:noFill/>
        </p:spPr>
        <p:txBody>
          <a:bodyPr anchor="ctr"/>
          <a:lstStyle/>
          <a:p>
            <a:pPr algn="l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200" b="1" i="0" dirty="0">
              <a:solidFill>
                <a:schemeClr val="bg1"/>
              </a:solidFill>
              <a:latin typeface="Verdana" pitchFamily="34" charset="0"/>
              <a:ea typeface="Verdana" pitchFamily="34" charset="0"/>
              <a:cs typeface="Verdana" pitchFamily="34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28700"/>
            <a:ext cx="8382000" cy="3371851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buSzPct val="60000"/>
              <a:buFont typeface="Verdana" pitchFamily="34" charset="0"/>
              <a:buChar char="–"/>
              <a:defRPr sz="18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defRPr sz="20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82880" algn="l">
              <a:defRPr sz="3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9F2F621-4695-46C1-8607-7F4A48817B1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800101"/>
            <a:ext cx="4267200" cy="37945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00101"/>
            <a:ext cx="4267200" cy="37945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CA58546F-1E4E-426D-9940-5EB4B4A7467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4" y="4866085"/>
            <a:ext cx="3500437" cy="277415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>
                <a:solidFill>
                  <a:schemeClr val="bg1"/>
                </a:solidFill>
                <a:latin typeface="+mn-lt"/>
                <a:cs typeface="+mn-cs"/>
              </a:rPr>
              <a:t>Vu Pham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742950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257301"/>
            <a:ext cx="4040188" cy="33373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742950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257301"/>
            <a:ext cx="4041775" cy="3337322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4F25B14B-C98E-4C14-96E7-18DD3A29C17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5715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0F8ABFDA-DAF0-4496-8136-3108F5781C52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4857750"/>
            <a:ext cx="4572000" cy="28575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4857750"/>
            <a:ext cx="4572000" cy="2857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1066800" y="4857750"/>
            <a:ext cx="3505200" cy="28575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4869657"/>
            <a:ext cx="3505200" cy="273844"/>
          </a:xfrm>
        </p:spPr>
        <p:txBody>
          <a:bodyPr/>
          <a:lstStyle>
            <a:lvl1pPr algn="l"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4869657"/>
            <a:ext cx="1066800" cy="273844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E7C05FB1-C35B-4870-BC50-C1BF2D042A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502A947-F0B9-4AC8-B617-2CA04D3999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DC05516-340B-459A-81CA-6701DA508FD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05979"/>
            <a:ext cx="8229600" cy="857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00151"/>
            <a:ext cx="8229600" cy="33944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r>
              <a:rPr lang="en-US"/>
              <a:t>hello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6D6CB6DE-1033-4C2C-8280-139BC16F7CB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66" r:id="rId3"/>
    <p:sldLayoutId id="2147483673" r:id="rId4"/>
    <p:sldLayoutId id="2147483674" r:id="rId5"/>
    <p:sldLayoutId id="2147483675" r:id="rId6"/>
    <p:sldLayoutId id="2147483676" r:id="rId7"/>
    <p:sldLayoutId id="2147483667" r:id="rId8"/>
    <p:sldLayoutId id="2147483668" r:id="rId9"/>
    <p:sldLayoutId id="2147483669" r:id="rId10"/>
    <p:sldLayoutId id="2147483670" r:id="rId11"/>
    <p:sldLayoutId id="2147483677" r:id="rId12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jpe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2FCDE92-2823-DCB7-4F08-C73091D82075}"/>
              </a:ext>
            </a:extLst>
          </p:cNvPr>
          <p:cNvSpPr txBox="1">
            <a:spLocks/>
          </p:cNvSpPr>
          <p:nvPr/>
        </p:nvSpPr>
        <p:spPr bwMode="auto">
          <a:xfrm>
            <a:off x="4800600" y="43764"/>
            <a:ext cx="426563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dirty="0">
                <a:solidFill>
                  <a:srgbClr val="173E2A"/>
                </a:solidFill>
              </a:rPr>
              <a:t>ceps.ai/</a:t>
            </a:r>
            <a:r>
              <a:rPr lang="en-US" sz="1600" dirty="0" err="1">
                <a:solidFill>
                  <a:srgbClr val="173E2A"/>
                </a:solidFill>
              </a:rPr>
              <a:t>people#samaltman</a:t>
            </a:r>
            <a:endParaRPr lang="en-US" sz="1600" dirty="0">
              <a:solidFill>
                <a:srgbClr val="173E2A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A1FC0E4-E1B0-2FBF-DF88-AC2955D5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800" cy="571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57BF59A-848C-D622-86D1-B0677D7EC031}"/>
              </a:ext>
            </a:extLst>
          </p:cNvPr>
          <p:cNvSpPr txBox="1">
            <a:spLocks/>
          </p:cNvSpPr>
          <p:nvPr/>
        </p:nvSpPr>
        <p:spPr bwMode="auto">
          <a:xfrm>
            <a:off x="69528" y="57150"/>
            <a:ext cx="488347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rgbClr val="173E2A"/>
                </a:solidFill>
              </a:rPr>
              <a:t>People of 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82EA063-09D5-44F4-95EA-06CC34A420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2766" y="728345"/>
            <a:ext cx="1262380" cy="2620010"/>
          </a:xfrm>
          <a:prstGeom prst="rect">
            <a:avLst/>
          </a:prstGeom>
          <a:noFill/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631CB89-73F2-97B9-2C6A-EAA50DA5A0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2766" y="2779001"/>
            <a:ext cx="1219200" cy="792480"/>
          </a:xfrm>
          <a:prstGeom prst="rect">
            <a:avLst/>
          </a:prstGeom>
        </p:spPr>
      </p:pic>
      <p:pic>
        <p:nvPicPr>
          <p:cNvPr id="11" name="Picture 10" descr="A screenshot of a computer&#10;&#10;Description automatically generated">
            <a:extLst>
              <a:ext uri="{FF2B5EF4-FFF2-40B4-BE49-F238E27FC236}">
                <a16:creationId xmlns:a16="http://schemas.microsoft.com/office/drawing/2014/main" id="{1494F71F-4286-1220-A5EC-11192E6E9B1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7849" y="1733550"/>
            <a:ext cx="3543300" cy="310832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C0D3B1A-B5CA-AD48-8BE7-020360FBDAF9}"/>
              </a:ext>
            </a:extLst>
          </p:cNvPr>
          <p:cNvSpPr txBox="1"/>
          <p:nvPr/>
        </p:nvSpPr>
        <p:spPr>
          <a:xfrm>
            <a:off x="117848" y="933460"/>
            <a:ext cx="734975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&lt;Short bio of where they are from, where they have worked and what they do now&gt;</a:t>
            </a:r>
          </a:p>
          <a:p>
            <a:endParaRPr lang="LID4096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FC1C644-F682-0842-EC8B-C41DA4BF7E7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60265" y="1871948"/>
            <a:ext cx="3504534" cy="1318716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44FDD984-3092-F3A3-AAA9-9A3360600603}"/>
              </a:ext>
            </a:extLst>
          </p:cNvPr>
          <p:cNvSpPr txBox="1"/>
          <p:nvPr/>
        </p:nvSpPr>
        <p:spPr>
          <a:xfrm>
            <a:off x="3860265" y="3904202"/>
            <a:ext cx="3404004" cy="11673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&lt;Some text about the current </a:t>
            </a:r>
            <a:r>
              <a:rPr lang="en-US" sz="12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organisations</a:t>
            </a: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they work for&gt;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&lt;Link to personal website&gt; 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17392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2">
            <a:extLst>
              <a:ext uri="{FF2B5EF4-FFF2-40B4-BE49-F238E27FC236}">
                <a16:creationId xmlns:a16="http://schemas.microsoft.com/office/drawing/2014/main" id="{A2FCDE92-2823-DCB7-4F08-C73091D82075}"/>
              </a:ext>
            </a:extLst>
          </p:cNvPr>
          <p:cNvSpPr txBox="1">
            <a:spLocks/>
          </p:cNvSpPr>
          <p:nvPr/>
        </p:nvSpPr>
        <p:spPr bwMode="auto">
          <a:xfrm>
            <a:off x="4419600" y="-12592"/>
            <a:ext cx="4265635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600" dirty="0">
                <a:solidFill>
                  <a:srgbClr val="173E2A"/>
                </a:solidFill>
              </a:rPr>
              <a:t>ceps.ai/</a:t>
            </a:r>
            <a:r>
              <a:rPr lang="en-US" sz="1600" dirty="0" err="1">
                <a:solidFill>
                  <a:srgbClr val="173E2A"/>
                </a:solidFill>
              </a:rPr>
              <a:t>orgs#huggingface</a:t>
            </a:r>
            <a:endParaRPr lang="en-US" sz="1600" dirty="0">
              <a:solidFill>
                <a:srgbClr val="173E2A"/>
              </a:solidFill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EA1FC0E4-E1B0-2FBF-DF88-AC2955D5FB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4495800" cy="5715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10" name="Title 2">
            <a:extLst>
              <a:ext uri="{FF2B5EF4-FFF2-40B4-BE49-F238E27FC236}">
                <a16:creationId xmlns:a16="http://schemas.microsoft.com/office/drawing/2014/main" id="{357BF59A-848C-D622-86D1-B0677D7EC031}"/>
              </a:ext>
            </a:extLst>
          </p:cNvPr>
          <p:cNvSpPr txBox="1">
            <a:spLocks/>
          </p:cNvSpPr>
          <p:nvPr/>
        </p:nvSpPr>
        <p:spPr bwMode="auto">
          <a:xfrm>
            <a:off x="69528" y="57150"/>
            <a:ext cx="4883472" cy="571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dirty="0">
                <a:solidFill>
                  <a:srgbClr val="173E2A"/>
                </a:solidFill>
              </a:rPr>
              <a:t>Orgs of AI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84A1D56-B3D6-F4D2-778A-DE79685CB2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731326"/>
            <a:ext cx="1781175" cy="438150"/>
          </a:xfrm>
          <a:prstGeom prst="rect">
            <a:avLst/>
          </a:prstGeom>
        </p:spPr>
      </p:pic>
      <p:pic>
        <p:nvPicPr>
          <p:cNvPr id="8" name="Picture 7" descr="A screenshot of a phone&#10;&#10;Description automatically generated">
            <a:extLst>
              <a:ext uri="{FF2B5EF4-FFF2-40B4-BE49-F238E27FC236}">
                <a16:creationId xmlns:a16="http://schemas.microsoft.com/office/drawing/2014/main" id="{1AD4368D-A493-E6AC-04D0-F8853A2099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522"/>
          <a:stretch/>
        </p:blipFill>
        <p:spPr bwMode="auto">
          <a:xfrm>
            <a:off x="7401385" y="134445"/>
            <a:ext cx="1699260" cy="201422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86395B-0264-255F-E878-51A98904E5F1}"/>
              </a:ext>
            </a:extLst>
          </p:cNvPr>
          <p:cNvSpPr txBox="1"/>
          <p:nvPr/>
        </p:nvSpPr>
        <p:spPr>
          <a:xfrm>
            <a:off x="90193" y="1187880"/>
            <a:ext cx="58534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&lt;Short bio of where they are from, where they have worked and what they do now&gt;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51464D76-4E2A-9CBA-5E2C-CDB2269C4A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79" y="1474493"/>
            <a:ext cx="5272221" cy="766353"/>
          </a:xfrm>
          <a:prstGeom prst="rect">
            <a:avLst/>
          </a:prstGeom>
        </p:spPr>
      </p:pic>
      <p:pic>
        <p:nvPicPr>
          <p:cNvPr id="21" name="Picture 20" descr="HuggingFace Statistics – Originality.AI">
            <a:extLst>
              <a:ext uri="{FF2B5EF4-FFF2-40B4-BE49-F238E27FC236}">
                <a16:creationId xmlns:a16="http://schemas.microsoft.com/office/drawing/2014/main" id="{3481C7D9-AD6F-AB17-3ECA-A7008D758B7E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577" y="3046479"/>
            <a:ext cx="2514600" cy="1557020"/>
          </a:xfrm>
          <a:prstGeom prst="rect">
            <a:avLst/>
          </a:prstGeom>
          <a:noFill/>
          <a:ln>
            <a:noFill/>
          </a:ln>
        </p:spPr>
      </p:pic>
      <p:pic>
        <p:nvPicPr>
          <p:cNvPr id="22" name="Picture 21" descr="Hugging Face Closes In On $4 Billion Valuation With New Fundraise">
            <a:extLst>
              <a:ext uri="{FF2B5EF4-FFF2-40B4-BE49-F238E27FC236}">
                <a16:creationId xmlns:a16="http://schemas.microsoft.com/office/drawing/2014/main" id="{B32E7F57-C338-7587-CE10-F71D1B78A40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3046479"/>
            <a:ext cx="2621915" cy="1562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B7C9C84B-8E22-5B32-C63D-C1FD2ECBB70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849293" y="2148665"/>
            <a:ext cx="1126550" cy="2832469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A7D75C1A-4EF0-7900-3B6F-8B87339BC8B5}"/>
              </a:ext>
            </a:extLst>
          </p:cNvPr>
          <p:cNvSpPr txBox="1"/>
          <p:nvPr/>
        </p:nvSpPr>
        <p:spPr>
          <a:xfrm>
            <a:off x="8068887" y="2148665"/>
            <a:ext cx="7480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Partners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F5C08F-8DCD-E1A6-828C-E34423FA06DB}"/>
              </a:ext>
            </a:extLst>
          </p:cNvPr>
          <p:cNvSpPr txBox="1"/>
          <p:nvPr/>
        </p:nvSpPr>
        <p:spPr>
          <a:xfrm>
            <a:off x="1828800" y="2466626"/>
            <a:ext cx="16002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Growth / Competition</a:t>
            </a:r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7" name="Title 2">
            <a:extLst>
              <a:ext uri="{FF2B5EF4-FFF2-40B4-BE49-F238E27FC236}">
                <a16:creationId xmlns:a16="http://schemas.microsoft.com/office/drawing/2014/main" id="{6D17B119-8E52-1B7E-CEE4-12C0FDEE5471}"/>
              </a:ext>
            </a:extLst>
          </p:cNvPr>
          <p:cNvSpPr txBox="1">
            <a:spLocks/>
          </p:cNvSpPr>
          <p:nvPr/>
        </p:nvSpPr>
        <p:spPr bwMode="auto">
          <a:xfrm>
            <a:off x="5982046" y="1471982"/>
            <a:ext cx="1399966" cy="328126"/>
          </a:xfrm>
          <a:prstGeom prst="rect">
            <a:avLst/>
          </a:prstGeom>
          <a:solidFill>
            <a:srgbClr val="4C5F2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/>
              <a:t>NYC</a:t>
            </a:r>
          </a:p>
        </p:txBody>
      </p:sp>
      <p:sp>
        <p:nvSpPr>
          <p:cNvPr id="28" name="Title 2">
            <a:extLst>
              <a:ext uri="{FF2B5EF4-FFF2-40B4-BE49-F238E27FC236}">
                <a16:creationId xmlns:a16="http://schemas.microsoft.com/office/drawing/2014/main" id="{061DC0A9-825A-75F1-2E1F-B19CD8845972}"/>
              </a:ext>
            </a:extLst>
          </p:cNvPr>
          <p:cNvSpPr txBox="1">
            <a:spLocks/>
          </p:cNvSpPr>
          <p:nvPr/>
        </p:nvSpPr>
        <p:spPr bwMode="auto">
          <a:xfrm>
            <a:off x="5991433" y="2097538"/>
            <a:ext cx="1399966" cy="328126"/>
          </a:xfrm>
          <a:prstGeom prst="rect">
            <a:avLst/>
          </a:prstGeom>
          <a:solidFill>
            <a:srgbClr val="4C5F2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/>
              <a:t>Paris</a:t>
            </a:r>
          </a:p>
        </p:txBody>
      </p:sp>
      <p:sp>
        <p:nvSpPr>
          <p:cNvPr id="29" name="Title 2">
            <a:extLst>
              <a:ext uri="{FF2B5EF4-FFF2-40B4-BE49-F238E27FC236}">
                <a16:creationId xmlns:a16="http://schemas.microsoft.com/office/drawing/2014/main" id="{55027CB2-1A10-CCDD-3131-0CC47A1439F2}"/>
              </a:ext>
            </a:extLst>
          </p:cNvPr>
          <p:cNvSpPr txBox="1">
            <a:spLocks/>
          </p:cNvSpPr>
          <p:nvPr/>
        </p:nvSpPr>
        <p:spPr bwMode="auto">
          <a:xfrm>
            <a:off x="5991432" y="2683159"/>
            <a:ext cx="1399967" cy="328126"/>
          </a:xfrm>
          <a:prstGeom prst="rect">
            <a:avLst/>
          </a:prstGeom>
          <a:solidFill>
            <a:srgbClr val="4C5F27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marL="182880" algn="l" rtl="0" eaLnBrk="1" fontAlgn="base" hangingPunct="1">
              <a:spcBef>
                <a:spcPct val="0"/>
              </a:spcBef>
              <a:spcAft>
                <a:spcPct val="0"/>
              </a:spcAft>
              <a:defRPr sz="3200" kern="1200" baseline="0">
                <a:solidFill>
                  <a:schemeClr val="bg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2pPr>
            <a:lvl3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3pPr>
            <a:lvl4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4pPr>
            <a:lvl5pPr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5pPr>
            <a:lvl6pPr marL="4572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6pPr>
            <a:lvl7pPr marL="9144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7pPr>
            <a:lvl8pPr marL="13716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8pPr>
            <a:lvl9pPr marL="1828800" algn="ctr" rtl="0" eaLnBrk="1" fontAlgn="base" hangingPunct="1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r>
              <a:rPr lang="en-US" sz="1200" dirty="0"/>
              <a:t>Remote first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E8A168F9-D6A4-32F3-EAA6-244E52BDB05B}"/>
              </a:ext>
            </a:extLst>
          </p:cNvPr>
          <p:cNvSpPr txBox="1"/>
          <p:nvPr/>
        </p:nvSpPr>
        <p:spPr>
          <a:xfrm>
            <a:off x="6339117" y="968581"/>
            <a:ext cx="68582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Offices</a:t>
            </a:r>
          </a:p>
          <a:p>
            <a:endParaRPr lang="en-US" sz="12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2807458"/>
      </p:ext>
    </p:extLst>
  </p:cSld>
  <p:clrMapOvr>
    <a:masterClrMapping/>
  </p:clrMapOvr>
</p:sld>
</file>

<file path=ppt/theme/theme1.xml><?xml version="1.0" encoding="utf-8"?>
<a:theme xmlns:a="http://schemas.openxmlformats.org/drawingml/2006/main" name="Beamer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Beamer</Template>
  <TotalTime>0</TotalTime>
  <Words>119</Words>
  <Application>Microsoft Office PowerPoint</Application>
  <PresentationFormat>On-screen Show (16:9)</PresentationFormat>
  <Paragraphs>17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Verdana</vt:lpstr>
      <vt:lpstr>Beamer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2014-06-04T09:43:42Z</dcterms:created>
  <dcterms:modified xsi:type="dcterms:W3CDTF">2024-05-16T12:47:52Z</dcterms:modified>
</cp:coreProperties>
</file>