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E28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38C2C-C391-37C7-E8E3-8B4B4953BD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7CF4E-B435-092B-0E31-D22078257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AB2CD-DB52-0544-DACF-AC7F99830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61812-0DB4-113A-B0F1-BA014BAC1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81F07-D078-54FE-7060-F0BE2C07B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24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E6362-73A0-81E9-7E18-2C3ECDE58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6FC9A-1CF3-D5FF-FEEB-A66F62148D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65F1A-AB01-4702-A54B-81EBD5FBD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746F-43FA-1E45-884D-831D593D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EE3FD-0641-544F-FCB9-0F3CA8FF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81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EB3A30-305D-AD8E-8DA4-3580B5F610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1E245D-CCA9-AA04-8608-F7CF97473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7948F-02C9-B156-5DAD-BC4327D2C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78ECB-A286-A829-3445-A9C4744E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C2019-4F64-576F-1F93-B69B1598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303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D697B-479A-93AC-046F-2FA7F299D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93A4E9-2E14-BE1C-49C7-77198FEAC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19FCF-7B81-4B16-F4DB-03B3D983F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30087-72FE-3124-AC63-DB9990094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D2811-5527-2F17-469D-A5813D7D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34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CA6DD-3C39-B5BF-2A3C-09297792F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2ED28-7279-8972-6C85-5849CEB763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A2445-9DEF-C4F3-CE41-DE90334E5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8261-0A98-96D8-26E6-33290AD6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3E997-6E56-ECCF-5337-6648B06A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98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1527D-14BF-8554-8AC7-B0CE0A115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370AD-8E3A-F3E4-DA6B-3D1030367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82A8DC-62D7-0F37-BF35-9849B78FF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7895BB-6ACB-5354-4CF3-66B4CB115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EDF770-6839-0D5B-66E6-0BC4C3FB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194FC-BCD8-796F-F89E-C87B5591E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50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F15-91DC-EF7D-C417-B672A17F4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A801E-40EC-DA85-44E7-977EC2006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07210-7CB3-8B20-DFB3-1B9798C4D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B43433-630B-BB26-9B14-4B1DEF1D1D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8B9E7E-DE71-F488-8507-093B9A3E3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9D36BF-3DE1-E7D2-E8B6-762464A8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CA5A1-73D5-3994-AC20-597461891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A98D0B-9F5B-25F9-8F53-64CCBFFA8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90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FD5E6-BD23-182D-A40A-47CE54C8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717C60-06AC-2005-D2A3-4DEDA2B8C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5770E-51B8-7877-27B3-D2EB8EF0B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02D924-6C6F-12D0-133B-F71333842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47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2D29-24A6-BD1F-A70F-39652D85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EFA10-CA22-18C4-25B4-C01865F8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7DD09-6C11-5139-2B23-081440331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499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F6E6F-3344-7B49-384E-D77097E71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970AB-7B6F-9F37-1B9A-C9171C4E3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7E58-0A3C-41DF-07CC-8DADB58A8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A8312-6CC4-4F46-E17A-6653EC9D37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573DC-1B51-C729-CDA8-4F3A6CE6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D40594-0EA1-667B-0769-17C2509B7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070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59EBE-5917-24C9-80F0-666AD29B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9AF596-88CD-CEED-6D9B-F85AF5C5DB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59487-6B6F-1872-F66A-6CA1E318B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8C3A0-9AFF-D011-114A-7C35A594E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9858C-C4C8-56C1-00B2-A7A25CDE4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32695-9251-8282-60CD-1499BA3FD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6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981AFF-0D98-4FD6-85FC-BAF7282BC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42C05-A640-C3BC-59D1-506A64828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030C7-88C2-D1E4-D278-ECF7353729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1A11E1-D724-4752-9B4D-016AEA5D781E}" type="datetimeFigureOut">
              <a:rPr lang="en-US" smtClean="0"/>
              <a:t>4/21/2024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ED965-FA7A-428E-520E-8E1890C5E8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BA92E0-3FB2-7BB3-5075-FF1AFBF435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B11ED8-FD78-4439-A6F3-9AF2A7E8E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137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vita.had.co.nz/papers/tidy-data.pdf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252FA4-87AB-BE9E-AEE4-532B35D6BFC9}"/>
              </a:ext>
            </a:extLst>
          </p:cNvPr>
          <p:cNvSpPr/>
          <p:nvPr/>
        </p:nvSpPr>
        <p:spPr>
          <a:xfrm>
            <a:off x="2418735" y="149942"/>
            <a:ext cx="4424516" cy="6440130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B50B08-63F1-272D-A633-02D9487F49DB}"/>
              </a:ext>
            </a:extLst>
          </p:cNvPr>
          <p:cNvSpPr/>
          <p:nvPr/>
        </p:nvSpPr>
        <p:spPr>
          <a:xfrm>
            <a:off x="2418735" y="2047568"/>
            <a:ext cx="4424516" cy="1514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1E5C05-002D-3567-390F-E56968F9B349}"/>
              </a:ext>
            </a:extLst>
          </p:cNvPr>
          <p:cNvSpPr/>
          <p:nvPr/>
        </p:nvSpPr>
        <p:spPr>
          <a:xfrm>
            <a:off x="2418735" y="3561736"/>
            <a:ext cx="4424516" cy="1514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russels 2024 | Ultimate Guide To Where To Go, Eat &amp; Sleep in Brussels |  Time Out">
            <a:extLst>
              <a:ext uri="{FF2B5EF4-FFF2-40B4-BE49-F238E27FC236}">
                <a16:creationId xmlns:a16="http://schemas.microsoft.com/office/drawing/2014/main" id="{541F8747-FDCF-ED8E-D00C-108448A36CA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86" b="19341"/>
          <a:stretch/>
        </p:blipFill>
        <p:spPr bwMode="auto">
          <a:xfrm>
            <a:off x="2418735" y="149942"/>
            <a:ext cx="4424516" cy="1923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E3000ED-6A90-B452-0D6B-F9E4FEAB1DF6}"/>
              </a:ext>
            </a:extLst>
          </p:cNvPr>
          <p:cNvSpPr/>
          <p:nvPr/>
        </p:nvSpPr>
        <p:spPr>
          <a:xfrm>
            <a:off x="2418735" y="5075904"/>
            <a:ext cx="4424516" cy="15141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B87AD-3DC3-B331-F2EF-5D30740A4EF5}"/>
              </a:ext>
            </a:extLst>
          </p:cNvPr>
          <p:cNvSpPr txBox="1"/>
          <p:nvPr/>
        </p:nvSpPr>
        <p:spPr>
          <a:xfrm>
            <a:off x="2418735" y="2047568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Section</a:t>
            </a:r>
            <a:r>
              <a:rPr lang="es-419" dirty="0"/>
              <a:t> 1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C30166-774C-84B7-5007-FF128D2CA910}"/>
              </a:ext>
            </a:extLst>
          </p:cNvPr>
          <p:cNvSpPr txBox="1"/>
          <p:nvPr/>
        </p:nvSpPr>
        <p:spPr>
          <a:xfrm>
            <a:off x="2418735" y="3561736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Section</a:t>
            </a:r>
            <a:r>
              <a:rPr lang="es-419" dirty="0"/>
              <a:t> 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2BD8AB-547E-8F28-51B1-824E4FF395D2}"/>
              </a:ext>
            </a:extLst>
          </p:cNvPr>
          <p:cNvSpPr txBox="1"/>
          <p:nvPr/>
        </p:nvSpPr>
        <p:spPr>
          <a:xfrm>
            <a:off x="2418735" y="5075904"/>
            <a:ext cx="1111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 err="1"/>
              <a:t>Section</a:t>
            </a:r>
            <a:r>
              <a:rPr lang="es-419" dirty="0"/>
              <a:t> 3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44945-4958-902E-0A81-CA9BC4C52F17}"/>
              </a:ext>
            </a:extLst>
          </p:cNvPr>
          <p:cNvSpPr/>
          <p:nvPr/>
        </p:nvSpPr>
        <p:spPr>
          <a:xfrm>
            <a:off x="2418735" y="149941"/>
            <a:ext cx="4424516" cy="1923797"/>
          </a:xfrm>
          <a:prstGeom prst="rect">
            <a:avLst/>
          </a:prstGeom>
          <a:solidFill>
            <a:srgbClr val="0E2841">
              <a:alpha val="6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1E486C-42D9-A01B-B7DE-C1A1A08E338D}"/>
              </a:ext>
            </a:extLst>
          </p:cNvPr>
          <p:cNvSpPr txBox="1"/>
          <p:nvPr/>
        </p:nvSpPr>
        <p:spPr>
          <a:xfrm>
            <a:off x="3580064" y="757896"/>
            <a:ext cx="2101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4000" dirty="0" err="1">
                <a:solidFill>
                  <a:schemeClr val="bg1"/>
                </a:solidFill>
              </a:rPr>
              <a:t>Brussels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7" name="AutoShape 4" descr="What is a Treemapping Chart? | Jaspersoft">
            <a:extLst>
              <a:ext uri="{FF2B5EF4-FFF2-40B4-BE49-F238E27FC236}">
                <a16:creationId xmlns:a16="http://schemas.microsoft.com/office/drawing/2014/main" id="{E1C09C31-090F-6A09-9E5F-F6FF3AE757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78593" y="321760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7D7142BD-3FBE-017C-31F3-70613E2824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7901" y="2175567"/>
            <a:ext cx="2038071" cy="132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3">
            <a:extLst>
              <a:ext uri="{FF2B5EF4-FFF2-40B4-BE49-F238E27FC236}">
                <a16:creationId xmlns:a16="http://schemas.microsoft.com/office/drawing/2014/main" id="{D7837AD1-71D0-5DF5-0CD9-1C8956ED9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069" y="2468923"/>
            <a:ext cx="21795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Lorem ipsum dolor sit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sed do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labore et dolore magna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FCED4176-C86D-D06E-D645-07C21D635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160" y="3956919"/>
            <a:ext cx="1383142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Lorem ipsum dolor sit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sed do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eiusmod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46BC945B-3256-917C-C8EE-0E5C77EB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0160" y="5612786"/>
            <a:ext cx="2179553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Lorem ipsum dolor sit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amet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consectetur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adipiscing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sed do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eiusmod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incididunt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labore et dolore magna </a:t>
            </a:r>
            <a:r>
              <a:rPr kumimoji="0" lang="en-US" altLang="en-US" sz="10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aliqua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26" name="Picture 10">
            <a:extLst>
              <a:ext uri="{FF2B5EF4-FFF2-40B4-BE49-F238E27FC236}">
                <a16:creationId xmlns:a16="http://schemas.microsoft.com/office/drawing/2014/main" id="{B663678E-C48A-E47D-F23F-E35F1BC9F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3393" y="5136698"/>
            <a:ext cx="2038071" cy="132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seaborn.lineplot — seaborn 0.13.2 documentation">
            <a:extLst>
              <a:ext uri="{FF2B5EF4-FFF2-40B4-BE49-F238E27FC236}">
                <a16:creationId xmlns:a16="http://schemas.microsoft.com/office/drawing/2014/main" id="{80B0BDF3-7A13-F023-C8C3-B31294B6A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638" y="3798077"/>
            <a:ext cx="1334956" cy="101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172056C-9DA9-4FF7-0A63-91215B526A3F}"/>
              </a:ext>
            </a:extLst>
          </p:cNvPr>
          <p:cNvSpPr txBox="1"/>
          <p:nvPr/>
        </p:nvSpPr>
        <p:spPr>
          <a:xfrm>
            <a:off x="7511844" y="211185"/>
            <a:ext cx="278253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b="1" dirty="0" err="1"/>
              <a:t>Profile</a:t>
            </a:r>
            <a:r>
              <a:rPr lang="es-419" b="1" dirty="0"/>
              <a:t> page</a:t>
            </a:r>
          </a:p>
          <a:p>
            <a:r>
              <a:rPr lang="es-419" dirty="0" err="1"/>
              <a:t>Roadmap</a:t>
            </a:r>
            <a:r>
              <a:rPr lang="es-419" dirty="0"/>
              <a:t> </a:t>
            </a:r>
            <a:r>
              <a:rPr lang="es-419" dirty="0" err="1"/>
              <a:t>expected</a:t>
            </a:r>
            <a:r>
              <a:rPr lang="es-419" dirty="0"/>
              <a:t>:</a:t>
            </a:r>
          </a:p>
          <a:p>
            <a:endParaRPr lang="es-419" dirty="0"/>
          </a:p>
          <a:p>
            <a:r>
              <a:rPr lang="es-419" b="1" dirty="0"/>
              <a:t>April-June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Creation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</a:t>
            </a:r>
            <a:r>
              <a:rPr lang="es-419" dirty="0" err="1"/>
              <a:t>graphics</a:t>
            </a:r>
            <a:r>
              <a:rPr lang="es-419" dirty="0"/>
              <a:t> per </a:t>
            </a:r>
            <a:r>
              <a:rPr lang="es-419" dirty="0" err="1"/>
              <a:t>profile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CC"/>
                </a:solidFill>
              </a:rPr>
              <a:t>Design of main structure (Danae)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section styles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July-September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Enrichment of plots and interactive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Fill-up with content the Hero.</a:t>
            </a:r>
          </a:p>
          <a:p>
            <a:endParaRPr lang="en-US" dirty="0"/>
          </a:p>
          <a:p>
            <a:r>
              <a:rPr lang="en-US" b="1" dirty="0"/>
              <a:t>October-December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Creation of narratives per section: texts and stats.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FAF7AD-386B-BB5D-ED39-5ED02A0F84D9}"/>
              </a:ext>
            </a:extLst>
          </p:cNvPr>
          <p:cNvSpPr txBox="1"/>
          <p:nvPr/>
        </p:nvSpPr>
        <p:spPr>
          <a:xfrm>
            <a:off x="2430013" y="190240"/>
            <a:ext cx="67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>
                <a:solidFill>
                  <a:schemeClr val="bg1"/>
                </a:solidFill>
              </a:rPr>
              <a:t>Hero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9" name="Picture 10">
            <a:extLst>
              <a:ext uri="{FF2B5EF4-FFF2-40B4-BE49-F238E27FC236}">
                <a16:creationId xmlns:a16="http://schemas.microsoft.com/office/drawing/2014/main" id="{23DC3F3F-7708-742C-A691-CB5E65291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2629" y="3765045"/>
            <a:ext cx="1558835" cy="1013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931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8CE6C3-4BDF-D8E1-1C1A-B99EE6A5A162}"/>
              </a:ext>
            </a:extLst>
          </p:cNvPr>
          <p:cNvSpPr txBox="1"/>
          <p:nvPr/>
        </p:nvSpPr>
        <p:spPr>
          <a:xfrm>
            <a:off x="363794" y="353962"/>
            <a:ext cx="2892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sz="2400" b="1" dirty="0">
                <a:solidFill>
                  <a:srgbClr val="0000CC"/>
                </a:solidFill>
              </a:rPr>
              <a:t>Data </a:t>
            </a:r>
            <a:r>
              <a:rPr lang="es-419" sz="2400" b="1" dirty="0" err="1">
                <a:solidFill>
                  <a:srgbClr val="0000CC"/>
                </a:solidFill>
              </a:rPr>
              <a:t>Requirements</a:t>
            </a:r>
            <a:endParaRPr lang="en-US" sz="2400" b="1" dirty="0">
              <a:solidFill>
                <a:srgbClr val="0000CC"/>
              </a:solidFill>
            </a:endParaRPr>
          </a:p>
        </p:txBody>
      </p:sp>
      <p:pic>
        <p:nvPicPr>
          <p:cNvPr id="2050" name="Picture 2" descr="3.1 Tidy data | Curso: R para análisis de datos">
            <a:extLst>
              <a:ext uri="{FF2B5EF4-FFF2-40B4-BE49-F238E27FC236}">
                <a16:creationId xmlns:a16="http://schemas.microsoft.com/office/drawing/2014/main" id="{BC63D7F3-9FE6-86FA-9639-0B969CBDA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42" y="4154060"/>
            <a:ext cx="5962509" cy="1863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860612-E6C1-3673-58A7-8B54EB3F8474}"/>
              </a:ext>
            </a:extLst>
          </p:cNvPr>
          <p:cNvSpPr txBox="1"/>
          <p:nvPr/>
        </p:nvSpPr>
        <p:spPr>
          <a:xfrm>
            <a:off x="363794" y="974693"/>
            <a:ext cx="573220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 need to convert our datasets into tidy formats to ensure consistency in the data structure and guarantee the correct implementation of our visualizations.</a:t>
            </a:r>
          </a:p>
          <a:p>
            <a:endParaRPr lang="en-US" dirty="0">
              <a:hlinkClick r:id="rId3"/>
            </a:endParaRPr>
          </a:p>
          <a:p>
            <a:r>
              <a:rPr lang="es-419" sz="1800" dirty="0">
                <a:hlinkClick r:id="rId3"/>
              </a:rPr>
              <a:t>https://vita.had.co.nz/papers/tidy-data.pdf</a:t>
            </a:r>
            <a:r>
              <a:rPr lang="es-419" dirty="0"/>
              <a:t> </a:t>
            </a:r>
            <a:r>
              <a:rPr lang="es-419" sz="1800" dirty="0"/>
              <a:t> </a:t>
            </a:r>
          </a:p>
          <a:p>
            <a:endParaRPr lang="es-419" dirty="0"/>
          </a:p>
          <a:p>
            <a:r>
              <a:rPr lang="es-419" dirty="0"/>
              <a:t>In </a:t>
            </a:r>
            <a:r>
              <a:rPr lang="es-419" dirty="0" err="1"/>
              <a:t>summary</a:t>
            </a:r>
            <a:r>
              <a:rPr lang="es-419" dirty="0"/>
              <a:t>, </a:t>
            </a:r>
            <a:r>
              <a:rPr lang="es-419" dirty="0" err="1"/>
              <a:t>each</a:t>
            </a:r>
            <a:r>
              <a:rPr lang="es-419" dirty="0"/>
              <a:t> CSV/JSON file </a:t>
            </a:r>
            <a:r>
              <a:rPr lang="es-419" dirty="0" err="1"/>
              <a:t>should</a:t>
            </a:r>
            <a:r>
              <a:rPr lang="es-419" dirty="0"/>
              <a:t> </a:t>
            </a:r>
            <a:r>
              <a:rPr lang="es-419" dirty="0" err="1"/>
              <a:t>consider</a:t>
            </a:r>
            <a:r>
              <a:rPr lang="es-419" dirty="0"/>
              <a:t> </a:t>
            </a:r>
            <a:r>
              <a:rPr lang="es-419" dirty="0" err="1"/>
              <a:t>the</a:t>
            </a:r>
            <a:r>
              <a:rPr lang="es-419" dirty="0"/>
              <a:t> </a:t>
            </a:r>
            <a:r>
              <a:rPr lang="es-419" dirty="0" err="1"/>
              <a:t>following</a:t>
            </a:r>
            <a:r>
              <a:rPr lang="es-419" dirty="0"/>
              <a:t> </a:t>
            </a:r>
            <a:r>
              <a:rPr lang="es-419" dirty="0" err="1"/>
              <a:t>characteristics</a:t>
            </a:r>
            <a:r>
              <a:rPr lang="es-419" dirty="0"/>
              <a:t>:</a:t>
            </a:r>
          </a:p>
          <a:p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Each</a:t>
            </a:r>
            <a:r>
              <a:rPr lang="es-419" dirty="0"/>
              <a:t> </a:t>
            </a:r>
            <a:r>
              <a:rPr lang="es-419" dirty="0" err="1"/>
              <a:t>observation</a:t>
            </a:r>
            <a:r>
              <a:rPr lang="es-419" dirty="0"/>
              <a:t> </a:t>
            </a:r>
            <a:r>
              <a:rPr lang="es-419" dirty="0" err="1"/>
              <a:t>should</a:t>
            </a:r>
            <a:r>
              <a:rPr lang="es-419" dirty="0"/>
              <a:t> be a </a:t>
            </a:r>
            <a:r>
              <a:rPr lang="es-419" dirty="0" err="1"/>
              <a:t>row</a:t>
            </a:r>
            <a:endParaRPr lang="es-419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419" dirty="0" err="1"/>
              <a:t>Each</a:t>
            </a:r>
            <a:r>
              <a:rPr lang="es-419" dirty="0"/>
              <a:t> variable </a:t>
            </a:r>
            <a:r>
              <a:rPr lang="es-419" dirty="0" err="1"/>
              <a:t>should</a:t>
            </a:r>
            <a:r>
              <a:rPr lang="es-419" dirty="0"/>
              <a:t> be a </a:t>
            </a:r>
            <a:r>
              <a:rPr lang="es-419" dirty="0" err="1"/>
              <a:t>column</a:t>
            </a:r>
            <a:endParaRPr lang="es-419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9C993E-E87E-2D2D-69BC-4A303A9F435B}"/>
              </a:ext>
            </a:extLst>
          </p:cNvPr>
          <p:cNvSpPr txBox="1"/>
          <p:nvPr/>
        </p:nvSpPr>
        <p:spPr>
          <a:xfrm>
            <a:off x="6300319" y="584794"/>
            <a:ext cx="573220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419" sz="1800" dirty="0" err="1"/>
              <a:t>Some</a:t>
            </a:r>
            <a:r>
              <a:rPr lang="es-419" sz="1800" dirty="0"/>
              <a:t> </a:t>
            </a:r>
            <a:r>
              <a:rPr lang="es-419" sz="1800" b="1" dirty="0" err="1"/>
              <a:t>recommendations</a:t>
            </a:r>
            <a:r>
              <a:rPr lang="es-419" sz="1800" dirty="0"/>
              <a:t>:</a:t>
            </a:r>
          </a:p>
          <a:p>
            <a:endParaRPr lang="es-419" dirty="0"/>
          </a:p>
          <a:p>
            <a:r>
              <a:rPr lang="en-US" sz="1800" dirty="0"/>
              <a:t>Independent of the profile type, the most important columns throughout the observatory profiles will be geography and time.</a:t>
            </a:r>
          </a:p>
          <a:p>
            <a:endParaRPr lang="es-419" dirty="0"/>
          </a:p>
          <a:p>
            <a:r>
              <a:rPr lang="es-419" b="1" dirty="0" err="1"/>
              <a:t>Geography</a:t>
            </a:r>
            <a:r>
              <a:rPr lang="es-419" b="1" dirty="0"/>
              <a:t>:</a:t>
            </a:r>
          </a:p>
          <a:p>
            <a:r>
              <a:rPr lang="en-US" dirty="0"/>
              <a:t>Use a unique table for geography IDs, and the datasets must use the minimum geographical ID.</a:t>
            </a:r>
          </a:p>
          <a:p>
            <a:endParaRPr lang="en-US" dirty="0"/>
          </a:p>
          <a:p>
            <a:r>
              <a:rPr lang="en-US" i="1" dirty="0">
                <a:solidFill>
                  <a:schemeClr val="accent4"/>
                </a:solidFill>
              </a:rPr>
              <a:t>Example: If the data is at NUTS-2 level, and we want to create a visualization at country level, our API should be the responsible to make the aggregation.</a:t>
            </a:r>
          </a:p>
          <a:p>
            <a:endParaRPr lang="en-US" dirty="0"/>
          </a:p>
          <a:p>
            <a:r>
              <a:rPr lang="en-US" b="1" dirty="0"/>
              <a:t>Time:</a:t>
            </a:r>
          </a:p>
          <a:p>
            <a:r>
              <a:rPr lang="en-US" dirty="0"/>
              <a:t>Use 4-digit number to represent year, use MM/DD/YYYY otherwise.</a:t>
            </a:r>
          </a:p>
          <a:p>
            <a:endParaRPr lang="en-US" dirty="0"/>
          </a:p>
          <a:p>
            <a:r>
              <a:rPr lang="en-US" dirty="0"/>
              <a:t>Column names in the data in lowercase, without accents nor whitespaces.</a:t>
            </a:r>
          </a:p>
        </p:txBody>
      </p:sp>
    </p:spTree>
    <p:extLst>
      <p:ext uri="{BB962C8B-B14F-4D97-AF65-F5344CB8AC3E}">
        <p14:creationId xmlns:p14="http://schemas.microsoft.com/office/powerpoint/2010/main" val="1650697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283</Words>
  <Application>Microsoft Office PowerPoint</Application>
  <PresentationFormat>Widescreen</PresentationFormat>
  <Paragraphs>44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Carlos Navarrete Lizama</dc:creator>
  <cp:lastModifiedBy>Carlos Navarrete Lizama</cp:lastModifiedBy>
  <cp:revision>2</cp:revision>
  <dcterms:created xsi:type="dcterms:W3CDTF">2024-04-21T20:49:55Z</dcterms:created>
  <dcterms:modified xsi:type="dcterms:W3CDTF">2024-04-21T21:33:21Z</dcterms:modified>
</cp:coreProperties>
</file>