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1375" r:id="rId2"/>
    <p:sldId id="1585" r:id="rId3"/>
    <p:sldId id="1586" r:id="rId4"/>
    <p:sldId id="1587" r:id="rId5"/>
    <p:sldId id="1588" r:id="rId6"/>
    <p:sldId id="1589" r:id="rId7"/>
    <p:sldId id="1590" r:id="rId8"/>
    <p:sldId id="1591" r:id="rId9"/>
    <p:sldId id="1515" r:id="rId10"/>
    <p:sldId id="1571" r:id="rId11"/>
    <p:sldId id="1573" r:id="rId12"/>
    <p:sldId id="1572" r:id="rId13"/>
    <p:sldId id="1569" r:id="rId14"/>
    <p:sldId id="1540" r:id="rId15"/>
    <p:sldId id="1575" r:id="rId16"/>
    <p:sldId id="1577" r:id="rId17"/>
    <p:sldId id="1521" r:id="rId18"/>
    <p:sldId id="1522" r:id="rId19"/>
    <p:sldId id="1580" r:id="rId20"/>
    <p:sldId id="1581" r:id="rId21"/>
    <p:sldId id="1593" r:id="rId22"/>
    <p:sldId id="1582" r:id="rId23"/>
    <p:sldId id="1592" r:id="rId24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2"/>
    <a:srgbClr val="8E8EDE"/>
    <a:srgbClr val="CFC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1768" autoAdjust="0"/>
  </p:normalViewPr>
  <p:slideViewPr>
    <p:cSldViewPr>
      <p:cViewPr varScale="1">
        <p:scale>
          <a:sx n="81" d="100"/>
          <a:sy n="81" d="100"/>
        </p:scale>
        <p:origin x="788" y="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2732" y="48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9D1474-C70C-4711-AF04-E8C1E02DA468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76C7AE-F58C-410D-A24C-D622449AD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Holaamor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517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Holaamor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4866085"/>
            <a:ext cx="4572000" cy="27741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i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4866085"/>
            <a:ext cx="4572000" cy="27741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i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8382000" cy="337185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SzPct val="60000"/>
              <a:buFont typeface="Verdana" pitchFamily="34" charset="0"/>
              <a:buChar char="–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82880" algn="l">
              <a:defRPr sz="3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1"/>
            <a:ext cx="4267200" cy="37945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1"/>
            <a:ext cx="4267200" cy="37945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7301"/>
            <a:ext cx="4040188" cy="33373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429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7301"/>
            <a:ext cx="4041775" cy="33373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  <p:sldLayoutId id="2147483677" r:id="rId1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u.nl/en/university-library" TargetMode="External"/><Relationship Id="rId3" Type="http://schemas.openxmlformats.org/officeDocument/2006/relationships/hyperlink" Target="https://oec.world/" TargetMode="External"/><Relationship Id="rId7" Type="http://schemas.openxmlformats.org/officeDocument/2006/relationships/hyperlink" Target="https://www.crunchbase.com/" TargetMode="External"/><Relationship Id="rId2" Type="http://schemas.openxmlformats.org/officeDocument/2006/relationships/hyperlink" Target="https://datausa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.europa.eu/eurostat" TargetMode="External"/><Relationship Id="rId5" Type="http://schemas.openxmlformats.org/officeDocument/2006/relationships/hyperlink" Target="https://www.bls.gov/" TargetMode="External"/><Relationship Id="rId10" Type="http://schemas.openxmlformats.org/officeDocument/2006/relationships/hyperlink" Target="https://dataverse.harvard.edu/" TargetMode="External"/><Relationship Id="rId4" Type="http://schemas.openxmlformats.org/officeDocument/2006/relationships/hyperlink" Target="https://dataafrica.io/" TargetMode="External"/><Relationship Id="rId9" Type="http://schemas.openxmlformats.org/officeDocument/2006/relationships/hyperlink" Target="https://snap.stanford.edu/data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05CD6C-39B7-4190-A4D0-BC97945BA802}"/>
              </a:ext>
            </a:extLst>
          </p:cNvPr>
          <p:cNvSpPr/>
          <p:nvPr/>
        </p:nvSpPr>
        <p:spPr>
          <a:xfrm>
            <a:off x="0" y="1809750"/>
            <a:ext cx="9144000" cy="1447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3333B2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B2BA927-B6C8-4A8A-BFAC-E64E4055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750"/>
            <a:ext cx="9144000" cy="2209800"/>
          </a:xfrm>
          <a:noFill/>
        </p:spPr>
        <p:txBody>
          <a:bodyPr/>
          <a:lstStyle/>
          <a:p>
            <a:pPr marL="0" algn="ctr">
              <a:spcBef>
                <a:spcPts val="600"/>
              </a:spcBef>
            </a:pPr>
            <a:r>
              <a:rPr lang="en-US" sz="4500" b="1" cap="small" dirty="0">
                <a:solidFill>
                  <a:srgbClr val="3333B2"/>
                </a:solidFill>
                <a:latin typeface="Helvetica" pitchFamily="34" charset="0"/>
                <a:cs typeface="Helvetica" pitchFamily="34" charset="0"/>
              </a:rPr>
              <a:t>Econ Geo in R</a:t>
            </a:r>
            <a:endParaRPr lang="nl-NL" sz="4500" dirty="0">
              <a:solidFill>
                <a:srgbClr val="3333B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375A9-9A9D-4CB1-B441-5A98BD274A53}"/>
              </a:ext>
            </a:extLst>
          </p:cNvPr>
          <p:cNvSpPr/>
          <p:nvPr/>
        </p:nvSpPr>
        <p:spPr>
          <a:xfrm>
            <a:off x="381000" y="4476750"/>
            <a:ext cx="3233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33B2"/>
                </a:solidFill>
              </a:rPr>
              <a:t>Pierre-Alexandre Balland</a:t>
            </a:r>
            <a:endParaRPr lang="nl-NL" sz="2000" dirty="0">
              <a:solidFill>
                <a:srgbClr val="3333B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E3CC8-53F4-4984-BCEB-97DE0E7BCDA8}"/>
              </a:ext>
            </a:extLst>
          </p:cNvPr>
          <p:cNvSpPr/>
          <p:nvPr/>
        </p:nvSpPr>
        <p:spPr>
          <a:xfrm>
            <a:off x="6248400" y="4476750"/>
            <a:ext cx="2634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3333B2"/>
                </a:solidFill>
              </a:rPr>
              <a:t>M&amp;T specializations</a:t>
            </a:r>
            <a:endParaRPr lang="nl-NL" sz="2000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652"/>
    </mc:Choice>
    <mc:Fallback xmlns="">
      <p:transition spd="slow" advTm="1496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">
            <a:extLst>
              <a:ext uri="{FF2B5EF4-FFF2-40B4-BE49-F238E27FC236}">
                <a16:creationId xmlns:a16="http://schemas.microsoft.com/office/drawing/2014/main" id="{D99BC1D5-280E-402D-969F-B9626EE04AE2}"/>
              </a:ext>
            </a:extLst>
          </p:cNvPr>
          <p:cNvSpPr txBox="1">
            <a:spLocks/>
          </p:cNvSpPr>
          <p:nvPr/>
        </p:nvSpPr>
        <p:spPr bwMode="auto">
          <a:xfrm>
            <a:off x="1371600" y="2093082"/>
            <a:ext cx="6591299" cy="9573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</a:rPr>
              <a:t>Bottleneck: increasing complexity of the technological landscape </a:t>
            </a:r>
          </a:p>
        </p:txBody>
      </p:sp>
    </p:spTree>
    <p:extLst>
      <p:ext uri="{BB962C8B-B14F-4D97-AF65-F5344CB8AC3E}">
        <p14:creationId xmlns:p14="http://schemas.microsoft.com/office/powerpoint/2010/main" val="271335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C9F9A18-4A6B-443B-998E-F96E5824927B}"/>
              </a:ext>
            </a:extLst>
          </p:cNvPr>
          <p:cNvSpPr txBox="1">
            <a:spLocks/>
          </p:cNvSpPr>
          <p:nvPr/>
        </p:nvSpPr>
        <p:spPr bwMode="auto">
          <a:xfrm>
            <a:off x="5694547" y="3760571"/>
            <a:ext cx="1767038" cy="3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fr-FR" sz="1800" dirty="0">
                <a:solidFill>
                  <a:schemeClr val="bg1"/>
                </a:solidFill>
              </a:rPr>
              <a:t>Hydrogène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D99BC1D5-280E-402D-969F-B9626EE04AE2}"/>
              </a:ext>
            </a:extLst>
          </p:cNvPr>
          <p:cNvSpPr txBox="1">
            <a:spLocks/>
          </p:cNvSpPr>
          <p:nvPr/>
        </p:nvSpPr>
        <p:spPr bwMode="auto">
          <a:xfrm>
            <a:off x="1276350" y="438150"/>
            <a:ext cx="6591299" cy="95733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dirty="0">
                <a:solidFill>
                  <a:srgbClr val="00B050"/>
                </a:solidFill>
              </a:rPr>
              <a:t>Applied artificial intelligence +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 high-end data visualization tools</a:t>
            </a:r>
            <a:endParaRPr lang="fr-BE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74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C9F9A18-4A6B-443B-998E-F96E5824927B}"/>
              </a:ext>
            </a:extLst>
          </p:cNvPr>
          <p:cNvSpPr txBox="1">
            <a:spLocks/>
          </p:cNvSpPr>
          <p:nvPr/>
        </p:nvSpPr>
        <p:spPr bwMode="auto">
          <a:xfrm>
            <a:off x="5694547" y="3760571"/>
            <a:ext cx="1767038" cy="3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fr-FR" sz="1800" dirty="0">
                <a:solidFill>
                  <a:schemeClr val="bg1"/>
                </a:solidFill>
              </a:rPr>
              <a:t>Hydrogène</a:t>
            </a: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D99BC1D5-280E-402D-969F-B9626EE04AE2}"/>
              </a:ext>
            </a:extLst>
          </p:cNvPr>
          <p:cNvSpPr txBox="1">
            <a:spLocks/>
          </p:cNvSpPr>
          <p:nvPr/>
        </p:nvSpPr>
        <p:spPr bwMode="auto">
          <a:xfrm>
            <a:off x="1276350" y="438150"/>
            <a:ext cx="6591299" cy="957335"/>
          </a:xfrm>
          <a:prstGeom prst="rect">
            <a:avLst/>
          </a:prstGeom>
          <a:solidFill>
            <a:schemeClr val="bg1"/>
          </a:solidFill>
          <a:ln w="25400">
            <a:solidFill>
              <a:srgbClr val="00B05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dirty="0">
                <a:solidFill>
                  <a:srgbClr val="00B050"/>
                </a:solidFill>
              </a:rPr>
              <a:t>Applied artificial intelligence +</a:t>
            </a:r>
          </a:p>
          <a:p>
            <a:pPr algn="ctr"/>
            <a:r>
              <a:rPr lang="en-US" sz="2800" dirty="0">
                <a:solidFill>
                  <a:srgbClr val="00B050"/>
                </a:solidFill>
              </a:rPr>
              <a:t> high-end data visualization tools</a:t>
            </a:r>
            <a:endParaRPr lang="fr-BE" sz="2800" dirty="0">
              <a:solidFill>
                <a:srgbClr val="00B050"/>
              </a:solidFill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91C0C03-E11A-4EE2-8693-3E16B8C40F1B}"/>
              </a:ext>
            </a:extLst>
          </p:cNvPr>
          <p:cNvSpPr txBox="1">
            <a:spLocks/>
          </p:cNvSpPr>
          <p:nvPr/>
        </p:nvSpPr>
        <p:spPr bwMode="auto">
          <a:xfrm>
            <a:off x="730494" y="3025812"/>
            <a:ext cx="7772398" cy="1305749"/>
          </a:xfrm>
          <a:prstGeom prst="rect">
            <a:avLst/>
          </a:prstGeom>
          <a:noFill/>
          <a:ln w="25400">
            <a:solidFill>
              <a:srgbClr val="3333B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800" dirty="0">
                <a:solidFill>
                  <a:srgbClr val="3333B2"/>
                </a:solidFill>
              </a:rPr>
              <a:t>Support regions to re-invent themselves and prioritize investments decisions</a:t>
            </a:r>
            <a:endParaRPr lang="fr-BE" sz="2800" dirty="0">
              <a:solidFill>
                <a:srgbClr val="3333B2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3180E37-D7B3-4537-93B2-F88A8D4AAC46}"/>
              </a:ext>
            </a:extLst>
          </p:cNvPr>
          <p:cNvSpPr/>
          <p:nvPr/>
        </p:nvSpPr>
        <p:spPr>
          <a:xfrm>
            <a:off x="4329684" y="1733550"/>
            <a:ext cx="484632" cy="97840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9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AE0351-FCF3-4C37-9D32-FE9232D186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Methods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AD0A4C9-8067-4607-832F-60A2DF63765C}"/>
              </a:ext>
            </a:extLst>
          </p:cNvPr>
          <p:cNvSpPr txBox="1">
            <a:spLocks/>
          </p:cNvSpPr>
          <p:nvPr/>
        </p:nvSpPr>
        <p:spPr bwMode="auto">
          <a:xfrm>
            <a:off x="457200" y="1123950"/>
            <a:ext cx="8229600" cy="771525"/>
          </a:xfrm>
          <a:prstGeom prst="rect">
            <a:avLst/>
          </a:prstGeom>
          <a:solidFill>
            <a:srgbClr val="00B05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BE" sz="2000" dirty="0"/>
              <a:t>  </a:t>
            </a:r>
            <a:endParaRPr lang="fr-BE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FEA6AD-D972-4BA9-A411-EB184D7B90B7}"/>
              </a:ext>
            </a:extLst>
          </p:cNvPr>
          <p:cNvSpPr/>
          <p:nvPr/>
        </p:nvSpPr>
        <p:spPr>
          <a:xfrm>
            <a:off x="190500" y="1243012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1</a:t>
            </a:r>
            <a:endParaRPr lang="nl-NL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49911-95D1-4588-AAC5-882A62E94BA5}"/>
              </a:ext>
            </a:extLst>
          </p:cNvPr>
          <p:cNvSpPr/>
          <p:nvPr/>
        </p:nvSpPr>
        <p:spPr>
          <a:xfrm>
            <a:off x="834993" y="1311290"/>
            <a:ext cx="8305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Theoretical framework of economic complexity 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8C0A240D-15E5-448B-AECB-763BA8CC1AD7}"/>
              </a:ext>
            </a:extLst>
          </p:cNvPr>
          <p:cNvSpPr txBox="1">
            <a:spLocks/>
          </p:cNvSpPr>
          <p:nvPr/>
        </p:nvSpPr>
        <p:spPr bwMode="auto">
          <a:xfrm>
            <a:off x="457200" y="2109787"/>
            <a:ext cx="8229600" cy="771525"/>
          </a:xfrm>
          <a:prstGeom prst="rect">
            <a:avLst/>
          </a:prstGeom>
          <a:solidFill>
            <a:srgbClr val="00B05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BE" sz="2000" dirty="0"/>
              <a:t>  </a:t>
            </a:r>
            <a:endParaRPr lang="fr-BE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C7E48-1FC4-494D-AFD4-BC60F38237D8}"/>
              </a:ext>
            </a:extLst>
          </p:cNvPr>
          <p:cNvSpPr/>
          <p:nvPr/>
        </p:nvSpPr>
        <p:spPr>
          <a:xfrm>
            <a:off x="190500" y="2228849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</a:t>
            </a:r>
            <a:endParaRPr lang="nl-NL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49710-9E54-4B0D-AA93-AA89E460BB61}"/>
              </a:ext>
            </a:extLst>
          </p:cNvPr>
          <p:cNvSpPr/>
          <p:nvPr/>
        </p:nvSpPr>
        <p:spPr>
          <a:xfrm>
            <a:off x="838201" y="2295495"/>
            <a:ext cx="8305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 of large datasets (patents, publications, …) 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8E694576-D1A2-4C96-AE55-5530F808A346}"/>
              </a:ext>
            </a:extLst>
          </p:cNvPr>
          <p:cNvSpPr txBox="1">
            <a:spLocks/>
          </p:cNvSpPr>
          <p:nvPr/>
        </p:nvSpPr>
        <p:spPr bwMode="auto">
          <a:xfrm>
            <a:off x="457200" y="3076649"/>
            <a:ext cx="8229600" cy="771525"/>
          </a:xfrm>
          <a:prstGeom prst="rect">
            <a:avLst/>
          </a:prstGeom>
          <a:solidFill>
            <a:srgbClr val="00B05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BE" sz="2000" dirty="0"/>
              <a:t>  </a:t>
            </a:r>
            <a:endParaRPr lang="fr-BE" sz="2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038690-8268-493F-A39B-AF8D82F5DF0D}"/>
              </a:ext>
            </a:extLst>
          </p:cNvPr>
          <p:cNvSpPr/>
          <p:nvPr/>
        </p:nvSpPr>
        <p:spPr>
          <a:xfrm>
            <a:off x="190500" y="319571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3</a:t>
            </a:r>
            <a:endParaRPr lang="nl-NL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068A3-9560-48B9-AC8D-1A236EF080C3}"/>
              </a:ext>
            </a:extLst>
          </p:cNvPr>
          <p:cNvSpPr/>
          <p:nvPr/>
        </p:nvSpPr>
        <p:spPr>
          <a:xfrm>
            <a:off x="838201" y="3262356"/>
            <a:ext cx="8305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Applied Artificial Intelligence (ML/NS)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CC743528-AE4C-4B8E-BD60-B607049E5B86}"/>
              </a:ext>
            </a:extLst>
          </p:cNvPr>
          <p:cNvSpPr txBox="1">
            <a:spLocks/>
          </p:cNvSpPr>
          <p:nvPr/>
        </p:nvSpPr>
        <p:spPr bwMode="auto">
          <a:xfrm>
            <a:off x="457200" y="4000149"/>
            <a:ext cx="8229600" cy="771525"/>
          </a:xfrm>
          <a:prstGeom prst="rect">
            <a:avLst/>
          </a:prstGeom>
          <a:solidFill>
            <a:srgbClr val="00B050">
              <a:alpha val="30000"/>
            </a:srgb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BE" sz="2000" dirty="0"/>
              <a:t>  </a:t>
            </a:r>
            <a:endParaRPr lang="fr-BE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C1468D-29D1-4E0F-BC93-BD5E0BA7F732}"/>
              </a:ext>
            </a:extLst>
          </p:cNvPr>
          <p:cNvSpPr/>
          <p:nvPr/>
        </p:nvSpPr>
        <p:spPr>
          <a:xfrm>
            <a:off x="190500" y="4119211"/>
            <a:ext cx="533400" cy="533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4</a:t>
            </a:r>
            <a:endParaRPr lang="nl-NL" sz="3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CC1DA1-2E04-4D5D-A9A0-802CCD2D5CBD}"/>
              </a:ext>
            </a:extLst>
          </p:cNvPr>
          <p:cNvSpPr/>
          <p:nvPr/>
        </p:nvSpPr>
        <p:spPr>
          <a:xfrm>
            <a:off x="838201" y="4185856"/>
            <a:ext cx="83057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High-end interactive data visualization tools (HTML) </a:t>
            </a:r>
          </a:p>
        </p:txBody>
      </p:sp>
    </p:spTree>
    <p:extLst>
      <p:ext uri="{BB962C8B-B14F-4D97-AF65-F5344CB8AC3E}">
        <p14:creationId xmlns:p14="http://schemas.microsoft.com/office/powerpoint/2010/main" val="3640637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685A6-9DDF-4B34-86CF-81EAB36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E3A3D-3F77-4E88-AE1E-73ECC7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Regional eco-system mapping: patents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623C9C-2724-4846-846E-57978D332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0" b="5555"/>
          <a:stretch/>
        </p:blipFill>
        <p:spPr>
          <a:xfrm>
            <a:off x="0" y="742949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6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685A6-9DDF-4B34-86CF-81EAB36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E3A3D-3F77-4E88-AE1E-73ECC7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3333B2"/>
                </a:solidFill>
              </a:rPr>
              <a:t>Regional eco-system mapping: publications</a:t>
            </a:r>
            <a:endParaRPr lang="nl-NL" sz="3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400260-7C3A-4D0B-9017-4EA64A186B73}"/>
              </a:ext>
            </a:extLst>
          </p:cNvPr>
          <p:cNvSpPr txBox="1">
            <a:spLocks/>
          </p:cNvSpPr>
          <p:nvPr/>
        </p:nvSpPr>
        <p:spPr bwMode="auto">
          <a:xfrm>
            <a:off x="609600" y="4738860"/>
            <a:ext cx="8597411" cy="34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/>
              <a:t>                    							       </a:t>
            </a:r>
            <a:r>
              <a:rPr lang="fr-FR" sz="1000" dirty="0"/>
              <a:t>26/45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58C6E1-41AC-4BEB-8225-F63BFA6B7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 b="5555"/>
          <a:stretch/>
        </p:blipFill>
        <p:spPr>
          <a:xfrm>
            <a:off x="0" y="742949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685A6-9DDF-4B34-86CF-81EAB366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E3A3D-3F77-4E88-AE1E-73ECC7D09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3333B2"/>
                </a:solidFill>
              </a:rPr>
              <a:t>Regional eco-system mapping: start-ups</a:t>
            </a:r>
            <a:endParaRPr lang="nl-NL" sz="30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400260-7C3A-4D0B-9017-4EA64A186B73}"/>
              </a:ext>
            </a:extLst>
          </p:cNvPr>
          <p:cNvSpPr txBox="1">
            <a:spLocks/>
          </p:cNvSpPr>
          <p:nvPr/>
        </p:nvSpPr>
        <p:spPr bwMode="auto">
          <a:xfrm>
            <a:off x="609600" y="4738860"/>
            <a:ext cx="8597411" cy="34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/>
              <a:t>                    							       </a:t>
            </a:r>
            <a:r>
              <a:rPr lang="fr-FR" sz="1000" dirty="0"/>
              <a:t>26/45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6AE1A6-F1A1-4DBB-B29B-62486F4D3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0" b="5555"/>
          <a:stretch/>
        </p:blipFill>
        <p:spPr>
          <a:xfrm>
            <a:off x="0" y="800100"/>
            <a:ext cx="91440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91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A6753-1070-4670-B427-3CB85EEE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04950"/>
            <a:ext cx="8382000" cy="2133600"/>
          </a:xfrm>
        </p:spPr>
        <p:txBody>
          <a:bodyPr/>
          <a:lstStyle/>
          <a:p>
            <a:pPr marL="0" indent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2600" dirty="0"/>
              <a:t>1. Develop new specializations (products, techs) in more </a:t>
            </a:r>
            <a:r>
              <a:rPr lang="en-US" sz="2600" dirty="0">
                <a:solidFill>
                  <a:srgbClr val="3333B2"/>
                </a:solidFill>
              </a:rPr>
              <a:t>complex</a:t>
            </a:r>
            <a:r>
              <a:rPr lang="en-US" sz="2600" dirty="0"/>
              <a:t> activities</a:t>
            </a:r>
          </a:p>
          <a:p>
            <a:pPr marL="0" indent="0">
              <a:buNone/>
            </a:pPr>
            <a:r>
              <a:rPr lang="en-US" sz="2600" dirty="0"/>
              <a:t>2. Develop new specializations (products, techs) that are </a:t>
            </a:r>
            <a:r>
              <a:rPr lang="en-US" sz="2600" dirty="0">
                <a:solidFill>
                  <a:srgbClr val="3333B2"/>
                </a:solidFill>
              </a:rPr>
              <a:t>related</a:t>
            </a:r>
            <a:r>
              <a:rPr lang="en-US" sz="2600" dirty="0"/>
              <a:t> to existing activities</a:t>
            </a:r>
            <a:endParaRPr lang="nl-NL" sz="2600" dirty="0"/>
          </a:p>
          <a:p>
            <a:pPr marL="514350" indent="-514350">
              <a:buAutoNum type="arabicPeriod"/>
            </a:pPr>
            <a:endParaRPr lang="nl-NL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8AAE4-5E4B-44E2-8A22-5951349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Key principles of smart specialization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18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295400" y="876487"/>
            <a:ext cx="0" cy="3196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4072970"/>
            <a:ext cx="6629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4149170"/>
            <a:ext cx="6629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Relatedness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671943"/>
            <a:ext cx="492443" cy="3377215"/>
          </a:xfrm>
          <a:prstGeom prst="rect">
            <a:avLst/>
          </a:prstGeom>
          <a:solidFill>
            <a:schemeClr val="bg1"/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Complexity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95400" y="2474729"/>
            <a:ext cx="6629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1" y="876487"/>
            <a:ext cx="0" cy="31726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71599" y="1101170"/>
            <a:ext cx="320040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High Risks</a:t>
            </a:r>
          </a:p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High Benefits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598" y="2777570"/>
            <a:ext cx="320040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High Risks</a:t>
            </a:r>
          </a:p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Low Benefits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00600" y="1101170"/>
            <a:ext cx="284432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Low Risks</a:t>
            </a:r>
          </a:p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High Benefits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00599" y="2777570"/>
            <a:ext cx="2844325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Low Risks</a:t>
            </a:r>
          </a:p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Low Benefits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E1B8A-6617-473A-88A2-997C3D6C2F21}"/>
              </a:ext>
            </a:extLst>
          </p:cNvPr>
          <p:cNvSpPr/>
          <p:nvPr/>
        </p:nvSpPr>
        <p:spPr>
          <a:xfrm>
            <a:off x="266702" y="4603776"/>
            <a:ext cx="86105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B2"/>
                </a:solidFill>
              </a:rPr>
              <a:t>Balland, P.A., Boschma, R., Crespo, J. and Rigby, D. (2019) Smart Specialization policy in the EU: Relatedness, Knowledge Complexity and Regional Diversification, Regional Studies, 53 (9): 1252-1268</a:t>
            </a:r>
            <a:endParaRPr lang="nl-NL" sz="1200" dirty="0">
              <a:solidFill>
                <a:srgbClr val="3333B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C5F8DA-CD81-4728-BA24-914B9A42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Smart specialization analytics 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48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295400" y="876487"/>
            <a:ext cx="0" cy="3196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4072970"/>
            <a:ext cx="6629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4149170"/>
            <a:ext cx="6629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Relatedness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671943"/>
            <a:ext cx="492443" cy="3377215"/>
          </a:xfrm>
          <a:prstGeom prst="rect">
            <a:avLst/>
          </a:prstGeom>
          <a:solidFill>
            <a:schemeClr val="bg1"/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Complexity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95400" y="2474729"/>
            <a:ext cx="6629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1" y="876487"/>
            <a:ext cx="0" cy="31726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4C5F8DA-CD81-4728-BA24-914B9A42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Mapping opportunities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5E024D-4654-4EA7-AFA6-6E42053C6FEF}"/>
              </a:ext>
            </a:extLst>
          </p:cNvPr>
          <p:cNvSpPr/>
          <p:nvPr/>
        </p:nvSpPr>
        <p:spPr>
          <a:xfrm>
            <a:off x="6515094" y="1046399"/>
            <a:ext cx="685790" cy="626704"/>
          </a:xfrm>
          <a:prstGeom prst="ellipse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22717-8281-4D8E-AF1A-46429B27DFA3}"/>
              </a:ext>
            </a:extLst>
          </p:cNvPr>
          <p:cNvSpPr/>
          <p:nvPr/>
        </p:nvSpPr>
        <p:spPr>
          <a:xfrm>
            <a:off x="5943589" y="1720810"/>
            <a:ext cx="18288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AI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5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AA81E-6B95-4161-B26E-AF2DADA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Workflow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4C1953-5F25-4970-9C79-77021723C7D3}"/>
              </a:ext>
            </a:extLst>
          </p:cNvPr>
          <p:cNvSpPr/>
          <p:nvPr/>
        </p:nvSpPr>
        <p:spPr>
          <a:xfrm rot="16200000">
            <a:off x="4038600" y="-323850"/>
            <a:ext cx="1066800" cy="8229600"/>
          </a:xfrm>
          <a:prstGeom prst="down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D68F6-218F-48F3-954F-5703A2F934B2}"/>
              </a:ext>
            </a:extLst>
          </p:cNvPr>
          <p:cNvCxnSpPr>
            <a:cxnSpLocks/>
          </p:cNvCxnSpPr>
          <p:nvPr/>
        </p:nvCxnSpPr>
        <p:spPr>
          <a:xfrm>
            <a:off x="838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A40E6-339E-49E5-9D5D-6FBC5411373D}"/>
              </a:ext>
            </a:extLst>
          </p:cNvPr>
          <p:cNvCxnSpPr>
            <a:cxnSpLocks/>
          </p:cNvCxnSpPr>
          <p:nvPr/>
        </p:nvCxnSpPr>
        <p:spPr>
          <a:xfrm>
            <a:off x="2514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4B5F0-93A2-4D45-B35D-7520AB03C27E}"/>
              </a:ext>
            </a:extLst>
          </p:cNvPr>
          <p:cNvCxnSpPr>
            <a:cxnSpLocks/>
          </p:cNvCxnSpPr>
          <p:nvPr/>
        </p:nvCxnSpPr>
        <p:spPr>
          <a:xfrm>
            <a:off x="42672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6D4FB-7C30-43FF-8B0E-EFF8EFBAD9F7}"/>
              </a:ext>
            </a:extLst>
          </p:cNvPr>
          <p:cNvCxnSpPr>
            <a:cxnSpLocks/>
          </p:cNvCxnSpPr>
          <p:nvPr/>
        </p:nvCxnSpPr>
        <p:spPr>
          <a:xfrm>
            <a:off x="5943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EFDB0-018B-463B-A2B7-ACEDAB8F1837}"/>
              </a:ext>
            </a:extLst>
          </p:cNvPr>
          <p:cNvCxnSpPr>
            <a:cxnSpLocks/>
          </p:cNvCxnSpPr>
          <p:nvPr/>
        </p:nvCxnSpPr>
        <p:spPr>
          <a:xfrm>
            <a:off x="7696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2D4230-35B2-4799-85DC-5CBC9A6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6779"/>
            <a:ext cx="838200" cy="380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Day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4573211-3F50-4AEA-90CF-C99884207756}"/>
              </a:ext>
            </a:extLst>
          </p:cNvPr>
          <p:cNvSpPr txBox="1">
            <a:spLocks/>
          </p:cNvSpPr>
          <p:nvPr/>
        </p:nvSpPr>
        <p:spPr bwMode="auto">
          <a:xfrm>
            <a:off x="20955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2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25B57A6-DE8A-477C-8242-804A96CCB071}"/>
              </a:ext>
            </a:extLst>
          </p:cNvPr>
          <p:cNvSpPr txBox="1">
            <a:spLocks/>
          </p:cNvSpPr>
          <p:nvPr/>
        </p:nvSpPr>
        <p:spPr bwMode="auto">
          <a:xfrm>
            <a:off x="38481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3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73D5E22-1A4E-4BA7-AC0E-5B82CB50BAA9}"/>
              </a:ext>
            </a:extLst>
          </p:cNvPr>
          <p:cNvSpPr txBox="1">
            <a:spLocks/>
          </p:cNvSpPr>
          <p:nvPr/>
        </p:nvSpPr>
        <p:spPr bwMode="auto">
          <a:xfrm>
            <a:off x="5524500" y="4705356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4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0AF3E01-3537-420C-AA07-3C594B373BF5}"/>
              </a:ext>
            </a:extLst>
          </p:cNvPr>
          <p:cNvSpPr txBox="1">
            <a:spLocks/>
          </p:cNvSpPr>
          <p:nvPr/>
        </p:nvSpPr>
        <p:spPr bwMode="auto">
          <a:xfrm>
            <a:off x="7277100" y="4686303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D428E-8712-4149-A57E-57A200E55363}"/>
              </a:ext>
            </a:extLst>
          </p:cNvPr>
          <p:cNvCxnSpPr>
            <a:cxnSpLocks/>
          </p:cNvCxnSpPr>
          <p:nvPr/>
        </p:nvCxnSpPr>
        <p:spPr>
          <a:xfrm>
            <a:off x="827690" y="1885950"/>
            <a:ext cx="0" cy="1790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71C49C-D97F-477B-B68F-1E83387F3C27}"/>
              </a:ext>
            </a:extLst>
          </p:cNvPr>
          <p:cNvCxnSpPr>
            <a:cxnSpLocks/>
          </p:cNvCxnSpPr>
          <p:nvPr/>
        </p:nvCxnSpPr>
        <p:spPr>
          <a:xfrm flipH="1">
            <a:off x="827690" y="1885950"/>
            <a:ext cx="381000" cy="0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98C8E4EB-0C3A-4662-9799-1ACE92C8EF87}"/>
              </a:ext>
            </a:extLst>
          </p:cNvPr>
          <p:cNvSpPr txBox="1">
            <a:spLocks/>
          </p:cNvSpPr>
          <p:nvPr/>
        </p:nvSpPr>
        <p:spPr bwMode="auto">
          <a:xfrm>
            <a:off x="1236279" y="1724025"/>
            <a:ext cx="7221919" cy="92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Morning homework</a:t>
            </a:r>
            <a:r>
              <a:rPr lang="en-US" sz="1400" dirty="0"/>
              <a:t>: read IDS notes &amp; scripts + </a:t>
            </a:r>
            <a:r>
              <a:rPr lang="en-US" sz="1400" dirty="0" err="1"/>
              <a:t>EconGeo</a:t>
            </a:r>
            <a:r>
              <a:rPr lang="en-US" sz="1400" dirty="0"/>
              <a:t> manual </a:t>
            </a:r>
          </a:p>
          <a:p>
            <a:pPr marL="0" indent="0">
              <a:buFontTx/>
              <a:buNone/>
            </a:pPr>
            <a:r>
              <a:rPr lang="en-US" sz="1400" b="1" dirty="0"/>
              <a:t>Afternoon class</a:t>
            </a:r>
            <a:r>
              <a:rPr lang="en-US" sz="1400" dirty="0"/>
              <a:t>: presentation of class, lecture &amp; lab, project</a:t>
            </a:r>
          </a:p>
        </p:txBody>
      </p:sp>
    </p:spTree>
    <p:extLst>
      <p:ext uri="{BB962C8B-B14F-4D97-AF65-F5344CB8AC3E}">
        <p14:creationId xmlns:p14="http://schemas.microsoft.com/office/powerpoint/2010/main" val="1601974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1295400" y="876487"/>
            <a:ext cx="0" cy="319648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95400" y="4072970"/>
            <a:ext cx="6629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95400" y="4149170"/>
            <a:ext cx="662940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Relatedness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" y="671943"/>
            <a:ext cx="492443" cy="3377215"/>
          </a:xfrm>
          <a:prstGeom prst="rect">
            <a:avLst/>
          </a:prstGeom>
          <a:solidFill>
            <a:schemeClr val="bg1"/>
          </a:solidFill>
        </p:spPr>
        <p:txBody>
          <a:bodyPr vert="vert270"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Complexity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295400" y="2474729"/>
            <a:ext cx="6629400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572001" y="876487"/>
            <a:ext cx="0" cy="3172671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4C5F8DA-CD81-4728-BA24-914B9A42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Mapping opportunities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24ADA5-B7D0-4724-8DD2-15BF3B83513B}"/>
              </a:ext>
            </a:extLst>
          </p:cNvPr>
          <p:cNvSpPr/>
          <p:nvPr/>
        </p:nvSpPr>
        <p:spPr>
          <a:xfrm>
            <a:off x="1754368" y="3107037"/>
            <a:ext cx="685790" cy="6267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702C0-2277-48E2-AA63-928875F61E3C}"/>
              </a:ext>
            </a:extLst>
          </p:cNvPr>
          <p:cNvSpPr/>
          <p:nvPr/>
        </p:nvSpPr>
        <p:spPr>
          <a:xfrm>
            <a:off x="2665905" y="3087959"/>
            <a:ext cx="145065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b="1" cap="small" dirty="0">
                <a:solidFill>
                  <a:srgbClr val="222222"/>
                </a:solidFill>
                <a:latin typeface="Comic Sans MS" panose="030F0702030302020204" pitchFamily="66" charset="0"/>
              </a:rPr>
              <a:t>Animal Protein</a:t>
            </a:r>
            <a:endParaRPr lang="en-US" sz="2000" b="1" cap="smal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2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007A0-4E7F-491E-9C9F-DF2598082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USA: </a:t>
            </a:r>
            <a:r>
              <a:rPr lang="en-US" dirty="0">
                <a:hlinkClick r:id="rId2"/>
              </a:rPr>
              <a:t>https://datausa.io/</a:t>
            </a:r>
            <a:r>
              <a:rPr lang="en-US" dirty="0"/>
              <a:t> </a:t>
            </a:r>
          </a:p>
          <a:p>
            <a:r>
              <a:rPr lang="en-US" dirty="0"/>
              <a:t>OEC: </a:t>
            </a:r>
            <a:r>
              <a:rPr lang="en-US" dirty="0">
                <a:hlinkClick r:id="rId3"/>
              </a:rPr>
              <a:t>https://oec.world/</a:t>
            </a:r>
            <a:r>
              <a:rPr lang="en-US" dirty="0"/>
              <a:t> </a:t>
            </a:r>
          </a:p>
          <a:p>
            <a:r>
              <a:rPr lang="en-US" dirty="0"/>
              <a:t>Data Africa: </a:t>
            </a:r>
            <a:r>
              <a:rPr lang="en-US" dirty="0">
                <a:hlinkClick r:id="rId4"/>
              </a:rPr>
              <a:t>https://dataafrica.io/</a:t>
            </a:r>
            <a:r>
              <a:rPr lang="en-US" dirty="0"/>
              <a:t> </a:t>
            </a:r>
          </a:p>
          <a:p>
            <a:r>
              <a:rPr lang="nl-NL" dirty="0"/>
              <a:t>Bureau of </a:t>
            </a:r>
            <a:r>
              <a:rPr lang="nl-NL" dirty="0" err="1"/>
              <a:t>labor</a:t>
            </a:r>
            <a:r>
              <a:rPr lang="nl-NL" dirty="0"/>
              <a:t> </a:t>
            </a:r>
            <a:r>
              <a:rPr lang="nl-NL" dirty="0" err="1"/>
              <a:t>stats</a:t>
            </a:r>
            <a:r>
              <a:rPr lang="nl-NL" dirty="0"/>
              <a:t>: </a:t>
            </a:r>
            <a:r>
              <a:rPr lang="nl-NL" dirty="0">
                <a:hlinkClick r:id="rId5"/>
              </a:rPr>
              <a:t>https://www.bls.gov/</a:t>
            </a:r>
            <a:r>
              <a:rPr lang="nl-NL" dirty="0"/>
              <a:t> </a:t>
            </a:r>
          </a:p>
          <a:p>
            <a:r>
              <a:rPr lang="nl-NL" dirty="0" err="1"/>
              <a:t>Eurostat</a:t>
            </a:r>
            <a:r>
              <a:rPr lang="nl-NL" dirty="0"/>
              <a:t>: </a:t>
            </a:r>
            <a:r>
              <a:rPr lang="nl-NL" dirty="0">
                <a:hlinkClick r:id="rId6"/>
              </a:rPr>
              <a:t>https://ec.europa.eu/eurostat</a:t>
            </a:r>
            <a:r>
              <a:rPr lang="nl-NL" dirty="0"/>
              <a:t> </a:t>
            </a:r>
          </a:p>
          <a:p>
            <a:r>
              <a:rPr lang="nl-NL" dirty="0" err="1"/>
              <a:t>Crunchbase</a:t>
            </a:r>
            <a:r>
              <a:rPr lang="nl-NL" dirty="0"/>
              <a:t>: </a:t>
            </a:r>
            <a:r>
              <a:rPr lang="nl-NL" dirty="0">
                <a:hlinkClick r:id="rId7"/>
              </a:rPr>
              <a:t>https://www.crunchbase.com/</a:t>
            </a:r>
            <a:endParaRPr lang="nl-NL" dirty="0"/>
          </a:p>
          <a:p>
            <a:r>
              <a:rPr lang="nl-NL" dirty="0"/>
              <a:t>UU data: </a:t>
            </a:r>
            <a:r>
              <a:rPr lang="nl-NL" dirty="0">
                <a:hlinkClick r:id="rId8"/>
              </a:rPr>
              <a:t>https://www.uu.nl/en/university-library</a:t>
            </a:r>
            <a:r>
              <a:rPr lang="nl-NL" dirty="0"/>
              <a:t> </a:t>
            </a:r>
          </a:p>
          <a:p>
            <a:r>
              <a:rPr lang="nl-NL" dirty="0"/>
              <a:t>Stanford net data: </a:t>
            </a:r>
            <a:r>
              <a:rPr lang="nl-NL" dirty="0">
                <a:hlinkClick r:id="rId9"/>
              </a:rPr>
              <a:t>https://snap.stanford.edu/data/</a:t>
            </a:r>
            <a:r>
              <a:rPr lang="nl-NL" dirty="0"/>
              <a:t> </a:t>
            </a:r>
          </a:p>
          <a:p>
            <a:r>
              <a:rPr lang="nl-NL" dirty="0" err="1"/>
              <a:t>Dataverse</a:t>
            </a:r>
            <a:r>
              <a:rPr lang="nl-NL" dirty="0"/>
              <a:t>: </a:t>
            </a:r>
            <a:r>
              <a:rPr lang="nl-NL" dirty="0">
                <a:hlinkClick r:id="rId10"/>
              </a:rPr>
              <a:t>https://dataverse.harvard.edu/</a:t>
            </a:r>
            <a:r>
              <a:rPr lang="nl-NL" dirty="0"/>
              <a:t> </a:t>
            </a:r>
          </a:p>
          <a:p>
            <a:r>
              <a:rPr lang="nl-NL" dirty="0"/>
              <a:t>Google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CCB499-0D05-4FF2-AADE-78E5C20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Data sources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8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1A6753-1070-4670-B427-3CB85EEE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00150"/>
            <a:ext cx="8382000" cy="3276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R&amp;D projects (FPs)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Structural Business Statistics (Industries)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Labor Force Survey (Occupations)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Companies/Univ websites</a:t>
            </a:r>
          </a:p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Twitter/</a:t>
            </a:r>
            <a:r>
              <a:rPr lang="en-US" sz="2600" dirty="0" err="1"/>
              <a:t>Linkedin</a:t>
            </a:r>
            <a:endParaRPr lang="en-US" sz="2600" dirty="0"/>
          </a:p>
          <a:p>
            <a:pPr>
              <a:spcBef>
                <a:spcPts val="600"/>
              </a:spcBef>
              <a:spcAft>
                <a:spcPts val="0"/>
              </a:spcAft>
              <a:buFontTx/>
              <a:buChar char="-"/>
            </a:pPr>
            <a:r>
              <a:rPr lang="en-US" sz="2600" dirty="0"/>
              <a:t>User-generated content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nl-NL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8AAE4-5E4B-44E2-8A22-59513491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Data sources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5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C8AA6F-FF68-4F34-A7DE-0AB64EE9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Let’s get back to R</a:t>
            </a:r>
            <a:endParaRPr lang="nl-NL" dirty="0">
              <a:solidFill>
                <a:srgbClr val="3333B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7AEFF-87F6-45A0-94FE-B1D8172355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7"/>
          <a:stretch/>
        </p:blipFill>
        <p:spPr>
          <a:xfrm>
            <a:off x="495300" y="666750"/>
            <a:ext cx="8153400" cy="426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AA81E-6B95-4161-B26E-AF2DADA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Workflow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4C1953-5F25-4970-9C79-77021723C7D3}"/>
              </a:ext>
            </a:extLst>
          </p:cNvPr>
          <p:cNvSpPr/>
          <p:nvPr/>
        </p:nvSpPr>
        <p:spPr>
          <a:xfrm rot="16200000">
            <a:off x="4038600" y="-323850"/>
            <a:ext cx="1066800" cy="8229600"/>
          </a:xfrm>
          <a:prstGeom prst="down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D68F6-218F-48F3-954F-5703A2F934B2}"/>
              </a:ext>
            </a:extLst>
          </p:cNvPr>
          <p:cNvCxnSpPr>
            <a:cxnSpLocks/>
          </p:cNvCxnSpPr>
          <p:nvPr/>
        </p:nvCxnSpPr>
        <p:spPr>
          <a:xfrm>
            <a:off x="838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A40E6-339E-49E5-9D5D-6FBC5411373D}"/>
              </a:ext>
            </a:extLst>
          </p:cNvPr>
          <p:cNvCxnSpPr>
            <a:cxnSpLocks/>
          </p:cNvCxnSpPr>
          <p:nvPr/>
        </p:nvCxnSpPr>
        <p:spPr>
          <a:xfrm>
            <a:off x="2514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4B5F0-93A2-4D45-B35D-7520AB03C27E}"/>
              </a:ext>
            </a:extLst>
          </p:cNvPr>
          <p:cNvCxnSpPr>
            <a:cxnSpLocks/>
          </p:cNvCxnSpPr>
          <p:nvPr/>
        </p:nvCxnSpPr>
        <p:spPr>
          <a:xfrm>
            <a:off x="42672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6D4FB-7C30-43FF-8B0E-EFF8EFBAD9F7}"/>
              </a:ext>
            </a:extLst>
          </p:cNvPr>
          <p:cNvCxnSpPr>
            <a:cxnSpLocks/>
          </p:cNvCxnSpPr>
          <p:nvPr/>
        </p:nvCxnSpPr>
        <p:spPr>
          <a:xfrm>
            <a:off x="5943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EFDB0-018B-463B-A2B7-ACEDAB8F1837}"/>
              </a:ext>
            </a:extLst>
          </p:cNvPr>
          <p:cNvCxnSpPr>
            <a:cxnSpLocks/>
          </p:cNvCxnSpPr>
          <p:nvPr/>
        </p:nvCxnSpPr>
        <p:spPr>
          <a:xfrm>
            <a:off x="7696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2D4230-35B2-4799-85DC-5CBC9A6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6779"/>
            <a:ext cx="838200" cy="380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Day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4573211-3F50-4AEA-90CF-C99884207756}"/>
              </a:ext>
            </a:extLst>
          </p:cNvPr>
          <p:cNvSpPr txBox="1">
            <a:spLocks/>
          </p:cNvSpPr>
          <p:nvPr/>
        </p:nvSpPr>
        <p:spPr bwMode="auto">
          <a:xfrm>
            <a:off x="20955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2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25B57A6-DE8A-477C-8242-804A96CCB071}"/>
              </a:ext>
            </a:extLst>
          </p:cNvPr>
          <p:cNvSpPr txBox="1">
            <a:spLocks/>
          </p:cNvSpPr>
          <p:nvPr/>
        </p:nvSpPr>
        <p:spPr bwMode="auto">
          <a:xfrm>
            <a:off x="38481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3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73D5E22-1A4E-4BA7-AC0E-5B82CB50BAA9}"/>
              </a:ext>
            </a:extLst>
          </p:cNvPr>
          <p:cNvSpPr txBox="1">
            <a:spLocks/>
          </p:cNvSpPr>
          <p:nvPr/>
        </p:nvSpPr>
        <p:spPr bwMode="auto">
          <a:xfrm>
            <a:off x="5524500" y="4705356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4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0AF3E01-3537-420C-AA07-3C594B373BF5}"/>
              </a:ext>
            </a:extLst>
          </p:cNvPr>
          <p:cNvSpPr txBox="1">
            <a:spLocks/>
          </p:cNvSpPr>
          <p:nvPr/>
        </p:nvSpPr>
        <p:spPr bwMode="auto">
          <a:xfrm>
            <a:off x="7277100" y="4686303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D428E-8712-4149-A57E-57A200E55363}"/>
              </a:ext>
            </a:extLst>
          </p:cNvPr>
          <p:cNvCxnSpPr>
            <a:cxnSpLocks/>
          </p:cNvCxnSpPr>
          <p:nvPr/>
        </p:nvCxnSpPr>
        <p:spPr>
          <a:xfrm>
            <a:off x="2514600" y="2419350"/>
            <a:ext cx="0" cy="1409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98C8E4EB-0C3A-4662-9799-1ACE92C8EF87}"/>
              </a:ext>
            </a:extLst>
          </p:cNvPr>
          <p:cNvSpPr txBox="1">
            <a:spLocks/>
          </p:cNvSpPr>
          <p:nvPr/>
        </p:nvSpPr>
        <p:spPr bwMode="auto">
          <a:xfrm>
            <a:off x="381000" y="1576390"/>
            <a:ext cx="4935921" cy="61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b="1" dirty="0"/>
              <a:t>Day homework</a:t>
            </a:r>
            <a:r>
              <a:rPr lang="en-US" sz="1400" dirty="0"/>
              <a:t>: Meeting with the group to come-up with a data science solution to a real-world problem. Iteration between topics/data available </a:t>
            </a:r>
          </a:p>
        </p:txBody>
      </p:sp>
    </p:spTree>
    <p:extLst>
      <p:ext uri="{BB962C8B-B14F-4D97-AF65-F5344CB8AC3E}">
        <p14:creationId xmlns:p14="http://schemas.microsoft.com/office/powerpoint/2010/main" val="2997564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AA81E-6B95-4161-B26E-AF2DADA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Workflow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4C1953-5F25-4970-9C79-77021723C7D3}"/>
              </a:ext>
            </a:extLst>
          </p:cNvPr>
          <p:cNvSpPr/>
          <p:nvPr/>
        </p:nvSpPr>
        <p:spPr>
          <a:xfrm rot="16200000">
            <a:off x="4038600" y="-323850"/>
            <a:ext cx="1066800" cy="8229600"/>
          </a:xfrm>
          <a:prstGeom prst="down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D68F6-218F-48F3-954F-5703A2F934B2}"/>
              </a:ext>
            </a:extLst>
          </p:cNvPr>
          <p:cNvCxnSpPr>
            <a:cxnSpLocks/>
          </p:cNvCxnSpPr>
          <p:nvPr/>
        </p:nvCxnSpPr>
        <p:spPr>
          <a:xfrm>
            <a:off x="838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A40E6-339E-49E5-9D5D-6FBC5411373D}"/>
              </a:ext>
            </a:extLst>
          </p:cNvPr>
          <p:cNvCxnSpPr>
            <a:cxnSpLocks/>
          </p:cNvCxnSpPr>
          <p:nvPr/>
        </p:nvCxnSpPr>
        <p:spPr>
          <a:xfrm>
            <a:off x="2514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4B5F0-93A2-4D45-B35D-7520AB03C27E}"/>
              </a:ext>
            </a:extLst>
          </p:cNvPr>
          <p:cNvCxnSpPr>
            <a:cxnSpLocks/>
          </p:cNvCxnSpPr>
          <p:nvPr/>
        </p:nvCxnSpPr>
        <p:spPr>
          <a:xfrm>
            <a:off x="42672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6D4FB-7C30-43FF-8B0E-EFF8EFBAD9F7}"/>
              </a:ext>
            </a:extLst>
          </p:cNvPr>
          <p:cNvCxnSpPr>
            <a:cxnSpLocks/>
          </p:cNvCxnSpPr>
          <p:nvPr/>
        </p:nvCxnSpPr>
        <p:spPr>
          <a:xfrm>
            <a:off x="5943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EFDB0-018B-463B-A2B7-ACEDAB8F1837}"/>
              </a:ext>
            </a:extLst>
          </p:cNvPr>
          <p:cNvCxnSpPr>
            <a:cxnSpLocks/>
          </p:cNvCxnSpPr>
          <p:nvPr/>
        </p:nvCxnSpPr>
        <p:spPr>
          <a:xfrm>
            <a:off x="7696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2D4230-35B2-4799-85DC-5CBC9A6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6779"/>
            <a:ext cx="838200" cy="380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Day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4573211-3F50-4AEA-90CF-C99884207756}"/>
              </a:ext>
            </a:extLst>
          </p:cNvPr>
          <p:cNvSpPr txBox="1">
            <a:spLocks/>
          </p:cNvSpPr>
          <p:nvPr/>
        </p:nvSpPr>
        <p:spPr bwMode="auto">
          <a:xfrm>
            <a:off x="20955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2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25B57A6-DE8A-477C-8242-804A96CCB071}"/>
              </a:ext>
            </a:extLst>
          </p:cNvPr>
          <p:cNvSpPr txBox="1">
            <a:spLocks/>
          </p:cNvSpPr>
          <p:nvPr/>
        </p:nvSpPr>
        <p:spPr bwMode="auto">
          <a:xfrm>
            <a:off x="38481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3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73D5E22-1A4E-4BA7-AC0E-5B82CB50BAA9}"/>
              </a:ext>
            </a:extLst>
          </p:cNvPr>
          <p:cNvSpPr txBox="1">
            <a:spLocks/>
          </p:cNvSpPr>
          <p:nvPr/>
        </p:nvSpPr>
        <p:spPr bwMode="auto">
          <a:xfrm>
            <a:off x="5524500" y="4705356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4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0AF3E01-3537-420C-AA07-3C594B373BF5}"/>
              </a:ext>
            </a:extLst>
          </p:cNvPr>
          <p:cNvSpPr txBox="1">
            <a:spLocks/>
          </p:cNvSpPr>
          <p:nvPr/>
        </p:nvSpPr>
        <p:spPr bwMode="auto">
          <a:xfrm>
            <a:off x="7277100" y="4686303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D428E-8712-4149-A57E-57A200E55363}"/>
              </a:ext>
            </a:extLst>
          </p:cNvPr>
          <p:cNvCxnSpPr>
            <a:cxnSpLocks/>
          </p:cNvCxnSpPr>
          <p:nvPr/>
        </p:nvCxnSpPr>
        <p:spPr>
          <a:xfrm>
            <a:off x="4267200" y="2552699"/>
            <a:ext cx="0" cy="1409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98C8E4EB-0C3A-4662-9799-1ACE92C8EF87}"/>
              </a:ext>
            </a:extLst>
          </p:cNvPr>
          <p:cNvSpPr txBox="1">
            <a:spLocks/>
          </p:cNvSpPr>
          <p:nvPr/>
        </p:nvSpPr>
        <p:spPr bwMode="auto">
          <a:xfrm>
            <a:off x="1524000" y="1616619"/>
            <a:ext cx="5257787" cy="963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Morning homework</a:t>
            </a:r>
            <a:r>
              <a:rPr lang="en-US" sz="1400" dirty="0"/>
              <a:t>: Prepare the data according to the structure presented in day 1</a:t>
            </a:r>
          </a:p>
          <a:p>
            <a:pPr marL="0" indent="0">
              <a:buNone/>
            </a:pPr>
            <a:r>
              <a:rPr lang="en-US" sz="1400" b="1" dirty="0"/>
              <a:t>Afternoon class</a:t>
            </a:r>
            <a:r>
              <a:rPr lang="en-US" sz="1400" dirty="0"/>
              <a:t>: present initial idea/data + proposed indices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42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AA81E-6B95-4161-B26E-AF2DADA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Workflow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4C1953-5F25-4970-9C79-77021723C7D3}"/>
              </a:ext>
            </a:extLst>
          </p:cNvPr>
          <p:cNvSpPr/>
          <p:nvPr/>
        </p:nvSpPr>
        <p:spPr>
          <a:xfrm rot="16200000">
            <a:off x="4038600" y="-323850"/>
            <a:ext cx="1066800" cy="8229600"/>
          </a:xfrm>
          <a:prstGeom prst="down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D68F6-218F-48F3-954F-5703A2F934B2}"/>
              </a:ext>
            </a:extLst>
          </p:cNvPr>
          <p:cNvCxnSpPr>
            <a:cxnSpLocks/>
          </p:cNvCxnSpPr>
          <p:nvPr/>
        </p:nvCxnSpPr>
        <p:spPr>
          <a:xfrm>
            <a:off x="838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A40E6-339E-49E5-9D5D-6FBC5411373D}"/>
              </a:ext>
            </a:extLst>
          </p:cNvPr>
          <p:cNvCxnSpPr>
            <a:cxnSpLocks/>
          </p:cNvCxnSpPr>
          <p:nvPr/>
        </p:nvCxnSpPr>
        <p:spPr>
          <a:xfrm>
            <a:off x="2514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4B5F0-93A2-4D45-B35D-7520AB03C27E}"/>
              </a:ext>
            </a:extLst>
          </p:cNvPr>
          <p:cNvCxnSpPr>
            <a:cxnSpLocks/>
          </p:cNvCxnSpPr>
          <p:nvPr/>
        </p:nvCxnSpPr>
        <p:spPr>
          <a:xfrm>
            <a:off x="42672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6D4FB-7C30-43FF-8B0E-EFF8EFBAD9F7}"/>
              </a:ext>
            </a:extLst>
          </p:cNvPr>
          <p:cNvCxnSpPr>
            <a:cxnSpLocks/>
          </p:cNvCxnSpPr>
          <p:nvPr/>
        </p:nvCxnSpPr>
        <p:spPr>
          <a:xfrm>
            <a:off x="5943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EFDB0-018B-463B-A2B7-ACEDAB8F1837}"/>
              </a:ext>
            </a:extLst>
          </p:cNvPr>
          <p:cNvCxnSpPr>
            <a:cxnSpLocks/>
          </p:cNvCxnSpPr>
          <p:nvPr/>
        </p:nvCxnSpPr>
        <p:spPr>
          <a:xfrm>
            <a:off x="7696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2D4230-35B2-4799-85DC-5CBC9A6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6779"/>
            <a:ext cx="838200" cy="380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Day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4573211-3F50-4AEA-90CF-C99884207756}"/>
              </a:ext>
            </a:extLst>
          </p:cNvPr>
          <p:cNvSpPr txBox="1">
            <a:spLocks/>
          </p:cNvSpPr>
          <p:nvPr/>
        </p:nvSpPr>
        <p:spPr bwMode="auto">
          <a:xfrm>
            <a:off x="20955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2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25B57A6-DE8A-477C-8242-804A96CCB071}"/>
              </a:ext>
            </a:extLst>
          </p:cNvPr>
          <p:cNvSpPr txBox="1">
            <a:spLocks/>
          </p:cNvSpPr>
          <p:nvPr/>
        </p:nvSpPr>
        <p:spPr bwMode="auto">
          <a:xfrm>
            <a:off x="38481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3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73D5E22-1A4E-4BA7-AC0E-5B82CB50BAA9}"/>
              </a:ext>
            </a:extLst>
          </p:cNvPr>
          <p:cNvSpPr txBox="1">
            <a:spLocks/>
          </p:cNvSpPr>
          <p:nvPr/>
        </p:nvSpPr>
        <p:spPr bwMode="auto">
          <a:xfrm>
            <a:off x="5524500" y="4705356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4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0AF3E01-3537-420C-AA07-3C594B373BF5}"/>
              </a:ext>
            </a:extLst>
          </p:cNvPr>
          <p:cNvSpPr txBox="1">
            <a:spLocks/>
          </p:cNvSpPr>
          <p:nvPr/>
        </p:nvSpPr>
        <p:spPr bwMode="auto">
          <a:xfrm>
            <a:off x="7277100" y="4686303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D428E-8712-4149-A57E-57A200E55363}"/>
              </a:ext>
            </a:extLst>
          </p:cNvPr>
          <p:cNvCxnSpPr>
            <a:cxnSpLocks/>
          </p:cNvCxnSpPr>
          <p:nvPr/>
        </p:nvCxnSpPr>
        <p:spPr>
          <a:xfrm>
            <a:off x="5943600" y="2590802"/>
            <a:ext cx="0" cy="1409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98C8E4EB-0C3A-4662-9799-1ACE92C8EF87}"/>
              </a:ext>
            </a:extLst>
          </p:cNvPr>
          <p:cNvSpPr txBox="1">
            <a:spLocks/>
          </p:cNvSpPr>
          <p:nvPr/>
        </p:nvSpPr>
        <p:spPr bwMode="auto">
          <a:xfrm>
            <a:off x="2933700" y="1790705"/>
            <a:ext cx="5515960" cy="61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Morning homework</a:t>
            </a:r>
            <a:r>
              <a:rPr lang="en-US" sz="1400" dirty="0"/>
              <a:t>: Compute proposed indices in day 3</a:t>
            </a:r>
          </a:p>
          <a:p>
            <a:pPr marL="0" indent="0" algn="ctr">
              <a:buNone/>
            </a:pPr>
            <a:r>
              <a:rPr lang="en-US" sz="1400" b="1" dirty="0"/>
              <a:t>Afternoon class</a:t>
            </a:r>
            <a:r>
              <a:rPr lang="en-US" sz="1400" dirty="0"/>
              <a:t>: Q&amp;As - troubleshooting during class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1231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FAA81E-6B95-4161-B26E-AF2DADAB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Workflow</a:t>
            </a:r>
            <a:endParaRPr lang="nl-NL" dirty="0">
              <a:solidFill>
                <a:srgbClr val="3333B2"/>
              </a:solidFill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4C1953-5F25-4970-9C79-77021723C7D3}"/>
              </a:ext>
            </a:extLst>
          </p:cNvPr>
          <p:cNvSpPr/>
          <p:nvPr/>
        </p:nvSpPr>
        <p:spPr>
          <a:xfrm rot="16200000">
            <a:off x="4038600" y="-323850"/>
            <a:ext cx="1066800" cy="8229600"/>
          </a:xfrm>
          <a:prstGeom prst="downArrow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5D68F6-218F-48F3-954F-5703A2F934B2}"/>
              </a:ext>
            </a:extLst>
          </p:cNvPr>
          <p:cNvCxnSpPr>
            <a:cxnSpLocks/>
          </p:cNvCxnSpPr>
          <p:nvPr/>
        </p:nvCxnSpPr>
        <p:spPr>
          <a:xfrm>
            <a:off x="838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CA40E6-339E-49E5-9D5D-6FBC5411373D}"/>
              </a:ext>
            </a:extLst>
          </p:cNvPr>
          <p:cNvCxnSpPr>
            <a:cxnSpLocks/>
          </p:cNvCxnSpPr>
          <p:nvPr/>
        </p:nvCxnSpPr>
        <p:spPr>
          <a:xfrm>
            <a:off x="2514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24B5F0-93A2-4D45-B35D-7520AB03C27E}"/>
              </a:ext>
            </a:extLst>
          </p:cNvPr>
          <p:cNvCxnSpPr>
            <a:cxnSpLocks/>
          </p:cNvCxnSpPr>
          <p:nvPr/>
        </p:nvCxnSpPr>
        <p:spPr>
          <a:xfrm>
            <a:off x="42672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C6D4FB-7C30-43FF-8B0E-EFF8EFBAD9F7}"/>
              </a:ext>
            </a:extLst>
          </p:cNvPr>
          <p:cNvCxnSpPr>
            <a:cxnSpLocks/>
          </p:cNvCxnSpPr>
          <p:nvPr/>
        </p:nvCxnSpPr>
        <p:spPr>
          <a:xfrm>
            <a:off x="5943600" y="4000501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5EFDB0-018B-463B-A2B7-ACEDAB8F1837}"/>
              </a:ext>
            </a:extLst>
          </p:cNvPr>
          <p:cNvCxnSpPr>
            <a:cxnSpLocks/>
          </p:cNvCxnSpPr>
          <p:nvPr/>
        </p:nvCxnSpPr>
        <p:spPr>
          <a:xfrm>
            <a:off x="7696200" y="3971926"/>
            <a:ext cx="0" cy="647699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702D4230-35B2-4799-85DC-5CBC9A69A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676779"/>
            <a:ext cx="838200" cy="380999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Day 1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04573211-3F50-4AEA-90CF-C99884207756}"/>
              </a:ext>
            </a:extLst>
          </p:cNvPr>
          <p:cNvSpPr txBox="1">
            <a:spLocks/>
          </p:cNvSpPr>
          <p:nvPr/>
        </p:nvSpPr>
        <p:spPr bwMode="auto">
          <a:xfrm>
            <a:off x="20955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2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25B57A6-DE8A-477C-8242-804A96CCB071}"/>
              </a:ext>
            </a:extLst>
          </p:cNvPr>
          <p:cNvSpPr txBox="1">
            <a:spLocks/>
          </p:cNvSpPr>
          <p:nvPr/>
        </p:nvSpPr>
        <p:spPr bwMode="auto">
          <a:xfrm>
            <a:off x="3848100" y="4705357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3</a:t>
            </a: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E73D5E22-1A4E-4BA7-AC0E-5B82CB50BAA9}"/>
              </a:ext>
            </a:extLst>
          </p:cNvPr>
          <p:cNvSpPr txBox="1">
            <a:spLocks/>
          </p:cNvSpPr>
          <p:nvPr/>
        </p:nvSpPr>
        <p:spPr bwMode="auto">
          <a:xfrm>
            <a:off x="5524500" y="4705356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4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A0AF3E01-3537-420C-AA07-3C594B373BF5}"/>
              </a:ext>
            </a:extLst>
          </p:cNvPr>
          <p:cNvSpPr txBox="1">
            <a:spLocks/>
          </p:cNvSpPr>
          <p:nvPr/>
        </p:nvSpPr>
        <p:spPr bwMode="auto">
          <a:xfrm>
            <a:off x="7277100" y="4686303"/>
            <a:ext cx="838200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400" b="1" dirty="0"/>
              <a:t>Day 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D428E-8712-4149-A57E-57A200E55363}"/>
              </a:ext>
            </a:extLst>
          </p:cNvPr>
          <p:cNvCxnSpPr>
            <a:cxnSpLocks/>
          </p:cNvCxnSpPr>
          <p:nvPr/>
        </p:nvCxnSpPr>
        <p:spPr>
          <a:xfrm>
            <a:off x="7696200" y="2195511"/>
            <a:ext cx="0" cy="1766887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98C8E4EB-0C3A-4662-9799-1ACE92C8EF87}"/>
              </a:ext>
            </a:extLst>
          </p:cNvPr>
          <p:cNvSpPr txBox="1">
            <a:spLocks/>
          </p:cNvSpPr>
          <p:nvPr/>
        </p:nvSpPr>
        <p:spPr bwMode="auto">
          <a:xfrm>
            <a:off x="2065940" y="1885951"/>
            <a:ext cx="5012120" cy="619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b="1" dirty="0"/>
              <a:t>Morning homework</a:t>
            </a:r>
            <a:r>
              <a:rPr lang="en-US" sz="1400" dirty="0"/>
              <a:t>: Prepare the final slide deck </a:t>
            </a:r>
          </a:p>
          <a:p>
            <a:pPr marL="0" indent="0" algn="r">
              <a:buNone/>
            </a:pPr>
            <a:r>
              <a:rPr lang="en-US" sz="1400" b="1" dirty="0"/>
              <a:t>Afternoon class</a:t>
            </a:r>
            <a:r>
              <a:rPr lang="en-US" sz="1400" dirty="0"/>
              <a:t>: final presentation</a:t>
            </a:r>
          </a:p>
          <a:p>
            <a:pPr marL="0" indent="0">
              <a:buNone/>
            </a:pPr>
            <a:endParaRPr lang="en-US" sz="1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7B2A6D-FA06-44E6-8332-82EE5E761B9E}"/>
              </a:ext>
            </a:extLst>
          </p:cNvPr>
          <p:cNvCxnSpPr>
            <a:cxnSpLocks/>
          </p:cNvCxnSpPr>
          <p:nvPr/>
        </p:nvCxnSpPr>
        <p:spPr>
          <a:xfrm>
            <a:off x="7162800" y="2209800"/>
            <a:ext cx="533400" cy="0"/>
          </a:xfrm>
          <a:prstGeom prst="line">
            <a:avLst/>
          </a:prstGeom>
          <a:ln w="34925">
            <a:solidFill>
              <a:srgbClr val="333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55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86AED-E9B2-4217-ABEE-41A2751D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62150"/>
            <a:ext cx="8382000" cy="18288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Build skills to solve real-world problems with data science solutions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Can be EG-specific or build on EG techniques and applied in a slightly different field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0A171-A4B5-4FFF-A909-C9638F3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Goal of this class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90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F86AED-E9B2-4217-ABEE-41A2751D0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8700"/>
            <a:ext cx="8382000" cy="390525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High-level understanding of the </a:t>
            </a:r>
            <a:r>
              <a:rPr lang="en-US" b="1" dirty="0"/>
              <a:t>problem</a:t>
            </a:r>
            <a:r>
              <a:rPr lang="en-US" dirty="0"/>
              <a:t> to solve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High-level understanding of the </a:t>
            </a:r>
            <a:r>
              <a:rPr lang="en-US" b="1" dirty="0"/>
              <a:t>methods</a:t>
            </a:r>
            <a:r>
              <a:rPr lang="en-US" dirty="0"/>
              <a:t> available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Overview of the </a:t>
            </a:r>
            <a:r>
              <a:rPr lang="en-US" b="1" dirty="0"/>
              <a:t>data</a:t>
            </a:r>
            <a:r>
              <a:rPr lang="en-US" dirty="0"/>
              <a:t> available (access + limitations)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Data </a:t>
            </a:r>
            <a:r>
              <a:rPr lang="en-US" b="1" dirty="0"/>
              <a:t>management</a:t>
            </a:r>
            <a:r>
              <a:rPr lang="en-US" dirty="0"/>
              <a:t> techniques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Ability to </a:t>
            </a:r>
            <a:r>
              <a:rPr lang="en-US" b="1" dirty="0"/>
              <a:t>compute</a:t>
            </a:r>
            <a:r>
              <a:rPr lang="en-US" dirty="0"/>
              <a:t> the key metrics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Analytical skills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20A171-A4B5-4FFF-A909-C9638F359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Key skills </a:t>
            </a:r>
            <a:endParaRPr lang="nl-NL" dirty="0">
              <a:solidFill>
                <a:srgbClr val="3333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27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FE2B970-CC3E-4A5A-A8FE-326F3626951A}"/>
              </a:ext>
            </a:extLst>
          </p:cNvPr>
          <p:cNvSpPr/>
          <p:nvPr/>
        </p:nvSpPr>
        <p:spPr>
          <a:xfrm>
            <a:off x="1982804" y="3340368"/>
            <a:ext cx="1219200" cy="1219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3F4C7E-E405-4A8B-8689-86E2C823A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89" y="942374"/>
            <a:ext cx="8382000" cy="100965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Which industries/technologies to </a:t>
            </a:r>
          </a:p>
          <a:p>
            <a:pPr marL="0" indent="0" algn="ctr">
              <a:buNone/>
            </a:pPr>
            <a:r>
              <a:rPr lang="en-US" dirty="0"/>
              <a:t>foster regional development?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AE0351-FCF3-4C37-9D32-FE9232D1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B2"/>
                </a:solidFill>
              </a:rPr>
              <a:t>Use case #1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70AD1B-CD30-40B4-B5FB-C543960CAA56}"/>
              </a:ext>
            </a:extLst>
          </p:cNvPr>
          <p:cNvSpPr/>
          <p:nvPr/>
        </p:nvSpPr>
        <p:spPr>
          <a:xfrm>
            <a:off x="3962400" y="3370045"/>
            <a:ext cx="1219200" cy="1219200"/>
          </a:xfrm>
          <a:prstGeom prst="ellipse">
            <a:avLst/>
          </a:prstGeom>
          <a:solidFill>
            <a:srgbClr val="3333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739326-072F-4604-A8D1-F35C33DA9B6D}"/>
              </a:ext>
            </a:extLst>
          </p:cNvPr>
          <p:cNvSpPr/>
          <p:nvPr/>
        </p:nvSpPr>
        <p:spPr>
          <a:xfrm>
            <a:off x="5943600" y="3348188"/>
            <a:ext cx="1219200" cy="12192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CB18C2-8A23-4E5B-ABC6-B26599EBBC74}"/>
              </a:ext>
            </a:extLst>
          </p:cNvPr>
          <p:cNvCxnSpPr/>
          <p:nvPr/>
        </p:nvCxnSpPr>
        <p:spPr>
          <a:xfrm>
            <a:off x="4572000" y="1812357"/>
            <a:ext cx="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488503-8885-4760-B123-FA3F30BF9A80}"/>
              </a:ext>
            </a:extLst>
          </p:cNvPr>
          <p:cNvCxnSpPr>
            <a:cxnSpLocks/>
          </p:cNvCxnSpPr>
          <p:nvPr/>
        </p:nvCxnSpPr>
        <p:spPr>
          <a:xfrm flipH="1">
            <a:off x="2743200" y="1812357"/>
            <a:ext cx="18288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93E1B2-AF30-467E-9CAA-DC1E7265F6D8}"/>
              </a:ext>
            </a:extLst>
          </p:cNvPr>
          <p:cNvCxnSpPr>
            <a:cxnSpLocks/>
          </p:cNvCxnSpPr>
          <p:nvPr/>
        </p:nvCxnSpPr>
        <p:spPr>
          <a:xfrm>
            <a:off x="4572000" y="1812357"/>
            <a:ext cx="182880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B8ABCEA5-F013-491E-AE99-EBD65E06147B}"/>
              </a:ext>
            </a:extLst>
          </p:cNvPr>
          <p:cNvSpPr txBox="1">
            <a:spLocks/>
          </p:cNvSpPr>
          <p:nvPr/>
        </p:nvSpPr>
        <p:spPr bwMode="auto">
          <a:xfrm>
            <a:off x="1708885" y="3736006"/>
            <a:ext cx="1767038" cy="3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fr-FR" sz="1800" dirty="0">
                <a:solidFill>
                  <a:schemeClr val="bg1"/>
                </a:solidFill>
              </a:rPr>
              <a:t>IOT</a:t>
            </a:r>
          </a:p>
        </p:txBody>
      </p: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95B62DC9-422F-49D4-A1B7-8A29A2010AA4}"/>
              </a:ext>
            </a:extLst>
          </p:cNvPr>
          <p:cNvSpPr txBox="1">
            <a:spLocks/>
          </p:cNvSpPr>
          <p:nvPr/>
        </p:nvSpPr>
        <p:spPr bwMode="auto">
          <a:xfrm>
            <a:off x="3671036" y="3790248"/>
            <a:ext cx="1767038" cy="3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fr-FR" sz="1500" dirty="0">
                <a:solidFill>
                  <a:schemeClr val="bg1"/>
                </a:solidFill>
              </a:rPr>
              <a:t>AI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AD6521D9-DCF1-492F-BD7F-EDCF9BB338A2}"/>
              </a:ext>
            </a:extLst>
          </p:cNvPr>
          <p:cNvSpPr txBox="1">
            <a:spLocks/>
          </p:cNvSpPr>
          <p:nvPr/>
        </p:nvSpPr>
        <p:spPr bwMode="auto">
          <a:xfrm>
            <a:off x="5694547" y="3760571"/>
            <a:ext cx="1767038" cy="37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fr-FR" sz="1800" dirty="0">
                <a:solidFill>
                  <a:schemeClr val="bg1"/>
                </a:solidFill>
              </a:rPr>
              <a:t>Biotech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67EA3D6A-5BA1-4ED1-9107-A931A70B8023}"/>
              </a:ext>
            </a:extLst>
          </p:cNvPr>
          <p:cNvSpPr txBox="1">
            <a:spLocks/>
          </p:cNvSpPr>
          <p:nvPr/>
        </p:nvSpPr>
        <p:spPr bwMode="auto">
          <a:xfrm>
            <a:off x="317988" y="4675116"/>
            <a:ext cx="8597411" cy="34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Verdana" pitchFamily="34" charset="0"/>
              <a:buChar char="–"/>
              <a:defRPr sz="18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fr-FR" dirty="0"/>
              <a:t>                    							       </a:t>
            </a:r>
            <a:r>
              <a:rPr lang="fr-FR" sz="1000" dirty="0"/>
              <a:t>7/45</a:t>
            </a:r>
          </a:p>
        </p:txBody>
      </p:sp>
    </p:spTree>
    <p:extLst>
      <p:ext uri="{BB962C8B-B14F-4D97-AF65-F5344CB8AC3E}">
        <p14:creationId xmlns:p14="http://schemas.microsoft.com/office/powerpoint/2010/main" val="3372241180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0</TotalTime>
  <Words>626</Words>
  <Application>Microsoft Office PowerPoint</Application>
  <PresentationFormat>On-screen Show (16:9)</PresentationFormat>
  <Paragraphs>132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Comic Sans MS</vt:lpstr>
      <vt:lpstr>Helvetica</vt:lpstr>
      <vt:lpstr>Verdana</vt:lpstr>
      <vt:lpstr>Beamer</vt:lpstr>
      <vt:lpstr>Econ Geo in R</vt:lpstr>
      <vt:lpstr>Workflow</vt:lpstr>
      <vt:lpstr>Workflow</vt:lpstr>
      <vt:lpstr>Workflow</vt:lpstr>
      <vt:lpstr>Workflow</vt:lpstr>
      <vt:lpstr>Workflow</vt:lpstr>
      <vt:lpstr>Goal of this class</vt:lpstr>
      <vt:lpstr>Key skills </vt:lpstr>
      <vt:lpstr>Use case #1</vt:lpstr>
      <vt:lpstr>PowerPoint Presentation</vt:lpstr>
      <vt:lpstr>PowerPoint Presentation</vt:lpstr>
      <vt:lpstr>PowerPoint Presentation</vt:lpstr>
      <vt:lpstr>Methods</vt:lpstr>
      <vt:lpstr>Regional eco-system mapping: patents</vt:lpstr>
      <vt:lpstr>Regional eco-system mapping: publications</vt:lpstr>
      <vt:lpstr>Regional eco-system mapping: start-ups</vt:lpstr>
      <vt:lpstr>Key principles of smart specialization</vt:lpstr>
      <vt:lpstr>Smart specialization analytics </vt:lpstr>
      <vt:lpstr>Mapping opportunities</vt:lpstr>
      <vt:lpstr>Mapping opportunities</vt:lpstr>
      <vt:lpstr>Data sources</vt:lpstr>
      <vt:lpstr>Data sources</vt:lpstr>
      <vt:lpstr>Let’s get back to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2014-06-04T09:43:42Z</dcterms:created>
  <dcterms:modified xsi:type="dcterms:W3CDTF">2021-02-08T13:49:22Z</dcterms:modified>
</cp:coreProperties>
</file>