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B9n8BrmVBPU4oYn6G7D/Ts+Ca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Welcome to our presentation. </a:t>
            </a:r>
            <a:endParaRPr/>
          </a:p>
          <a:p>
            <a:pPr marL="0" lvl="0" indent="0" algn="l" rtl="0">
              <a:spcBef>
                <a:spcPts val="0"/>
              </a:spcBef>
              <a:spcAft>
                <a:spcPts val="0"/>
              </a:spcAft>
              <a:buNone/>
            </a:pPr>
            <a:r>
              <a:rPr lang="en-US"/>
              <a:t>We will be discussing Bug Triage with Natural Language Processing.</a:t>
            </a:r>
            <a:endParaRPr/>
          </a:p>
          <a:p>
            <a:pPr marL="0" lvl="0" indent="0" algn="l" rtl="0">
              <a:spcBef>
                <a:spcPts val="0"/>
              </a:spcBef>
              <a:spcAft>
                <a:spcPts val="0"/>
              </a:spcAft>
              <a:buNone/>
            </a:pPr>
            <a:r>
              <a:rPr lang="en-US"/>
              <a:t>My name is Frank Russo.</a:t>
            </a:r>
            <a:endParaRPr/>
          </a:p>
          <a:p>
            <a:pPr marL="0" lvl="0" indent="0" algn="l" rtl="0">
              <a:spcBef>
                <a:spcPts val="0"/>
              </a:spcBef>
              <a:spcAft>
                <a:spcPts val="0"/>
              </a:spcAft>
              <a:buNone/>
            </a:pPr>
            <a:r>
              <a:rPr lang="en-US"/>
              <a:t>My team members are Carlo Clarke and Ramya Raju.</a:t>
            </a:r>
            <a:endParaRPr/>
          </a:p>
          <a:p>
            <a:pPr marL="0" lvl="0" indent="0" algn="l" rtl="0">
              <a:spcBef>
                <a:spcPts val="0"/>
              </a:spcBef>
              <a:spcAft>
                <a:spcPts val="0"/>
              </a:spcAft>
              <a:buNone/>
            </a:pPr>
            <a:r>
              <a:rPr lang="en-US"/>
              <a:t>Our clients were Ning Yang and Anthony Escalona.</a:t>
            </a:r>
            <a:endParaRPr/>
          </a:p>
        </p:txBody>
      </p:sp>
      <p:sp>
        <p:nvSpPr>
          <p:cNvPr id="72" name="Google Shape;7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496ab3c49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496ab3c4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use the word2vec method to learn a bug's representation using what is called a </a:t>
            </a:r>
            <a:endParaRPr/>
          </a:p>
          <a:p>
            <a:pPr marL="0" lvl="0" indent="0" algn="l" rtl="0">
              <a:spcBef>
                <a:spcPts val="0"/>
              </a:spcBef>
              <a:spcAft>
                <a:spcPts val="0"/>
              </a:spcAft>
              <a:buNone/>
            </a:pPr>
            <a:endParaRPr/>
          </a:p>
          <a:p>
            <a:pPr marL="0" lvl="0" indent="0" algn="l" rtl="0">
              <a:spcBef>
                <a:spcPts val="0"/>
              </a:spcBef>
              <a:spcAft>
                <a:spcPts val="0"/>
              </a:spcAft>
              <a:buNone/>
            </a:pPr>
            <a:r>
              <a:rPr lang="en-US"/>
              <a:t>Continuous Bag of Words model. </a:t>
            </a:r>
            <a:endParaRPr/>
          </a:p>
          <a:p>
            <a:pPr marL="0" lvl="0" indent="0" algn="l" rtl="0">
              <a:spcBef>
                <a:spcPts val="0"/>
              </a:spcBef>
              <a:spcAft>
                <a:spcPts val="0"/>
              </a:spcAft>
              <a:buNone/>
            </a:pPr>
            <a:endParaRPr/>
          </a:p>
          <a:p>
            <a:pPr marL="0" lvl="0" indent="0" algn="l" rtl="0">
              <a:spcBef>
                <a:spcPts val="0"/>
              </a:spcBef>
              <a:spcAft>
                <a:spcPts val="0"/>
              </a:spcAft>
              <a:buNone/>
            </a:pPr>
            <a:r>
              <a:rPr lang="en-US"/>
              <a:t>We then extract vocabulary from the output of that method.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496ab3c49_0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496ab3c4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Next we cleanse the training data similar to the testing data. </a:t>
            </a:r>
            <a:endParaRPr/>
          </a:p>
          <a:p>
            <a:pPr marL="0" lvl="0" indent="0" algn="l" rtl="0">
              <a:spcBef>
                <a:spcPts val="0"/>
              </a:spcBef>
              <a:spcAft>
                <a:spcPts val="0"/>
              </a:spcAft>
              <a:buNone/>
            </a:pPr>
            <a:endParaRPr/>
          </a:p>
          <a:p>
            <a:pPr marL="0" lvl="0" indent="0" algn="l" rtl="0">
              <a:spcBef>
                <a:spcPts val="0"/>
              </a:spcBef>
              <a:spcAft>
                <a:spcPts val="0"/>
              </a:spcAft>
              <a:buNone/>
            </a:pPr>
            <a:r>
              <a:rPr lang="en-US"/>
              <a:t>So again, w</a:t>
            </a:r>
            <a:r>
              <a:rPr lang="en-US">
                <a:solidFill>
                  <a:schemeClr val="dk1"/>
                </a:solidFill>
              </a:rPr>
              <a:t>e remove things like the the return character "\r", the newline character, any URLs, stack traces, hex codes and so on, and store the remaining words into an array.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496ab3c4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496ab3c4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Next we go through the process of Cross Validation, which is needed to remove any bias in the training data. </a:t>
            </a:r>
            <a:endParaRPr/>
          </a:p>
          <a:p>
            <a:pPr marL="0" lvl="0" indent="0" algn="l" rtl="0">
              <a:spcBef>
                <a:spcPts val="0"/>
              </a:spcBef>
              <a:spcAft>
                <a:spcPts val="0"/>
              </a:spcAft>
              <a:buNone/>
            </a:pPr>
            <a:endParaRPr/>
          </a:p>
          <a:p>
            <a:pPr marL="0" lvl="0" indent="0" algn="l" rtl="0">
              <a:spcBef>
                <a:spcPts val="0"/>
              </a:spcBef>
              <a:spcAft>
                <a:spcPts val="0"/>
              </a:spcAft>
              <a:buNone/>
            </a:pPr>
            <a:r>
              <a:rPr lang="en-US"/>
              <a:t>The way this works is to start with the number of cross validations. For example, if that number is 3, the whole triaged bug dataset is divided into three parts. We can call them, sub1, sub2 and sub3. </a:t>
            </a:r>
            <a:endParaRPr/>
          </a:p>
          <a:p>
            <a:pPr marL="0" lvl="0" indent="0" algn="l" rtl="0">
              <a:spcBef>
                <a:spcPts val="0"/>
              </a:spcBef>
              <a:spcAft>
                <a:spcPts val="0"/>
              </a:spcAft>
              <a:buNone/>
            </a:pPr>
            <a:endParaRPr/>
          </a:p>
          <a:p>
            <a:pPr marL="0" lvl="0" indent="0" algn="l" rtl="0">
              <a:spcBef>
                <a:spcPts val="0"/>
              </a:spcBef>
              <a:spcAft>
                <a:spcPts val="0"/>
              </a:spcAft>
              <a:buNone/>
            </a:pPr>
            <a:r>
              <a:rPr lang="en-US"/>
              <a:t>In the first iteration, we use sub1 as training data and we also use sub1 as testing data. </a:t>
            </a:r>
            <a:endParaRPr/>
          </a:p>
          <a:p>
            <a:pPr marL="0" lvl="0" indent="0" algn="l" rtl="0">
              <a:spcBef>
                <a:spcPts val="0"/>
              </a:spcBef>
              <a:spcAft>
                <a:spcPts val="0"/>
              </a:spcAft>
              <a:buNone/>
            </a:pPr>
            <a:r>
              <a:rPr lang="en-US"/>
              <a:t>In the second iteration, we use sub1 + sub2 as training data and use sub2 as testing data. </a:t>
            </a:r>
            <a:endParaRPr/>
          </a:p>
          <a:p>
            <a:pPr marL="0" lvl="0" indent="0" algn="l" rtl="0">
              <a:spcBef>
                <a:spcPts val="0"/>
              </a:spcBef>
              <a:spcAft>
                <a:spcPts val="0"/>
              </a:spcAft>
              <a:buNone/>
            </a:pPr>
            <a:r>
              <a:rPr lang="en-US"/>
              <a:t>In the third iteration, we use sub1 + sub2 + sub3 as training data and use sub3 as testing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496ab3c4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496ab3c4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This model considers the word sequence both in forward direction and in backward direction so that a context of a particular word includes both the previous few words and following few words making the representation more robust.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This is where Long short-term memory cells are used in the hidden layer which have a memory unit that can remember longer word sequences.</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This allows us to solve the vanishing gradient problem, which is a typical problem in training neural networks. This is the main reason we use LSTM.</a:t>
            </a:r>
            <a:endParaRPr sz="100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496ab3c49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496ab3c4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Earlier, we mentioned the different types of Naive Bayes classifiers. In our case, we use the Multinomial Naive Bayes classifier type to perform </a:t>
            </a:r>
            <a:r>
              <a:rPr lang="en-US" sz="1000">
                <a:solidFill>
                  <a:schemeClr val="dk1"/>
                </a:solidFill>
                <a:latin typeface="Calibri"/>
                <a:ea typeface="Calibri"/>
                <a:cs typeface="Calibri"/>
                <a:sym typeface="Calibri"/>
              </a:rPr>
              <a:t>word counts for text classification</a:t>
            </a:r>
            <a:r>
              <a:rPr lang="en-US"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Firstly, we create a classifier model for multinomial Naive Bayes.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Secondly, we use OneVsRestClassifier strategy to fit underlying estimators. This strategy splits a multi-class classification into one binary classification problem per class. Since each class is represented by one and one classifier only, it is possible to gain knowledge about the class by inspecting its corresponding classifier.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Third, we use a frequency-based bag-of-words model to make the probability estimates.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Finally, we use the real data to get test accuracy.</a:t>
            </a:r>
            <a:endParaRPr sz="100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496ab3c49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496ab3c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onto the results.</a:t>
            </a:r>
            <a:endParaRPr/>
          </a:p>
          <a:p>
            <a:pPr marL="0" lvl="0" indent="0" algn="l" rtl="0">
              <a:spcBef>
                <a:spcPts val="0"/>
              </a:spcBef>
              <a:spcAft>
                <a:spcPts val="0"/>
              </a:spcAft>
              <a:buNone/>
            </a:pPr>
            <a:endParaRPr/>
          </a:p>
          <a:p>
            <a:pPr marL="0" lvl="0" indent="0" algn="l" rtl="0">
              <a:spcBef>
                <a:spcPts val="0"/>
              </a:spcBef>
              <a:spcAft>
                <a:spcPts val="0"/>
              </a:spcAft>
              <a:buNone/>
            </a:pPr>
            <a:r>
              <a:rPr lang="en-US"/>
              <a:t>This table shows the accuracy of the model’s output for each epoch per iteration along with the accuracy of the model for the entire iteration. </a:t>
            </a:r>
            <a:endParaRPr/>
          </a:p>
          <a:p>
            <a:pPr marL="0" lvl="0" indent="0" algn="l" rtl="0">
              <a:spcBef>
                <a:spcPts val="0"/>
              </a:spcBef>
              <a:spcAft>
                <a:spcPts val="0"/>
              </a:spcAft>
              <a:buNone/>
            </a:pPr>
            <a:r>
              <a:rPr lang="en-US">
                <a:solidFill>
                  <a:schemeClr val="dk1"/>
                </a:solidFill>
              </a:rPr>
              <a:t>(Epochs are a single pass through the entire dataset within an iteration.)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496ab3c49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496ab3c4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table shows the accuracy of running the same data through the Naive Bayes classifier.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496ab3c4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496ab3c4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latin typeface="Calibri"/>
                <a:ea typeface="Calibri"/>
                <a:cs typeface="Calibri"/>
                <a:sym typeface="Calibri"/>
              </a:rPr>
              <a:t>The graph here shows a comparison of the accuracy of both the word2vec with LSTM approach and the Naive Bayes approach. The blue line shows the LSTM accuracy, and the the orange line shows the Naive Bayes accuracy. </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The conclusion of the paper is that even though both  approaches are capable of solving the problem of bug triage and will lead to improved times in triaging and ultimately in earlier bug fixes for important defects, the graph clearly shows the accuracy of the word2vec with LSTM method was better than the Naive Bayes method.</a:t>
            </a:r>
            <a:endParaRPr sz="1000">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4d3535686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4d35356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0">
                <a:solidFill>
                  <a:schemeClr val="dk1"/>
                </a:solidFill>
                <a:latin typeface="Calibri"/>
                <a:ea typeface="Calibri"/>
                <a:cs typeface="Calibri"/>
                <a:sym typeface="Calibri"/>
              </a:rPr>
              <a:t>I’d like to thank everyone for their time. Please unmute if you’d like to ask any questions.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75f0188d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75f0188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496ab3c4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496ab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agenda for this presentation start with and introduction &lt;click&gt; </a:t>
            </a:r>
            <a:endParaRPr/>
          </a:p>
          <a:p>
            <a:pPr marL="0" lvl="0" indent="0" algn="l" rtl="0">
              <a:spcBef>
                <a:spcPts val="0"/>
              </a:spcBef>
              <a:spcAft>
                <a:spcPts val="0"/>
              </a:spcAft>
              <a:buNone/>
            </a:pPr>
            <a:r>
              <a:rPr lang="en-US"/>
              <a:t>What is bug triage? </a:t>
            </a:r>
            <a:r>
              <a:rPr lang="en-US">
                <a:solidFill>
                  <a:schemeClr val="dk1"/>
                </a:solidFill>
              </a:rPr>
              <a:t>&lt;click&gt; </a:t>
            </a:r>
            <a:endParaRPr/>
          </a:p>
          <a:p>
            <a:pPr marL="0" lvl="0" indent="0" algn="l" rtl="0">
              <a:spcBef>
                <a:spcPts val="0"/>
              </a:spcBef>
              <a:spcAft>
                <a:spcPts val="0"/>
              </a:spcAft>
              <a:buNone/>
            </a:pPr>
            <a:r>
              <a:rPr lang="en-US"/>
              <a:t>We’ll then talk about our Literature Review and the Machine Learning topics we researched such as </a:t>
            </a:r>
            <a:r>
              <a:rPr lang="en-US">
                <a:solidFill>
                  <a:schemeClr val="dk1"/>
                </a:solidFill>
              </a:rPr>
              <a:t>&lt;click&gt; </a:t>
            </a:r>
            <a:endParaRPr>
              <a:solidFill>
                <a:schemeClr val="dk1"/>
              </a:solidFill>
            </a:endParaRPr>
          </a:p>
          <a:p>
            <a:pPr marL="0" lvl="0" indent="0" algn="l" rtl="0">
              <a:spcBef>
                <a:spcPts val="0"/>
              </a:spcBef>
              <a:spcAft>
                <a:spcPts val="0"/>
              </a:spcAft>
              <a:buNone/>
            </a:pPr>
            <a:r>
              <a:rPr lang="en-US">
                <a:solidFill>
                  <a:schemeClr val="dk1"/>
                </a:solidFill>
              </a:rPr>
              <a:t>word2vec &lt;click&gt; </a:t>
            </a:r>
            <a:endParaRPr>
              <a:solidFill>
                <a:schemeClr val="dk1"/>
              </a:solidFill>
            </a:endParaRPr>
          </a:p>
          <a:p>
            <a:pPr marL="0" lvl="0" indent="0" algn="l" rtl="0">
              <a:spcBef>
                <a:spcPts val="0"/>
              </a:spcBef>
              <a:spcAft>
                <a:spcPts val="0"/>
              </a:spcAft>
              <a:buNone/>
            </a:pPr>
            <a:r>
              <a:rPr lang="en-US">
                <a:solidFill>
                  <a:schemeClr val="dk1"/>
                </a:solidFill>
              </a:rPr>
              <a:t>Long short-term memory &lt;click&gt; </a:t>
            </a:r>
            <a:endParaRPr>
              <a:solidFill>
                <a:schemeClr val="dk1"/>
              </a:solidFill>
            </a:endParaRPr>
          </a:p>
          <a:p>
            <a:pPr marL="0" lvl="0" indent="0" algn="l" rtl="0">
              <a:spcBef>
                <a:spcPts val="0"/>
              </a:spcBef>
              <a:spcAft>
                <a:spcPts val="0"/>
              </a:spcAft>
              <a:buNone/>
            </a:pPr>
            <a:r>
              <a:rPr lang="en-US">
                <a:solidFill>
                  <a:schemeClr val="dk1"/>
                </a:solidFill>
              </a:rPr>
              <a:t>And Naive Bayes classifiers.&lt;click&gt; </a:t>
            </a:r>
            <a:endParaRPr>
              <a:solidFill>
                <a:schemeClr val="dk1"/>
              </a:solidFill>
            </a:endParaRPr>
          </a:p>
          <a:p>
            <a:pPr marL="0" lvl="0" indent="0" algn="l" rtl="0">
              <a:spcBef>
                <a:spcPts val="0"/>
              </a:spcBef>
              <a:spcAft>
                <a:spcPts val="0"/>
              </a:spcAft>
              <a:buNone/>
            </a:pPr>
            <a:r>
              <a:rPr lang="en-US">
                <a:solidFill>
                  <a:schemeClr val="dk1"/>
                </a:solidFill>
              </a:rPr>
              <a:t>We’ll then walk you through the Methodology explaining the code. &lt;click&gt; </a:t>
            </a:r>
            <a:endParaRPr>
              <a:solidFill>
                <a:schemeClr val="dk1"/>
              </a:solidFill>
            </a:endParaRPr>
          </a:p>
          <a:p>
            <a:pPr marL="0" lvl="0" indent="0" algn="l" rtl="0">
              <a:spcBef>
                <a:spcPts val="0"/>
              </a:spcBef>
              <a:spcAft>
                <a:spcPts val="0"/>
              </a:spcAft>
              <a:buNone/>
            </a:pPr>
            <a:r>
              <a:rPr lang="en-US">
                <a:solidFill>
                  <a:schemeClr val="dk1"/>
                </a:solidFill>
              </a:rPr>
              <a:t>We’ll then show the results of the code execution.&lt;click&gt; </a:t>
            </a:r>
            <a:endParaRPr>
              <a:solidFill>
                <a:schemeClr val="dk1"/>
              </a:solidFill>
            </a:endParaRPr>
          </a:p>
          <a:p>
            <a:pPr marL="0" lvl="0" indent="0" algn="l" rtl="0">
              <a:spcBef>
                <a:spcPts val="0"/>
              </a:spcBef>
              <a:spcAft>
                <a:spcPts val="0"/>
              </a:spcAft>
              <a:buNone/>
            </a:pPr>
            <a:r>
              <a:rPr lang="en-US">
                <a:solidFill>
                  <a:schemeClr val="dk1"/>
                </a:solidFill>
              </a:rPr>
              <a:t>first from the word2vec with LSTM models &lt;click&gt; </a:t>
            </a:r>
            <a:endParaRPr>
              <a:solidFill>
                <a:schemeClr val="dk1"/>
              </a:solidFill>
            </a:endParaRPr>
          </a:p>
          <a:p>
            <a:pPr marL="0" lvl="0" indent="0" algn="l" rtl="0">
              <a:spcBef>
                <a:spcPts val="0"/>
              </a:spcBef>
              <a:spcAft>
                <a:spcPts val="0"/>
              </a:spcAft>
              <a:buNone/>
            </a:pPr>
            <a:r>
              <a:rPr lang="en-US">
                <a:solidFill>
                  <a:schemeClr val="dk1"/>
                </a:solidFill>
              </a:rPr>
              <a:t>and next from the Naive Bayes model &lt;click&gt; </a:t>
            </a:r>
            <a:endParaRPr>
              <a:solidFill>
                <a:schemeClr val="dk1"/>
              </a:solidFill>
            </a:endParaRPr>
          </a:p>
          <a:p>
            <a:pPr marL="0" lvl="0" indent="0" algn="l" rtl="0">
              <a:spcBef>
                <a:spcPts val="0"/>
              </a:spcBef>
              <a:spcAft>
                <a:spcPts val="0"/>
              </a:spcAft>
              <a:buNone/>
            </a:pPr>
            <a:r>
              <a:rPr lang="en-US">
                <a:solidFill>
                  <a:schemeClr val="dk1"/>
                </a:solidFill>
              </a:rPr>
              <a:t>And final we’ll show you our conclusion.</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775f0188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775f01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All software written has bugs or defects which need to be fixed</a:t>
            </a:r>
            <a:endParaRPr/>
          </a:p>
          <a:p>
            <a:pPr marL="457200" lvl="0" indent="-298450" algn="l" rtl="0">
              <a:spcBef>
                <a:spcPts val="0"/>
              </a:spcBef>
              <a:spcAft>
                <a:spcPts val="0"/>
              </a:spcAft>
              <a:buSzPts val="1100"/>
              <a:buChar char="●"/>
            </a:pPr>
            <a:r>
              <a:rPr lang="en-US"/>
              <a:t>The process of assigning bugs to the right developer could be a time consuming process</a:t>
            </a:r>
            <a:endParaRPr/>
          </a:p>
          <a:p>
            <a:pPr marL="457200" lvl="0" indent="-298450" algn="l" rtl="0">
              <a:spcBef>
                <a:spcPts val="0"/>
              </a:spcBef>
              <a:spcAft>
                <a:spcPts val="0"/>
              </a:spcAft>
              <a:buSzPts val="1100"/>
              <a:buChar char="●"/>
            </a:pPr>
            <a:r>
              <a:rPr lang="en-US"/>
              <a:t>Machine Learning techniques can be used to effectively assign bugs to developers alleviating the need for manual processing of bugs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496ab3c4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496ab3c4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latin typeface="Calibri"/>
                <a:ea typeface="Calibri"/>
                <a:cs typeface="Calibri"/>
                <a:sym typeface="Calibri"/>
              </a:rPr>
              <a:t>In our research, we look at the following areas of ML.</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Machine Learning and more specifically Natural Language Processing</a:t>
            </a: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Which includes: word2vec</a:t>
            </a: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Long Short-term Memory or LSTM</a:t>
            </a:r>
            <a:endParaRPr sz="1000">
              <a:latin typeface="Calibri"/>
              <a:ea typeface="Calibri"/>
              <a:cs typeface="Calibri"/>
              <a:sym typeface="Calibri"/>
            </a:endParaRPr>
          </a:p>
          <a:p>
            <a:pPr marL="0" lvl="0" indent="0" algn="l" rtl="0">
              <a:spcBef>
                <a:spcPts val="0"/>
              </a:spcBef>
              <a:spcAft>
                <a:spcPts val="0"/>
              </a:spcAft>
              <a:buNone/>
            </a:pPr>
            <a:r>
              <a:rPr lang="en-US" sz="1000">
                <a:latin typeface="Calibri"/>
                <a:ea typeface="Calibri"/>
                <a:cs typeface="Calibri"/>
                <a:sym typeface="Calibri"/>
              </a:rPr>
              <a:t>And Naive Bayes</a:t>
            </a:r>
            <a:endParaRPr sz="10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496ab3c49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496ab3c4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Word2vec is a set of algorithms for unsupervised training of vectors of words on large blocks of text. The resulting vectors show semantic relationships between their corresponding words.</a:t>
            </a:r>
            <a:endParaRPr/>
          </a:p>
          <a:p>
            <a:pPr marL="0" lvl="0" indent="0" algn="l" rtl="0">
              <a:spcBef>
                <a:spcPts val="0"/>
              </a:spcBef>
              <a:spcAft>
                <a:spcPts val="0"/>
              </a:spcAft>
              <a:buNone/>
            </a:pPr>
            <a:endParaRPr/>
          </a:p>
          <a:p>
            <a:pPr marL="0" lvl="0" indent="0" algn="l" rtl="0">
              <a:spcBef>
                <a:spcPts val="0"/>
              </a:spcBef>
              <a:spcAft>
                <a:spcPts val="0"/>
              </a:spcAft>
              <a:buNone/>
            </a:pPr>
            <a:r>
              <a:rPr lang="en-US"/>
              <a:t>There are several types of models, for example, </a:t>
            </a:r>
            <a:endParaRPr/>
          </a:p>
          <a:p>
            <a:pPr marL="457200" lvl="0" indent="-298450" algn="l" rtl="0">
              <a:spcBef>
                <a:spcPts val="0"/>
              </a:spcBef>
              <a:spcAft>
                <a:spcPts val="0"/>
              </a:spcAft>
              <a:buSzPts val="1100"/>
              <a:buChar char="●"/>
            </a:pPr>
            <a:r>
              <a:rPr lang="en-US"/>
              <a:t>Neural Bag-of-Words (NBOW), </a:t>
            </a:r>
            <a:endParaRPr/>
          </a:p>
          <a:p>
            <a:pPr marL="457200" lvl="0" indent="-298450" algn="l" rtl="0">
              <a:spcBef>
                <a:spcPts val="0"/>
              </a:spcBef>
              <a:spcAft>
                <a:spcPts val="0"/>
              </a:spcAft>
              <a:buSzPts val="1100"/>
              <a:buChar char="●"/>
            </a:pPr>
            <a:r>
              <a:rPr lang="en-US"/>
              <a:t>Recurrent Neural Network (RNN), </a:t>
            </a:r>
            <a:endParaRPr/>
          </a:p>
          <a:p>
            <a:pPr marL="457200" lvl="0" indent="-298450" algn="l" rtl="0">
              <a:spcBef>
                <a:spcPts val="0"/>
              </a:spcBef>
              <a:spcAft>
                <a:spcPts val="0"/>
              </a:spcAft>
              <a:buSzPts val="1100"/>
              <a:buChar char="●"/>
            </a:pPr>
            <a:r>
              <a:rPr lang="en-US"/>
              <a:t>Recursive Neural Network (RecNN), and </a:t>
            </a:r>
            <a:endParaRPr/>
          </a:p>
          <a:p>
            <a:pPr marL="457200" lvl="0" indent="-298450" algn="l" rtl="0">
              <a:spcBef>
                <a:spcPts val="0"/>
              </a:spcBef>
              <a:spcAft>
                <a:spcPts val="0"/>
              </a:spcAft>
              <a:buSzPts val="1100"/>
              <a:buChar char="●"/>
            </a:pPr>
            <a:r>
              <a:rPr lang="en-US"/>
              <a:t>Convolutional Neural Network (CNN). </a:t>
            </a:r>
            <a:endParaRPr/>
          </a:p>
          <a:p>
            <a:pPr marL="0" lvl="0" indent="0" algn="l" rtl="0">
              <a:spcBef>
                <a:spcPts val="0"/>
              </a:spcBef>
              <a:spcAft>
                <a:spcPts val="0"/>
              </a:spcAft>
              <a:buNone/>
            </a:pPr>
            <a:endParaRPr/>
          </a:p>
          <a:p>
            <a:pPr marL="0" lvl="0" indent="0" algn="l" rtl="0">
              <a:spcBef>
                <a:spcPts val="0"/>
              </a:spcBef>
              <a:spcAft>
                <a:spcPts val="0"/>
              </a:spcAft>
              <a:buNone/>
            </a:pPr>
            <a:r>
              <a:rPr lang="en-US"/>
              <a:t>Given enough data, usage and contexts, word2vec can make highly accurate guesses about a word’s meaning based on past appearances.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496ab3c49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496ab3c4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LSTM is a type of RNN capable of learning order dependencies in sequences to predict problems.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It does that by using a hidden memory cell to update and expose the content when needed.</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There are two types of LSTM, </a:t>
            </a:r>
            <a:r>
              <a:rPr lang="en-US" sz="1000">
                <a:solidFill>
                  <a:schemeClr val="dk1"/>
                </a:solidFill>
                <a:latin typeface="Calibri"/>
                <a:ea typeface="Calibri"/>
                <a:cs typeface="Calibri"/>
                <a:sym typeface="Calibri"/>
              </a:rPr>
              <a:t>Unidirectional LSTM only preserves information of the “past” because the only inputs it has seen are from the past.</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solidFill>
                  <a:schemeClr val="dk1"/>
                </a:solidFill>
                <a:latin typeface="Calibri"/>
                <a:ea typeface="Calibri"/>
                <a:cs typeface="Calibri"/>
                <a:sym typeface="Calibri"/>
              </a:rPr>
              <a:t>Bidirectional, which is the type of model we used on this project, is an extension of traditional LSTM that can improve model performance on sequence classification problems. It does this by looking ahead of the current word in a sequence.</a:t>
            </a:r>
            <a:endParaRPr sz="10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496ab3c49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496ab3c4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Naive Bayes is a set of machine learning classifiers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Based on Bayes' theorem in probability and statistics.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Naive Bayes classifiers are typically used as a method for text categorization. Usually multiple classifiers are applied to a dataset with each classifier having equal weight.</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US" sz="1000">
                <a:latin typeface="Calibri"/>
                <a:ea typeface="Calibri"/>
                <a:cs typeface="Calibri"/>
                <a:sym typeface="Calibri"/>
              </a:rPr>
              <a:t>There are different type of Naive Bayes Classifiers:</a:t>
            </a:r>
            <a:endParaRPr sz="1000">
              <a:latin typeface="Calibri"/>
              <a:ea typeface="Calibri"/>
              <a:cs typeface="Calibri"/>
              <a:sym typeface="Calibri"/>
            </a:endParaRPr>
          </a:p>
          <a:p>
            <a:pPr marL="914400" lvl="1" indent="-292100" algn="l" rtl="0">
              <a:spcBef>
                <a:spcPts val="0"/>
              </a:spcBef>
              <a:spcAft>
                <a:spcPts val="0"/>
              </a:spcAft>
              <a:buSzPts val="1000"/>
              <a:buFont typeface="Calibri"/>
              <a:buChar char="○"/>
            </a:pPr>
            <a:r>
              <a:rPr lang="en-US" sz="1000">
                <a:latin typeface="Calibri"/>
                <a:ea typeface="Calibri"/>
                <a:cs typeface="Calibri"/>
                <a:sym typeface="Calibri"/>
              </a:rPr>
              <a:t>Multinomial Naive Bayes is mostly used for document classification problem, i.e whether a document belongs to the category of sports, politics, technology, etc. The features/predictors used by the classifier are the frequency of the words present in the document.</a:t>
            </a:r>
            <a:endParaRPr sz="1000">
              <a:latin typeface="Calibri"/>
              <a:ea typeface="Calibri"/>
              <a:cs typeface="Calibri"/>
              <a:sym typeface="Calibri"/>
            </a:endParaRPr>
          </a:p>
          <a:p>
            <a:pPr marL="914400" lvl="1" indent="-292100" algn="l" rtl="0">
              <a:spcBef>
                <a:spcPts val="0"/>
              </a:spcBef>
              <a:spcAft>
                <a:spcPts val="0"/>
              </a:spcAft>
              <a:buSzPts val="1000"/>
              <a:buFont typeface="Calibri"/>
              <a:buChar char="○"/>
            </a:pPr>
            <a:r>
              <a:rPr lang="en-US" sz="1000">
                <a:latin typeface="Calibri"/>
                <a:ea typeface="Calibri"/>
                <a:cs typeface="Calibri"/>
                <a:sym typeface="Calibri"/>
              </a:rPr>
              <a:t>Bernoulli Naive Bayes is similar to the multinomial naive bayes but the predictors are boolean variables, for example if a word occurs in the text or not.</a:t>
            </a:r>
            <a:endParaRPr sz="1000">
              <a:latin typeface="Calibri"/>
              <a:ea typeface="Calibri"/>
              <a:cs typeface="Calibri"/>
              <a:sym typeface="Calibri"/>
            </a:endParaRPr>
          </a:p>
          <a:p>
            <a:pPr marL="914400" lvl="1" indent="-292100" algn="l" rtl="0">
              <a:spcBef>
                <a:spcPts val="0"/>
              </a:spcBef>
              <a:spcAft>
                <a:spcPts val="0"/>
              </a:spcAft>
              <a:buSzPts val="1000"/>
              <a:buFont typeface="Calibri"/>
              <a:buChar char="○"/>
            </a:pPr>
            <a:r>
              <a:rPr lang="en-US" sz="1000">
                <a:latin typeface="Calibri"/>
                <a:ea typeface="Calibri"/>
                <a:cs typeface="Calibri"/>
                <a:sym typeface="Calibri"/>
              </a:rPr>
              <a:t>And lastly, there is Gaussian Naive Bayes, which is not something </a:t>
            </a:r>
            <a:endParaRPr sz="1000">
              <a:latin typeface="Calibri"/>
              <a:ea typeface="Calibri"/>
              <a:cs typeface="Calibri"/>
              <a:sym typeface="Calibri"/>
            </a:endParaRPr>
          </a:p>
          <a:p>
            <a:pPr marL="914400" lvl="0" indent="0" algn="l" rtl="0">
              <a:spcBef>
                <a:spcPts val="0"/>
              </a:spcBef>
              <a:spcAft>
                <a:spcPts val="0"/>
              </a:spcAft>
              <a:buNone/>
            </a:pPr>
            <a:r>
              <a:rPr lang="en-US" sz="1000">
                <a:latin typeface="Calibri"/>
                <a:ea typeface="Calibri"/>
                <a:cs typeface="Calibri"/>
                <a:sym typeface="Calibri"/>
              </a:rPr>
              <a:t>we looked at in our research.</a:t>
            </a:r>
            <a:endParaRPr sz="10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496ab3c49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496ab3c4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Here we move into the Methodology section of the paper, where we cover the code starting with the data.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We first load two sets of data.</a:t>
            </a:r>
            <a:endParaRPr/>
          </a:p>
          <a:p>
            <a:pPr marL="0" lvl="0" indent="0" algn="l" rtl="0">
              <a:spcBef>
                <a:spcPts val="0"/>
              </a:spcBef>
              <a:spcAft>
                <a:spcPts val="0"/>
              </a:spcAft>
              <a:buClr>
                <a:schemeClr val="dk1"/>
              </a:buClr>
              <a:buSzPts val="1100"/>
              <a:buFont typeface="Arial"/>
              <a:buNone/>
            </a:pPr>
            <a:r>
              <a:rPr lang="en-US"/>
              <a:t>1)  The training data </a:t>
            </a:r>
            <a:r>
              <a:rPr lang="en-US">
                <a:solidFill>
                  <a:schemeClr val="dk1"/>
                </a:solidFill>
              </a:rPr>
              <a:t>is triaged bug dataset that is used for classifier training and testing by cross validation.</a:t>
            </a:r>
            <a:endParaRPr/>
          </a:p>
          <a:p>
            <a:pPr marL="0" lvl="0" indent="0" algn="l" rtl="0">
              <a:spcBef>
                <a:spcPts val="0"/>
              </a:spcBef>
              <a:spcAft>
                <a:spcPts val="0"/>
              </a:spcAft>
              <a:buClr>
                <a:schemeClr val="dk1"/>
              </a:buClr>
              <a:buSzPts val="1100"/>
              <a:buFont typeface="Arial"/>
              <a:buNone/>
            </a:pPr>
            <a:r>
              <a:rPr lang="en-US"/>
              <a:t>2)  The test data </a:t>
            </a:r>
            <a:r>
              <a:rPr lang="en-US">
                <a:solidFill>
                  <a:schemeClr val="dk1"/>
                </a:solidFill>
              </a:rPr>
              <a:t>is an untriaged bug dataset that learns from the target deep learning model in an unsupervised manner.</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496ab3c49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496ab3c4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It is necessary to preprocess the data so that we can process the valid data easier. </a:t>
            </a:r>
            <a:endParaRPr/>
          </a:p>
          <a:p>
            <a:pPr marL="0" lvl="0" indent="0" algn="l" rtl="0">
              <a:spcBef>
                <a:spcPts val="0"/>
              </a:spcBef>
              <a:spcAft>
                <a:spcPts val="0"/>
              </a:spcAft>
              <a:buNone/>
            </a:pPr>
            <a:endParaRPr/>
          </a:p>
          <a:p>
            <a:pPr marL="0" lvl="0" indent="0" algn="l" rtl="0">
              <a:spcBef>
                <a:spcPts val="0"/>
              </a:spcBef>
              <a:spcAft>
                <a:spcPts val="0"/>
              </a:spcAft>
              <a:buNone/>
            </a:pPr>
            <a:r>
              <a:rPr lang="en-US"/>
              <a:t>For the untriaged dataset, we only focus on the issue_title and description. We remove things like the the return character "\r", the newline character, any URLs, stack traces, hex codes and so on, and we store the remaining words into an array.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 name="Google Shape;1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5" name="Google Shape;2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1" name="Google Shape;51;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Google Shape;57;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descr="PPT.pace.jpg"/>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p:nvPr>
        </p:nvSpPr>
        <p:spPr>
          <a:xfrm>
            <a:off x="685800" y="823300"/>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Bug Triage with Natural Language Processing</a:t>
            </a:r>
            <a:endParaRPr/>
          </a:p>
        </p:txBody>
      </p:sp>
      <p:sp>
        <p:nvSpPr>
          <p:cNvPr id="75" name="Google Shape;75;p1"/>
          <p:cNvSpPr txBox="1"/>
          <p:nvPr/>
        </p:nvSpPr>
        <p:spPr>
          <a:xfrm>
            <a:off x="897750" y="4906250"/>
            <a:ext cx="7348500" cy="93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a:latin typeface="Calibri"/>
                <a:ea typeface="Calibri"/>
                <a:cs typeface="Calibri"/>
                <a:sym typeface="Calibri"/>
              </a:rPr>
              <a:t>Student-Faculty Research Day Conference </a:t>
            </a:r>
            <a:endParaRPr sz="2500">
              <a:latin typeface="Calibri"/>
              <a:ea typeface="Calibri"/>
              <a:cs typeface="Calibri"/>
              <a:sym typeface="Calibri"/>
            </a:endParaRPr>
          </a:p>
          <a:p>
            <a:pPr marL="0" lvl="0" indent="0" algn="ctr" rtl="0">
              <a:spcBef>
                <a:spcPts val="0"/>
              </a:spcBef>
              <a:spcAft>
                <a:spcPts val="0"/>
              </a:spcAft>
              <a:buNone/>
            </a:pPr>
            <a:r>
              <a:rPr lang="en-US" sz="2500">
                <a:solidFill>
                  <a:schemeClr val="dk1"/>
                </a:solidFill>
                <a:latin typeface="Calibri"/>
                <a:ea typeface="Calibri"/>
                <a:cs typeface="Calibri"/>
                <a:sym typeface="Calibri"/>
              </a:rPr>
              <a:t>CSIS, </a:t>
            </a:r>
            <a:r>
              <a:rPr lang="en-US" sz="2500">
                <a:latin typeface="Calibri"/>
                <a:ea typeface="Calibri"/>
                <a:cs typeface="Calibri"/>
                <a:sym typeface="Calibri"/>
              </a:rPr>
              <a:t>Pace University</a:t>
            </a:r>
            <a:endParaRPr sz="2500">
              <a:latin typeface="Calibri"/>
              <a:ea typeface="Calibri"/>
              <a:cs typeface="Calibri"/>
              <a:sym typeface="Calibri"/>
            </a:endParaRPr>
          </a:p>
        </p:txBody>
      </p:sp>
      <p:sp>
        <p:nvSpPr>
          <p:cNvPr id="76" name="Google Shape;76;p1"/>
          <p:cNvSpPr txBox="1"/>
          <p:nvPr/>
        </p:nvSpPr>
        <p:spPr>
          <a:xfrm>
            <a:off x="897750" y="2847075"/>
            <a:ext cx="7348500" cy="14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Calibri"/>
                <a:ea typeface="Calibri"/>
                <a:cs typeface="Calibri"/>
                <a:sym typeface="Calibri"/>
              </a:rPr>
              <a:t>Team: Frank Russo, Carlo Clarke, Ramya Raju</a:t>
            </a:r>
            <a:endParaRPr sz="25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a:p>
            <a:pPr marL="0" lvl="0" indent="0" algn="l" rtl="0">
              <a:spcBef>
                <a:spcPts val="0"/>
              </a:spcBef>
              <a:spcAft>
                <a:spcPts val="0"/>
              </a:spcAft>
              <a:buNone/>
            </a:pPr>
            <a:r>
              <a:rPr lang="en-US" sz="2500">
                <a:latin typeface="Calibri"/>
                <a:ea typeface="Calibri"/>
                <a:cs typeface="Calibri"/>
                <a:sym typeface="Calibri"/>
              </a:rPr>
              <a:t>Client: Ning Yang, </a:t>
            </a:r>
            <a:r>
              <a:rPr lang="en-US" sz="2500">
                <a:solidFill>
                  <a:schemeClr val="dk1"/>
                </a:solidFill>
                <a:latin typeface="Calibri"/>
                <a:ea typeface="Calibri"/>
                <a:cs typeface="Calibri"/>
                <a:sym typeface="Calibri"/>
              </a:rPr>
              <a:t>Anthony </a:t>
            </a:r>
            <a:r>
              <a:rPr lang="en-US" sz="2500">
                <a:latin typeface="Calibri"/>
                <a:ea typeface="Calibri"/>
                <a:cs typeface="Calibri"/>
                <a:sym typeface="Calibri"/>
              </a:rPr>
              <a:t>Escalona </a:t>
            </a:r>
            <a:endParaRPr sz="25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496ab3c49_0_8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Execute word2vec Method</a:t>
            </a:r>
            <a:endParaRPr sz="3500"/>
          </a:p>
        </p:txBody>
      </p:sp>
      <p:sp>
        <p:nvSpPr>
          <p:cNvPr id="130" name="Google Shape;130;g8496ab3c49_0_82"/>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457200" lvl="0" indent="-431800" algn="l" rtl="0">
              <a:lnSpc>
                <a:spcPct val="115000"/>
              </a:lnSpc>
              <a:spcBef>
                <a:spcPts val="0"/>
              </a:spcBef>
              <a:spcAft>
                <a:spcPts val="0"/>
              </a:spcAft>
              <a:buSzPts val="3200"/>
              <a:buChar char="•"/>
            </a:pPr>
            <a:r>
              <a:rPr lang="en-US"/>
              <a:t>Continuous Bag of Words model</a:t>
            </a:r>
            <a:endParaRPr/>
          </a:p>
          <a:p>
            <a:pPr marL="457200" lvl="0" indent="-431800" algn="l" rtl="0">
              <a:lnSpc>
                <a:spcPct val="115000"/>
              </a:lnSpc>
              <a:spcBef>
                <a:spcPts val="0"/>
              </a:spcBef>
              <a:spcAft>
                <a:spcPts val="0"/>
              </a:spcAft>
              <a:buSzPts val="3200"/>
              <a:buChar char="•"/>
            </a:pPr>
            <a:r>
              <a:rPr lang="en-US"/>
              <a:t>Extract the vocabulary</a:t>
            </a:r>
            <a:endParaRPr/>
          </a:p>
          <a:p>
            <a:pPr marL="0" lvl="0" indent="0" algn="l" rtl="0">
              <a:lnSpc>
                <a:spcPct val="115000"/>
              </a:lnSpc>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0">
                                            <p:txEl>
                                              <p:pRg st="0" end="0"/>
                                            </p:txEl>
                                          </p:spTgt>
                                        </p:tgtEl>
                                        <p:attrNameLst>
                                          <p:attrName>style.visibility</p:attrName>
                                        </p:attrNameLst>
                                      </p:cBhvr>
                                      <p:to>
                                        <p:strVal val="visible"/>
                                      </p:to>
                                    </p:set>
                                    <p:animEffect transition="in" filter="fade">
                                      <p:cBhvr>
                                        <p:cTn id="11" dur="1000"/>
                                        <p:tgtEl>
                                          <p:spTgt spid="13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0">
                                            <p:txEl>
                                              <p:pRg st="1" end="1"/>
                                            </p:txEl>
                                          </p:spTgt>
                                        </p:tgtEl>
                                        <p:attrNameLst>
                                          <p:attrName>style.visibility</p:attrName>
                                        </p:attrNameLst>
                                      </p:cBhvr>
                                      <p:to>
                                        <p:strVal val="visible"/>
                                      </p:to>
                                    </p:set>
                                    <p:animEffect transition="in" filter="fade">
                                      <p:cBhvr>
                                        <p:cTn id="16" dur="1000"/>
                                        <p:tgtEl>
                                          <p:spTgt spid="13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0">
                                            <p:txEl>
                                              <p:pRg st="2" end="2"/>
                                            </p:txEl>
                                          </p:spTgt>
                                        </p:tgtEl>
                                        <p:attrNameLst>
                                          <p:attrName>style.visibility</p:attrName>
                                        </p:attrNameLst>
                                      </p:cBhvr>
                                      <p:to>
                                        <p:strVal val="visible"/>
                                      </p:to>
                                    </p:set>
                                    <p:animEffect transition="in" filter="fade">
                                      <p:cBhvr>
                                        <p:cTn id="21" dur="1000"/>
                                        <p:tgtEl>
                                          <p:spTgt spid="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496ab3c49_0_10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Cleanse Training Data</a:t>
            </a:r>
            <a:endParaRPr sz="3500"/>
          </a:p>
        </p:txBody>
      </p:sp>
      <p:sp>
        <p:nvSpPr>
          <p:cNvPr id="136" name="Google Shape;136;g8496ab3c49_0_105"/>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500">
                <a:highlight>
                  <a:srgbClr val="E4E8EE"/>
                </a:highlight>
                <a:latin typeface="Courier New"/>
                <a:ea typeface="Courier New"/>
                <a:cs typeface="Courier New"/>
                <a:sym typeface="Courier New"/>
              </a:rPr>
              <a:t>{</a:t>
            </a:r>
            <a:endParaRPr sz="1500">
              <a:highlight>
                <a:srgbClr val="E4E8EE"/>
              </a:highlight>
              <a:latin typeface="Courier New"/>
              <a:ea typeface="Courier New"/>
              <a:cs typeface="Courier New"/>
              <a:sym typeface="Courier New"/>
            </a:endParaRPr>
          </a:p>
          <a:p>
            <a:pPr marL="685800" lvl="0" indent="-228600" algn="l" rtl="0">
              <a:spcBef>
                <a:spcPts val="0"/>
              </a:spcBef>
              <a:spcAft>
                <a:spcPts val="0"/>
              </a:spcAft>
              <a:buNone/>
            </a:pPr>
            <a:r>
              <a:rPr lang="en-US" sz="1500">
                <a:highlight>
                  <a:srgbClr val="E4E8EE"/>
                </a:highlight>
                <a:latin typeface="Courier New"/>
                <a:ea typeface="Courier New"/>
                <a:cs typeface="Courier New"/>
                <a:sym typeface="Courier New"/>
              </a:rPr>
              <a:t>"owner" : "amit@chromium.org",</a:t>
            </a:r>
            <a:endParaRPr sz="1500">
              <a:highlight>
                <a:srgbClr val="E4E8EE"/>
              </a:highlight>
              <a:latin typeface="Courier New"/>
              <a:ea typeface="Courier New"/>
              <a:cs typeface="Courier New"/>
              <a:sym typeface="Courier New"/>
            </a:endParaRPr>
          </a:p>
          <a:p>
            <a:pPr marL="685800" lvl="0" indent="-228600" algn="l" rtl="0">
              <a:spcBef>
                <a:spcPts val="0"/>
              </a:spcBef>
              <a:spcAft>
                <a:spcPts val="0"/>
              </a:spcAft>
              <a:buNone/>
            </a:pPr>
            <a:r>
              <a:rPr lang="en-US" sz="1500">
                <a:highlight>
                  <a:srgbClr val="E4E8EE"/>
                </a:highlight>
                <a:latin typeface="Courier New"/>
                <a:ea typeface="Courier New"/>
                <a:cs typeface="Courier New"/>
                <a:sym typeface="Courier New"/>
              </a:rPr>
              <a:t>"issue_title" : "Scrolling with some scroll mice (touchpad, etc.) scrolls down but not up",</a:t>
            </a:r>
            <a:endParaRPr sz="1500">
              <a:highlight>
                <a:srgbClr val="E4E8EE"/>
              </a:highlight>
              <a:latin typeface="Courier New"/>
              <a:ea typeface="Courier New"/>
              <a:cs typeface="Courier New"/>
              <a:sym typeface="Courier New"/>
            </a:endParaRPr>
          </a:p>
          <a:p>
            <a:pPr marL="685800" lvl="0" indent="-228600" algn="l" rtl="0">
              <a:spcBef>
                <a:spcPts val="0"/>
              </a:spcBef>
              <a:spcAft>
                <a:spcPts val="0"/>
              </a:spcAft>
              <a:buNone/>
            </a:pPr>
            <a:r>
              <a:rPr lang="en-US" sz="1500">
                <a:highlight>
                  <a:srgbClr val="E4E8EE"/>
                </a:highlight>
                <a:latin typeface="Courier New"/>
                <a:ea typeface="Courier New"/>
                <a:cs typeface="Courier New"/>
                <a:sym typeface="Courier New"/>
              </a:rPr>
              <a:t>"description" : "\nProduct Version      : &lt;see about: version&gt;\r\nURLs (if applicable) :0.2. 149.27\r\nOther browsers tested: Firefox / IE\r\nAdd OK or FAIL after other browsers where you have tested this issue:\nSafari 3:\n Firefox 3: OK\r\n IE7:OK\r\n\r\nWhat steps will reproduce the problem?\n1. Open any webpage on compaq 6715s running vista.\r\n2. Try scrolling with the touchpad\r\n3. Scrolling down will work , but up will not.\r\n\r\nWhat is the expected result?\nThe page to scroll up.\r\n\r\nWhat happens instead?\nThe page doesn’t move.\r\n\r\nPlease provide any additional information below. Attach a screenshot if \r\npossible.\r\nOnly a minor bug .\n "</a:t>
            </a:r>
            <a:endParaRPr sz="1500">
              <a:highlight>
                <a:srgbClr val="E4E8EE"/>
              </a:highlight>
              <a:latin typeface="Courier New"/>
              <a:ea typeface="Courier New"/>
              <a:cs typeface="Courier New"/>
              <a:sym typeface="Courier New"/>
            </a:endParaRPr>
          </a:p>
          <a:p>
            <a:pPr marL="0" lvl="0" indent="0" algn="l" rtl="0">
              <a:spcBef>
                <a:spcPts val="0"/>
              </a:spcBef>
              <a:spcAft>
                <a:spcPts val="0"/>
              </a:spcAft>
              <a:buNone/>
            </a:pPr>
            <a:r>
              <a:rPr lang="en-US" sz="1500">
                <a:highlight>
                  <a:srgbClr val="E4E8EE"/>
                </a:highlight>
                <a:latin typeface="Courier New"/>
                <a:ea typeface="Courier New"/>
                <a:cs typeface="Courier New"/>
                <a:sym typeface="Courier New"/>
              </a:rPr>
              <a:t>}</a:t>
            </a:r>
            <a:endParaRPr sz="1500">
              <a:latin typeface="Courier New"/>
              <a:ea typeface="Courier New"/>
              <a:cs typeface="Courier New"/>
              <a:sym typeface="Courier New"/>
            </a:endParaRPr>
          </a:p>
          <a:p>
            <a:pPr marL="0" lvl="0" indent="0" algn="l" rtl="0">
              <a:lnSpc>
                <a:spcPct val="115000"/>
              </a:lnSpc>
              <a:spcBef>
                <a:spcPts val="0"/>
              </a:spcBef>
              <a:spcAft>
                <a:spcPts val="1600"/>
              </a:spcAft>
              <a:buNone/>
            </a:pPr>
            <a:endParaRPr sz="15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496ab3c49_0_87"/>
          <p:cNvSpPr txBox="1">
            <a:spLocks noGrp="1"/>
          </p:cNvSpPr>
          <p:nvPr>
            <p:ph type="title"/>
          </p:nvPr>
        </p:nvSpPr>
        <p:spPr>
          <a:xfrm>
            <a:off x="554875" y="216013"/>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Cross Validation</a:t>
            </a:r>
            <a:endParaRPr sz="3500"/>
          </a:p>
        </p:txBody>
      </p:sp>
      <p:sp>
        <p:nvSpPr>
          <p:cNvPr id="142" name="Google Shape;142;g8496ab3c49_0_87"/>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457200" lvl="0" indent="-393700" algn="l" rtl="0">
              <a:lnSpc>
                <a:spcPct val="115000"/>
              </a:lnSpc>
              <a:spcBef>
                <a:spcPts val="0"/>
              </a:spcBef>
              <a:spcAft>
                <a:spcPts val="0"/>
              </a:spcAft>
              <a:buSzPts val="2600"/>
              <a:buChar char="●"/>
            </a:pPr>
            <a:r>
              <a:rPr lang="en-US" sz="2600"/>
              <a:t>Triaged bug dataset is divided into parts. eg: 3</a:t>
            </a:r>
            <a:endParaRPr sz="2600"/>
          </a:p>
          <a:p>
            <a:pPr marL="457200" lvl="0" indent="-393700" algn="l" rtl="0">
              <a:spcBef>
                <a:spcPts val="0"/>
              </a:spcBef>
              <a:spcAft>
                <a:spcPts val="0"/>
              </a:spcAft>
              <a:buSzPts val="2600"/>
              <a:buChar char="●"/>
            </a:pPr>
            <a:r>
              <a:rPr lang="en-US" sz="2600"/>
              <a:t>Iteration 1:</a:t>
            </a:r>
            <a:endParaRPr sz="2600"/>
          </a:p>
          <a:p>
            <a:pPr marL="914400" lvl="1" indent="-393700" algn="l" rtl="0">
              <a:spcBef>
                <a:spcPts val="0"/>
              </a:spcBef>
              <a:spcAft>
                <a:spcPts val="0"/>
              </a:spcAft>
              <a:buSzPts val="2600"/>
              <a:buChar char="○"/>
            </a:pPr>
            <a:r>
              <a:rPr lang="en-US" sz="2600"/>
              <a:t>Train data: sub1</a:t>
            </a:r>
            <a:endParaRPr sz="2600"/>
          </a:p>
          <a:p>
            <a:pPr marL="914400" lvl="1" indent="-393700" algn="l" rtl="0">
              <a:spcBef>
                <a:spcPts val="0"/>
              </a:spcBef>
              <a:spcAft>
                <a:spcPts val="0"/>
              </a:spcAft>
              <a:buSzPts val="2600"/>
              <a:buChar char="○"/>
            </a:pPr>
            <a:r>
              <a:rPr lang="en-US" sz="2600"/>
              <a:t>Test data: sub1</a:t>
            </a:r>
            <a:endParaRPr sz="2600"/>
          </a:p>
          <a:p>
            <a:pPr marL="457200" lvl="0" indent="-393700" algn="l" rtl="0">
              <a:spcBef>
                <a:spcPts val="0"/>
              </a:spcBef>
              <a:spcAft>
                <a:spcPts val="0"/>
              </a:spcAft>
              <a:buSzPts val="2600"/>
              <a:buChar char="●"/>
            </a:pPr>
            <a:r>
              <a:rPr lang="en-US" sz="2600"/>
              <a:t>Iteration 2:</a:t>
            </a:r>
            <a:endParaRPr sz="2600"/>
          </a:p>
          <a:p>
            <a:pPr marL="914400" lvl="1" indent="-393700" algn="l" rtl="0">
              <a:spcBef>
                <a:spcPts val="0"/>
              </a:spcBef>
              <a:spcAft>
                <a:spcPts val="0"/>
              </a:spcAft>
              <a:buSzPts val="2600"/>
              <a:buChar char="○"/>
            </a:pPr>
            <a:r>
              <a:rPr lang="en-US" sz="2600"/>
              <a:t>Train data: sub1 + sub2</a:t>
            </a:r>
            <a:endParaRPr sz="2600"/>
          </a:p>
          <a:p>
            <a:pPr marL="914400" lvl="1" indent="-393700" algn="l" rtl="0">
              <a:spcBef>
                <a:spcPts val="0"/>
              </a:spcBef>
              <a:spcAft>
                <a:spcPts val="0"/>
              </a:spcAft>
              <a:buSzPts val="2600"/>
              <a:buChar char="○"/>
            </a:pPr>
            <a:r>
              <a:rPr lang="en-US" sz="2600"/>
              <a:t>Test data: sub2</a:t>
            </a:r>
            <a:endParaRPr sz="2600"/>
          </a:p>
          <a:p>
            <a:pPr marL="457200" lvl="0" indent="-393700" algn="l" rtl="0">
              <a:spcBef>
                <a:spcPts val="0"/>
              </a:spcBef>
              <a:spcAft>
                <a:spcPts val="0"/>
              </a:spcAft>
              <a:buSzPts val="2600"/>
              <a:buChar char="●"/>
            </a:pPr>
            <a:r>
              <a:rPr lang="en-US" sz="2600"/>
              <a:t>Iteration 3:</a:t>
            </a:r>
            <a:endParaRPr sz="2600"/>
          </a:p>
          <a:p>
            <a:pPr marL="914400" lvl="1" indent="-393700" algn="l" rtl="0">
              <a:spcBef>
                <a:spcPts val="0"/>
              </a:spcBef>
              <a:spcAft>
                <a:spcPts val="0"/>
              </a:spcAft>
              <a:buSzPts val="2600"/>
              <a:buChar char="○"/>
            </a:pPr>
            <a:r>
              <a:rPr lang="en-US" sz="2600"/>
              <a:t>Train data: sub1 + sub2 + sub3</a:t>
            </a:r>
            <a:endParaRPr sz="2600"/>
          </a:p>
          <a:p>
            <a:pPr marL="914400" lvl="1" indent="-393700" algn="l" rtl="0">
              <a:spcBef>
                <a:spcPts val="0"/>
              </a:spcBef>
              <a:spcAft>
                <a:spcPts val="0"/>
              </a:spcAft>
              <a:buSzPts val="2600"/>
              <a:buChar char="○"/>
            </a:pPr>
            <a:r>
              <a:rPr lang="en-US" sz="2600"/>
              <a:t>Test data: sub3</a:t>
            </a:r>
            <a:endParaRPr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2">
                                            <p:txEl>
                                              <p:pRg st="0" end="0"/>
                                            </p:txEl>
                                          </p:spTgt>
                                        </p:tgtEl>
                                        <p:attrNameLst>
                                          <p:attrName>style.visibility</p:attrName>
                                        </p:attrNameLst>
                                      </p:cBhvr>
                                      <p:to>
                                        <p:strVal val="visible"/>
                                      </p:to>
                                    </p:set>
                                    <p:animEffect transition="in" filter="fade">
                                      <p:cBhvr>
                                        <p:cTn id="11" dur="1000"/>
                                        <p:tgtEl>
                                          <p:spTgt spid="14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2">
                                            <p:txEl>
                                              <p:pRg st="1" end="1"/>
                                            </p:txEl>
                                          </p:spTgt>
                                        </p:tgtEl>
                                        <p:attrNameLst>
                                          <p:attrName>style.visibility</p:attrName>
                                        </p:attrNameLst>
                                      </p:cBhvr>
                                      <p:to>
                                        <p:strVal val="visible"/>
                                      </p:to>
                                    </p:set>
                                    <p:animEffect transition="in" filter="fade">
                                      <p:cBhvr>
                                        <p:cTn id="16" dur="1000"/>
                                        <p:tgtEl>
                                          <p:spTgt spid="14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xEl>
                                              <p:pRg st="2" end="2"/>
                                            </p:txEl>
                                          </p:spTgt>
                                        </p:tgtEl>
                                        <p:attrNameLst>
                                          <p:attrName>style.visibility</p:attrName>
                                        </p:attrNameLst>
                                      </p:cBhvr>
                                      <p:to>
                                        <p:strVal val="visible"/>
                                      </p:to>
                                    </p:set>
                                    <p:animEffect transition="in" filter="fade">
                                      <p:cBhvr>
                                        <p:cTn id="21" dur="1000"/>
                                        <p:tgtEl>
                                          <p:spTgt spid="1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2">
                                            <p:txEl>
                                              <p:pRg st="3" end="3"/>
                                            </p:txEl>
                                          </p:spTgt>
                                        </p:tgtEl>
                                        <p:attrNameLst>
                                          <p:attrName>style.visibility</p:attrName>
                                        </p:attrNameLst>
                                      </p:cBhvr>
                                      <p:to>
                                        <p:strVal val="visible"/>
                                      </p:to>
                                    </p:set>
                                    <p:animEffect transition="in" filter="fade">
                                      <p:cBhvr>
                                        <p:cTn id="26" dur="1000"/>
                                        <p:tgtEl>
                                          <p:spTgt spid="14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2">
                                            <p:txEl>
                                              <p:pRg st="4" end="4"/>
                                            </p:txEl>
                                          </p:spTgt>
                                        </p:tgtEl>
                                        <p:attrNameLst>
                                          <p:attrName>style.visibility</p:attrName>
                                        </p:attrNameLst>
                                      </p:cBhvr>
                                      <p:to>
                                        <p:strVal val="visible"/>
                                      </p:to>
                                    </p:set>
                                    <p:animEffect transition="in" filter="fade">
                                      <p:cBhvr>
                                        <p:cTn id="31" dur="1000"/>
                                        <p:tgtEl>
                                          <p:spTgt spid="14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2">
                                            <p:txEl>
                                              <p:pRg st="5" end="5"/>
                                            </p:txEl>
                                          </p:spTgt>
                                        </p:tgtEl>
                                        <p:attrNameLst>
                                          <p:attrName>style.visibility</p:attrName>
                                        </p:attrNameLst>
                                      </p:cBhvr>
                                      <p:to>
                                        <p:strVal val="visible"/>
                                      </p:to>
                                    </p:set>
                                    <p:animEffect transition="in" filter="fade">
                                      <p:cBhvr>
                                        <p:cTn id="36" dur="1000"/>
                                        <p:tgtEl>
                                          <p:spTgt spid="14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2">
                                            <p:txEl>
                                              <p:pRg st="6" end="6"/>
                                            </p:txEl>
                                          </p:spTgt>
                                        </p:tgtEl>
                                        <p:attrNameLst>
                                          <p:attrName>style.visibility</p:attrName>
                                        </p:attrNameLst>
                                      </p:cBhvr>
                                      <p:to>
                                        <p:strVal val="visible"/>
                                      </p:to>
                                    </p:set>
                                    <p:animEffect transition="in" filter="fade">
                                      <p:cBhvr>
                                        <p:cTn id="41" dur="1000"/>
                                        <p:tgtEl>
                                          <p:spTgt spid="14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2">
                                            <p:txEl>
                                              <p:pRg st="7" end="7"/>
                                            </p:txEl>
                                          </p:spTgt>
                                        </p:tgtEl>
                                        <p:attrNameLst>
                                          <p:attrName>style.visibility</p:attrName>
                                        </p:attrNameLst>
                                      </p:cBhvr>
                                      <p:to>
                                        <p:strVal val="visible"/>
                                      </p:to>
                                    </p:set>
                                    <p:animEffect transition="in" filter="fade">
                                      <p:cBhvr>
                                        <p:cTn id="46" dur="1000"/>
                                        <p:tgtEl>
                                          <p:spTgt spid="14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2">
                                            <p:txEl>
                                              <p:pRg st="8" end="8"/>
                                            </p:txEl>
                                          </p:spTgt>
                                        </p:tgtEl>
                                        <p:attrNameLst>
                                          <p:attrName>style.visibility</p:attrName>
                                        </p:attrNameLst>
                                      </p:cBhvr>
                                      <p:to>
                                        <p:strVal val="visible"/>
                                      </p:to>
                                    </p:set>
                                    <p:animEffect transition="in" filter="fade">
                                      <p:cBhvr>
                                        <p:cTn id="51" dur="1000"/>
                                        <p:tgtEl>
                                          <p:spTgt spid="142">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2">
                                            <p:txEl>
                                              <p:pRg st="9" end="9"/>
                                            </p:txEl>
                                          </p:spTgt>
                                        </p:tgtEl>
                                        <p:attrNameLst>
                                          <p:attrName>style.visibility</p:attrName>
                                        </p:attrNameLst>
                                      </p:cBhvr>
                                      <p:to>
                                        <p:strVal val="visible"/>
                                      </p:to>
                                    </p:set>
                                    <p:animEffect transition="in" filter="fade">
                                      <p:cBhvr>
                                        <p:cTn id="56" dur="1000"/>
                                        <p:tgtEl>
                                          <p:spTgt spid="1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8496ab3c49_0_9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Deep Learning Model</a:t>
            </a:r>
            <a:endParaRPr sz="3500"/>
          </a:p>
        </p:txBody>
      </p:sp>
      <p:sp>
        <p:nvSpPr>
          <p:cNvPr id="148" name="Google Shape;148;g8496ab3c49_0_92"/>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457200" lvl="0" indent="-431800" algn="l" rtl="0">
              <a:lnSpc>
                <a:spcPct val="115000"/>
              </a:lnSpc>
              <a:spcBef>
                <a:spcPts val="0"/>
              </a:spcBef>
              <a:spcAft>
                <a:spcPts val="0"/>
              </a:spcAft>
              <a:buSzPts val="3200"/>
              <a:buChar char="•"/>
            </a:pPr>
            <a:r>
              <a:rPr lang="en-US"/>
              <a:t>Looks at word sequence, forward and backward</a:t>
            </a:r>
            <a:endParaRPr/>
          </a:p>
          <a:p>
            <a:pPr marL="457200" lvl="0" indent="-431800" algn="l" rtl="0">
              <a:lnSpc>
                <a:spcPct val="115000"/>
              </a:lnSpc>
              <a:spcBef>
                <a:spcPts val="0"/>
              </a:spcBef>
              <a:spcAft>
                <a:spcPts val="0"/>
              </a:spcAft>
              <a:buSzPts val="3200"/>
              <a:buChar char="•"/>
            </a:pPr>
            <a:r>
              <a:rPr lang="en-US"/>
              <a:t>LSTM</a:t>
            </a:r>
            <a:endParaRPr/>
          </a:p>
          <a:p>
            <a:pPr marL="457200" lvl="0" indent="-431800" algn="l" rtl="0">
              <a:lnSpc>
                <a:spcPct val="115000"/>
              </a:lnSpc>
              <a:spcBef>
                <a:spcPts val="0"/>
              </a:spcBef>
              <a:spcAft>
                <a:spcPts val="0"/>
              </a:spcAft>
              <a:buSzPts val="3200"/>
              <a:buChar char="•"/>
            </a:pPr>
            <a:r>
              <a:rPr lang="en-US"/>
              <a:t>Solves Vanishing Gradient Problem</a:t>
            </a:r>
            <a:endParaRPr/>
          </a:p>
          <a:p>
            <a:pPr marL="0" lvl="0" indent="0" algn="l" rtl="0">
              <a:lnSpc>
                <a:spcPct val="115000"/>
              </a:lnSpc>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8">
                                            <p:txEl>
                                              <p:pRg st="0" end="0"/>
                                            </p:txEl>
                                          </p:spTgt>
                                        </p:tgtEl>
                                        <p:attrNameLst>
                                          <p:attrName>style.visibility</p:attrName>
                                        </p:attrNameLst>
                                      </p:cBhvr>
                                      <p:to>
                                        <p:strVal val="visible"/>
                                      </p:to>
                                    </p:set>
                                    <p:animEffect transition="in" filter="fade">
                                      <p:cBhvr>
                                        <p:cTn id="11" dur="1000"/>
                                        <p:tgtEl>
                                          <p:spTgt spid="14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8">
                                            <p:txEl>
                                              <p:pRg st="1" end="1"/>
                                            </p:txEl>
                                          </p:spTgt>
                                        </p:tgtEl>
                                        <p:attrNameLst>
                                          <p:attrName>style.visibility</p:attrName>
                                        </p:attrNameLst>
                                      </p:cBhvr>
                                      <p:to>
                                        <p:strVal val="visible"/>
                                      </p:to>
                                    </p:set>
                                    <p:animEffect transition="in" filter="fade">
                                      <p:cBhvr>
                                        <p:cTn id="16" dur="1000"/>
                                        <p:tgtEl>
                                          <p:spTgt spid="14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8">
                                            <p:txEl>
                                              <p:pRg st="2" end="2"/>
                                            </p:txEl>
                                          </p:spTgt>
                                        </p:tgtEl>
                                        <p:attrNameLst>
                                          <p:attrName>style.visibility</p:attrName>
                                        </p:attrNameLst>
                                      </p:cBhvr>
                                      <p:to>
                                        <p:strVal val="visible"/>
                                      </p:to>
                                    </p:set>
                                    <p:animEffect transition="in" filter="fade">
                                      <p:cBhvr>
                                        <p:cTn id="21" dur="1000"/>
                                        <p:tgtEl>
                                          <p:spTgt spid="14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8">
                                            <p:txEl>
                                              <p:pRg st="3" end="3"/>
                                            </p:txEl>
                                          </p:spTgt>
                                        </p:tgtEl>
                                        <p:attrNameLst>
                                          <p:attrName>style.visibility</p:attrName>
                                        </p:attrNameLst>
                                      </p:cBhvr>
                                      <p:to>
                                        <p:strVal val="visible"/>
                                      </p:to>
                                    </p:set>
                                    <p:animEffect transition="in" filter="fade">
                                      <p:cBhvr>
                                        <p:cTn id="26" dur="1000"/>
                                        <p:tgtEl>
                                          <p:spTgt spid="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8496ab3c49_0_11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Naive Bayes Model</a:t>
            </a:r>
            <a:endParaRPr sz="3500"/>
          </a:p>
        </p:txBody>
      </p:sp>
      <p:sp>
        <p:nvSpPr>
          <p:cNvPr id="154" name="Google Shape;154;g8496ab3c49_0_113"/>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SzPts val="2500"/>
              <a:buChar char="•"/>
            </a:pPr>
            <a:r>
              <a:rPr lang="en-US" sz="2500"/>
              <a:t>Multinomial Naive Bayes classifier type, eg word counts for text classification</a:t>
            </a:r>
            <a:endParaRPr sz="2500"/>
          </a:p>
          <a:p>
            <a:pPr marL="457200" lvl="0" indent="-387350" algn="l" rtl="0">
              <a:lnSpc>
                <a:spcPct val="115000"/>
              </a:lnSpc>
              <a:spcBef>
                <a:spcPts val="0"/>
              </a:spcBef>
              <a:spcAft>
                <a:spcPts val="0"/>
              </a:spcAft>
              <a:buSzPts val="2500"/>
              <a:buFont typeface="Calibri"/>
              <a:buChar char="•"/>
            </a:pPr>
            <a:r>
              <a:rPr lang="en-US" sz="2500"/>
              <a:t>Create a classifier model</a:t>
            </a:r>
            <a:endParaRPr sz="2500"/>
          </a:p>
          <a:p>
            <a:pPr marL="457200" lvl="0" indent="-387350" algn="l" rtl="0">
              <a:lnSpc>
                <a:spcPct val="115000"/>
              </a:lnSpc>
              <a:spcBef>
                <a:spcPts val="0"/>
              </a:spcBef>
              <a:spcAft>
                <a:spcPts val="0"/>
              </a:spcAft>
              <a:buSzPts val="2500"/>
              <a:buFont typeface="Calibri"/>
              <a:buChar char="•"/>
            </a:pPr>
            <a:r>
              <a:rPr lang="en-US" sz="2500"/>
              <a:t>OneVsRestClassifier strategy</a:t>
            </a:r>
            <a:endParaRPr sz="2500"/>
          </a:p>
          <a:p>
            <a:pPr marL="457200" lvl="0" indent="-387350" algn="l" rtl="0">
              <a:lnSpc>
                <a:spcPct val="115000"/>
              </a:lnSpc>
              <a:spcBef>
                <a:spcPts val="0"/>
              </a:spcBef>
              <a:spcAft>
                <a:spcPts val="0"/>
              </a:spcAft>
              <a:buSzPts val="2500"/>
              <a:buFont typeface="Calibri"/>
              <a:buChar char="•"/>
            </a:pPr>
            <a:r>
              <a:rPr lang="en-US" sz="2500"/>
              <a:t>Probability estimates using frequency-based bag-of-words model</a:t>
            </a:r>
            <a:endParaRPr sz="2500"/>
          </a:p>
          <a:p>
            <a:pPr marL="457200" lvl="0" indent="-387350" algn="l" rtl="0">
              <a:lnSpc>
                <a:spcPct val="115000"/>
              </a:lnSpc>
              <a:spcBef>
                <a:spcPts val="0"/>
              </a:spcBef>
              <a:spcAft>
                <a:spcPts val="0"/>
              </a:spcAft>
              <a:buSzPts val="2500"/>
              <a:buFont typeface="Calibri"/>
              <a:buChar char="•"/>
            </a:pPr>
            <a:r>
              <a:rPr lang="en-US" sz="2500"/>
              <a:t>Real data to test accuracy</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4">
                                            <p:txEl>
                                              <p:pRg st="0" end="0"/>
                                            </p:txEl>
                                          </p:spTgt>
                                        </p:tgtEl>
                                        <p:attrNameLst>
                                          <p:attrName>style.visibility</p:attrName>
                                        </p:attrNameLst>
                                      </p:cBhvr>
                                      <p:to>
                                        <p:strVal val="visible"/>
                                      </p:to>
                                    </p:set>
                                    <p:animEffect transition="in" filter="fade">
                                      <p:cBhvr>
                                        <p:cTn id="11" dur="1000"/>
                                        <p:tgtEl>
                                          <p:spTgt spid="15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4">
                                            <p:txEl>
                                              <p:pRg st="1" end="1"/>
                                            </p:txEl>
                                          </p:spTgt>
                                        </p:tgtEl>
                                        <p:attrNameLst>
                                          <p:attrName>style.visibility</p:attrName>
                                        </p:attrNameLst>
                                      </p:cBhvr>
                                      <p:to>
                                        <p:strVal val="visible"/>
                                      </p:to>
                                    </p:set>
                                    <p:animEffect transition="in" filter="fade">
                                      <p:cBhvr>
                                        <p:cTn id="16" dur="1000"/>
                                        <p:tgtEl>
                                          <p:spTgt spid="15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4">
                                            <p:txEl>
                                              <p:pRg st="2" end="2"/>
                                            </p:txEl>
                                          </p:spTgt>
                                        </p:tgtEl>
                                        <p:attrNameLst>
                                          <p:attrName>style.visibility</p:attrName>
                                        </p:attrNameLst>
                                      </p:cBhvr>
                                      <p:to>
                                        <p:strVal val="visible"/>
                                      </p:to>
                                    </p:set>
                                    <p:animEffect transition="in" filter="fade">
                                      <p:cBhvr>
                                        <p:cTn id="21" dur="1000"/>
                                        <p:tgtEl>
                                          <p:spTgt spid="15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4">
                                            <p:txEl>
                                              <p:pRg st="3" end="3"/>
                                            </p:txEl>
                                          </p:spTgt>
                                        </p:tgtEl>
                                        <p:attrNameLst>
                                          <p:attrName>style.visibility</p:attrName>
                                        </p:attrNameLst>
                                      </p:cBhvr>
                                      <p:to>
                                        <p:strVal val="visible"/>
                                      </p:to>
                                    </p:set>
                                    <p:animEffect transition="in" filter="fade">
                                      <p:cBhvr>
                                        <p:cTn id="26" dur="1000"/>
                                        <p:tgtEl>
                                          <p:spTgt spid="15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4">
                                            <p:txEl>
                                              <p:pRg st="4" end="4"/>
                                            </p:txEl>
                                          </p:spTgt>
                                        </p:tgtEl>
                                        <p:attrNameLst>
                                          <p:attrName>style.visibility</p:attrName>
                                        </p:attrNameLst>
                                      </p:cBhvr>
                                      <p:to>
                                        <p:strVal val="visible"/>
                                      </p:to>
                                    </p:set>
                                    <p:animEffect transition="in" filter="fade">
                                      <p:cBhvr>
                                        <p:cTn id="31" dur="1000"/>
                                        <p:tgtEl>
                                          <p:spTgt spid="1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8496ab3c49_0_3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Results: word2vec with LSTM</a:t>
            </a:r>
            <a:endParaRPr sz="3500"/>
          </a:p>
        </p:txBody>
      </p:sp>
      <p:pic>
        <p:nvPicPr>
          <p:cNvPr id="160" name="Google Shape;160;g8496ab3c49_0_30"/>
          <p:cNvPicPr preferRelativeResize="0"/>
          <p:nvPr/>
        </p:nvPicPr>
        <p:blipFill>
          <a:blip r:embed="rId3">
            <a:alphaModFix/>
          </a:blip>
          <a:stretch>
            <a:fillRect/>
          </a:stretch>
        </p:blipFill>
        <p:spPr>
          <a:xfrm>
            <a:off x="347525" y="1417650"/>
            <a:ext cx="6568082" cy="382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animEffect transition="in" filter="fade">
                                      <p:cBhvr>
                                        <p:cTn id="11" dur="11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8496ab3c49_0_3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Results: Naive Bayes</a:t>
            </a:r>
            <a:endParaRPr sz="3500"/>
          </a:p>
        </p:txBody>
      </p:sp>
      <p:pic>
        <p:nvPicPr>
          <p:cNvPr id="166" name="Google Shape;166;g8496ab3c49_0_35"/>
          <p:cNvPicPr preferRelativeResize="0"/>
          <p:nvPr/>
        </p:nvPicPr>
        <p:blipFill>
          <a:blip r:embed="rId3">
            <a:alphaModFix/>
          </a:blip>
          <a:stretch>
            <a:fillRect/>
          </a:stretch>
        </p:blipFill>
        <p:spPr>
          <a:xfrm>
            <a:off x="311700" y="1417650"/>
            <a:ext cx="2171700" cy="191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fade">
                                      <p:cBhvr>
                                        <p:cTn id="11"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8496ab3c49_0_4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Conclusion:</a:t>
            </a:r>
            <a:endParaRPr sz="3500"/>
          </a:p>
        </p:txBody>
      </p:sp>
      <p:pic>
        <p:nvPicPr>
          <p:cNvPr id="172" name="Google Shape;172;g8496ab3c49_0_40" descr="Iteration 1: 0.784385 vs 0.3100775.&#10;Iteration 2: 0.580757 vs 0.47913532&#10;Iteration 3: 0.662245 vs 0.391366&#10;Iteration 4: 0.706721 vs 0.398827244&#10;Iteration 5: 0.756831 vs 0.42155314&#10;Iteration 6: 0.779603 vs 0.4654118" title="LSTM vs Naïve Bayes Accuracy"/>
          <p:cNvPicPr preferRelativeResize="0"/>
          <p:nvPr/>
        </p:nvPicPr>
        <p:blipFill>
          <a:blip r:embed="rId3">
            <a:alphaModFix/>
          </a:blip>
          <a:stretch>
            <a:fillRect/>
          </a:stretch>
        </p:blipFill>
        <p:spPr>
          <a:xfrm>
            <a:off x="457200" y="1570050"/>
            <a:ext cx="8229599" cy="3936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animEffect transition="in" filter="fade">
                                      <p:cBhvr>
                                        <p:cTn id="11"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4d3535686_0_3"/>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Questions</a:t>
            </a:r>
            <a:endParaRPr/>
          </a:p>
        </p:txBody>
      </p:sp>
      <p:sp>
        <p:nvSpPr>
          <p:cNvPr id="178" name="Google Shape;178;g84d3535686_0_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500"/>
              <a:t>Please unmute if you’d like to ask any questions.</a:t>
            </a:r>
            <a:endParaRPr sz="2500"/>
          </a:p>
          <a:p>
            <a:pPr marL="0" lvl="0" indent="0" algn="l" rtl="0">
              <a:spcBef>
                <a:spcPts val="360"/>
              </a:spcBef>
              <a:spcAft>
                <a:spcPts val="0"/>
              </a:spcAft>
              <a:buNone/>
            </a:pP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7775f0188d_0_1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The End……….</a:t>
            </a:r>
            <a:endParaRPr/>
          </a:p>
        </p:txBody>
      </p:sp>
      <p:sp>
        <p:nvSpPr>
          <p:cNvPr id="184" name="Google Shape;184;g7775f0188d_0_1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8496ab3c49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Agenda	</a:t>
            </a:r>
            <a:endParaRPr sz="3500"/>
          </a:p>
        </p:txBody>
      </p:sp>
      <p:sp>
        <p:nvSpPr>
          <p:cNvPr id="82" name="Google Shape;82;g8496ab3c49_0_0"/>
          <p:cNvSpPr txBox="1">
            <a:spLocks noGrp="1"/>
          </p:cNvSpPr>
          <p:nvPr>
            <p:ph type="body" idx="1"/>
          </p:nvPr>
        </p:nvSpPr>
        <p:spPr>
          <a:xfrm>
            <a:off x="83675" y="1345775"/>
            <a:ext cx="8229600" cy="45261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Char char="●"/>
            </a:pPr>
            <a:r>
              <a:rPr lang="en-US" sz="2500"/>
              <a:t>Introduction: </a:t>
            </a:r>
            <a:endParaRPr sz="2500"/>
          </a:p>
          <a:p>
            <a:pPr marL="914400" lvl="1" indent="-355600" algn="l" rtl="0">
              <a:spcBef>
                <a:spcPts val="360"/>
              </a:spcBef>
              <a:spcAft>
                <a:spcPts val="0"/>
              </a:spcAft>
              <a:buSzPts val="2000"/>
              <a:buChar char="○"/>
            </a:pPr>
            <a:r>
              <a:rPr lang="en-US" sz="2000"/>
              <a:t>What is bug triage?</a:t>
            </a:r>
            <a:endParaRPr sz="2000"/>
          </a:p>
          <a:p>
            <a:pPr marL="457200" lvl="0" indent="-387350" algn="l" rtl="0">
              <a:spcBef>
                <a:spcPts val="360"/>
              </a:spcBef>
              <a:spcAft>
                <a:spcPts val="0"/>
              </a:spcAft>
              <a:buSzPts val="2500"/>
              <a:buChar char="●"/>
            </a:pPr>
            <a:r>
              <a:rPr lang="en-US" sz="2500"/>
              <a:t>Literature Review </a:t>
            </a:r>
            <a:endParaRPr sz="2500"/>
          </a:p>
          <a:p>
            <a:pPr marL="914400" lvl="1" indent="-355600" algn="l" rtl="0">
              <a:spcBef>
                <a:spcPts val="360"/>
              </a:spcBef>
              <a:spcAft>
                <a:spcPts val="0"/>
              </a:spcAft>
              <a:buSzPts val="2000"/>
              <a:buChar char="○"/>
            </a:pPr>
            <a:r>
              <a:rPr lang="en-US" sz="2000"/>
              <a:t>word2vec</a:t>
            </a:r>
            <a:endParaRPr sz="2000"/>
          </a:p>
          <a:p>
            <a:pPr marL="914400" lvl="1" indent="-355600" algn="l" rtl="0">
              <a:spcBef>
                <a:spcPts val="360"/>
              </a:spcBef>
              <a:spcAft>
                <a:spcPts val="0"/>
              </a:spcAft>
              <a:buSzPts val="2000"/>
              <a:buChar char="○"/>
            </a:pPr>
            <a:r>
              <a:rPr lang="en-US" sz="2000"/>
              <a:t>Long Short-Term Memory</a:t>
            </a:r>
            <a:endParaRPr sz="2000"/>
          </a:p>
          <a:p>
            <a:pPr marL="914400" lvl="1" indent="-355600" algn="l" rtl="0">
              <a:spcBef>
                <a:spcPts val="360"/>
              </a:spcBef>
              <a:spcAft>
                <a:spcPts val="0"/>
              </a:spcAft>
              <a:buSzPts val="2000"/>
              <a:buChar char="○"/>
            </a:pPr>
            <a:r>
              <a:rPr lang="en-US" sz="2000"/>
              <a:t>Naive Bayes</a:t>
            </a:r>
            <a:endParaRPr sz="2000"/>
          </a:p>
          <a:p>
            <a:pPr marL="457200" lvl="0" indent="-387350" algn="l" rtl="0">
              <a:spcBef>
                <a:spcPts val="360"/>
              </a:spcBef>
              <a:spcAft>
                <a:spcPts val="0"/>
              </a:spcAft>
              <a:buSzPts val="2500"/>
              <a:buChar char="●"/>
            </a:pPr>
            <a:r>
              <a:rPr lang="en-US" sz="2500"/>
              <a:t>Methodology</a:t>
            </a:r>
            <a:endParaRPr sz="2500"/>
          </a:p>
          <a:p>
            <a:pPr marL="457200" lvl="0" indent="-387350" algn="l" rtl="0">
              <a:spcBef>
                <a:spcPts val="360"/>
              </a:spcBef>
              <a:spcAft>
                <a:spcPts val="0"/>
              </a:spcAft>
              <a:buSzPts val="2500"/>
              <a:buChar char="●"/>
            </a:pPr>
            <a:r>
              <a:rPr lang="en-US" sz="2500"/>
              <a:t>Results</a:t>
            </a:r>
            <a:endParaRPr sz="2500"/>
          </a:p>
          <a:p>
            <a:pPr marL="914400" lvl="1" indent="-355600" algn="l" rtl="0">
              <a:spcBef>
                <a:spcPts val="360"/>
              </a:spcBef>
              <a:spcAft>
                <a:spcPts val="0"/>
              </a:spcAft>
              <a:buSzPts val="2000"/>
              <a:buChar char="○"/>
            </a:pPr>
            <a:r>
              <a:rPr lang="en-US" sz="2000"/>
              <a:t>word2vec/LSTM</a:t>
            </a:r>
            <a:endParaRPr sz="2000"/>
          </a:p>
          <a:p>
            <a:pPr marL="914400" lvl="1" indent="-355600" algn="l" rtl="0">
              <a:spcBef>
                <a:spcPts val="360"/>
              </a:spcBef>
              <a:spcAft>
                <a:spcPts val="0"/>
              </a:spcAft>
              <a:buSzPts val="2000"/>
              <a:buChar char="○"/>
            </a:pPr>
            <a:r>
              <a:rPr lang="en-US" sz="2000"/>
              <a:t>Naive Bayes</a:t>
            </a:r>
            <a:endParaRPr sz="2000"/>
          </a:p>
          <a:p>
            <a:pPr marL="457200" lvl="0" indent="-387350" algn="l" rtl="0">
              <a:spcBef>
                <a:spcPts val="360"/>
              </a:spcBef>
              <a:spcAft>
                <a:spcPts val="0"/>
              </a:spcAft>
              <a:buSzPts val="2500"/>
              <a:buChar char="●"/>
            </a:pPr>
            <a:r>
              <a:rPr lang="en-US" sz="2500"/>
              <a:t>Conclusion</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2">
                                            <p:txEl>
                                              <p:pRg st="0" end="0"/>
                                            </p:txEl>
                                          </p:spTgt>
                                        </p:tgtEl>
                                        <p:attrNameLst>
                                          <p:attrName>style.visibility</p:attrName>
                                        </p:attrNameLst>
                                      </p:cBhvr>
                                      <p:to>
                                        <p:strVal val="visible"/>
                                      </p:to>
                                    </p:set>
                                    <p:animEffect transition="in" filter="fade">
                                      <p:cBhvr>
                                        <p:cTn id="11" dur="1000"/>
                                        <p:tgtEl>
                                          <p:spTgt spid="8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2">
                                            <p:txEl>
                                              <p:pRg st="1" end="1"/>
                                            </p:txEl>
                                          </p:spTgt>
                                        </p:tgtEl>
                                        <p:attrNameLst>
                                          <p:attrName>style.visibility</p:attrName>
                                        </p:attrNameLst>
                                      </p:cBhvr>
                                      <p:to>
                                        <p:strVal val="visible"/>
                                      </p:to>
                                    </p:set>
                                    <p:animEffect transition="in" filter="fade">
                                      <p:cBhvr>
                                        <p:cTn id="16" dur="1000"/>
                                        <p:tgtEl>
                                          <p:spTgt spid="8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2">
                                            <p:txEl>
                                              <p:pRg st="2" end="2"/>
                                            </p:txEl>
                                          </p:spTgt>
                                        </p:tgtEl>
                                        <p:attrNameLst>
                                          <p:attrName>style.visibility</p:attrName>
                                        </p:attrNameLst>
                                      </p:cBhvr>
                                      <p:to>
                                        <p:strVal val="visible"/>
                                      </p:to>
                                    </p:set>
                                    <p:animEffect transition="in" filter="fade">
                                      <p:cBhvr>
                                        <p:cTn id="21" dur="1000"/>
                                        <p:tgtEl>
                                          <p:spTgt spid="8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2">
                                            <p:txEl>
                                              <p:pRg st="3" end="3"/>
                                            </p:txEl>
                                          </p:spTgt>
                                        </p:tgtEl>
                                        <p:attrNameLst>
                                          <p:attrName>style.visibility</p:attrName>
                                        </p:attrNameLst>
                                      </p:cBhvr>
                                      <p:to>
                                        <p:strVal val="visible"/>
                                      </p:to>
                                    </p:set>
                                    <p:animEffect transition="in" filter="fade">
                                      <p:cBhvr>
                                        <p:cTn id="26" dur="1000"/>
                                        <p:tgtEl>
                                          <p:spTgt spid="8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2">
                                            <p:txEl>
                                              <p:pRg st="4" end="4"/>
                                            </p:txEl>
                                          </p:spTgt>
                                        </p:tgtEl>
                                        <p:attrNameLst>
                                          <p:attrName>style.visibility</p:attrName>
                                        </p:attrNameLst>
                                      </p:cBhvr>
                                      <p:to>
                                        <p:strVal val="visible"/>
                                      </p:to>
                                    </p:set>
                                    <p:animEffect transition="in" filter="fade">
                                      <p:cBhvr>
                                        <p:cTn id="31" dur="1000"/>
                                        <p:tgtEl>
                                          <p:spTgt spid="8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2">
                                            <p:txEl>
                                              <p:pRg st="5" end="5"/>
                                            </p:txEl>
                                          </p:spTgt>
                                        </p:tgtEl>
                                        <p:attrNameLst>
                                          <p:attrName>style.visibility</p:attrName>
                                        </p:attrNameLst>
                                      </p:cBhvr>
                                      <p:to>
                                        <p:strVal val="visible"/>
                                      </p:to>
                                    </p:set>
                                    <p:animEffect transition="in" filter="fade">
                                      <p:cBhvr>
                                        <p:cTn id="36" dur="1000"/>
                                        <p:tgtEl>
                                          <p:spTgt spid="8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2">
                                            <p:txEl>
                                              <p:pRg st="6" end="6"/>
                                            </p:txEl>
                                          </p:spTgt>
                                        </p:tgtEl>
                                        <p:attrNameLst>
                                          <p:attrName>style.visibility</p:attrName>
                                        </p:attrNameLst>
                                      </p:cBhvr>
                                      <p:to>
                                        <p:strVal val="visible"/>
                                      </p:to>
                                    </p:set>
                                    <p:animEffect transition="in" filter="fade">
                                      <p:cBhvr>
                                        <p:cTn id="41" dur="1000"/>
                                        <p:tgtEl>
                                          <p:spTgt spid="8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2">
                                            <p:txEl>
                                              <p:pRg st="7" end="7"/>
                                            </p:txEl>
                                          </p:spTgt>
                                        </p:tgtEl>
                                        <p:attrNameLst>
                                          <p:attrName>style.visibility</p:attrName>
                                        </p:attrNameLst>
                                      </p:cBhvr>
                                      <p:to>
                                        <p:strVal val="visible"/>
                                      </p:to>
                                    </p:set>
                                    <p:animEffect transition="in" filter="fade">
                                      <p:cBhvr>
                                        <p:cTn id="46" dur="1000"/>
                                        <p:tgtEl>
                                          <p:spTgt spid="8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2">
                                            <p:txEl>
                                              <p:pRg st="8" end="8"/>
                                            </p:txEl>
                                          </p:spTgt>
                                        </p:tgtEl>
                                        <p:attrNameLst>
                                          <p:attrName>style.visibility</p:attrName>
                                        </p:attrNameLst>
                                      </p:cBhvr>
                                      <p:to>
                                        <p:strVal val="visible"/>
                                      </p:to>
                                    </p:set>
                                    <p:animEffect transition="in" filter="fade">
                                      <p:cBhvr>
                                        <p:cTn id="51" dur="1000"/>
                                        <p:tgtEl>
                                          <p:spTgt spid="82">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2">
                                            <p:txEl>
                                              <p:pRg st="9" end="9"/>
                                            </p:txEl>
                                          </p:spTgt>
                                        </p:tgtEl>
                                        <p:attrNameLst>
                                          <p:attrName>style.visibility</p:attrName>
                                        </p:attrNameLst>
                                      </p:cBhvr>
                                      <p:to>
                                        <p:strVal val="visible"/>
                                      </p:to>
                                    </p:set>
                                    <p:animEffect transition="in" filter="fade">
                                      <p:cBhvr>
                                        <p:cTn id="56" dur="1000"/>
                                        <p:tgtEl>
                                          <p:spTgt spid="82">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2">
                                            <p:txEl>
                                              <p:pRg st="10" end="10"/>
                                            </p:txEl>
                                          </p:spTgt>
                                        </p:tgtEl>
                                        <p:attrNameLst>
                                          <p:attrName>style.visibility</p:attrName>
                                        </p:attrNameLst>
                                      </p:cBhvr>
                                      <p:to>
                                        <p:strVal val="visible"/>
                                      </p:to>
                                    </p:set>
                                    <p:animEffect transition="in" filter="fade">
                                      <p:cBhvr>
                                        <p:cTn id="61" dur="1000"/>
                                        <p:tgtEl>
                                          <p:spTgt spid="8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7775f0188d_0_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Introduction: What is bug triage?</a:t>
            </a:r>
            <a:endParaRPr sz="3500"/>
          </a:p>
        </p:txBody>
      </p:sp>
      <p:sp>
        <p:nvSpPr>
          <p:cNvPr id="88" name="Google Shape;88;g7775f0188d_0_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Clr>
                <a:srgbClr val="595959"/>
              </a:buClr>
              <a:buSzPts val="2500"/>
              <a:buFont typeface="Calibri"/>
              <a:buChar char="●"/>
            </a:pPr>
            <a:r>
              <a:rPr lang="en-US" sz="2500">
                <a:solidFill>
                  <a:srgbClr val="595959"/>
                </a:solidFill>
              </a:rPr>
              <a:t>All software written has bugs </a:t>
            </a:r>
            <a:endParaRPr sz="2500">
              <a:solidFill>
                <a:srgbClr val="595959"/>
              </a:solidFill>
            </a:endParaRPr>
          </a:p>
          <a:p>
            <a:pPr marL="457200" lvl="0" indent="-387350" algn="l" rtl="0">
              <a:lnSpc>
                <a:spcPct val="115000"/>
              </a:lnSpc>
              <a:spcBef>
                <a:spcPts val="0"/>
              </a:spcBef>
              <a:spcAft>
                <a:spcPts val="0"/>
              </a:spcAft>
              <a:buClr>
                <a:srgbClr val="595959"/>
              </a:buClr>
              <a:buSzPts val="2500"/>
              <a:buFont typeface="Calibri"/>
              <a:buChar char="●"/>
            </a:pPr>
            <a:r>
              <a:rPr lang="en-US" sz="2500">
                <a:solidFill>
                  <a:srgbClr val="595959"/>
                </a:solidFill>
              </a:rPr>
              <a:t>Assigning bugs to the right developer is time consuming </a:t>
            </a:r>
            <a:endParaRPr sz="2500">
              <a:solidFill>
                <a:srgbClr val="595959"/>
              </a:solidFill>
            </a:endParaRPr>
          </a:p>
          <a:p>
            <a:pPr marL="457200" lvl="0" indent="-387350" algn="l" rtl="0">
              <a:lnSpc>
                <a:spcPct val="115000"/>
              </a:lnSpc>
              <a:spcBef>
                <a:spcPts val="0"/>
              </a:spcBef>
              <a:spcAft>
                <a:spcPts val="0"/>
              </a:spcAft>
              <a:buClr>
                <a:srgbClr val="595959"/>
              </a:buClr>
              <a:buSzPts val="2500"/>
              <a:buFont typeface="Calibri"/>
              <a:buChar char="●"/>
            </a:pPr>
            <a:r>
              <a:rPr lang="en-US" sz="2500">
                <a:solidFill>
                  <a:srgbClr val="595959"/>
                </a:solidFill>
              </a:rPr>
              <a:t>Machine Learning techniques can be used to assign bugs to developers </a:t>
            </a:r>
            <a:endParaRPr sz="2500">
              <a:solidFill>
                <a:srgbClr val="595959"/>
              </a:solidFill>
            </a:endParaRPr>
          </a:p>
          <a:p>
            <a:pPr marL="0" lvl="0" indent="0" algn="l" rtl="0">
              <a:lnSpc>
                <a:spcPct val="115000"/>
              </a:lnSpc>
              <a:spcBef>
                <a:spcPts val="1600"/>
              </a:spcBef>
              <a:spcAft>
                <a:spcPts val="1600"/>
              </a:spcAft>
              <a:buNone/>
            </a:pP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8">
                                            <p:txEl>
                                              <p:pRg st="0" end="0"/>
                                            </p:txEl>
                                          </p:spTgt>
                                        </p:tgtEl>
                                        <p:attrNameLst>
                                          <p:attrName>style.visibility</p:attrName>
                                        </p:attrNameLst>
                                      </p:cBhvr>
                                      <p:to>
                                        <p:strVal val="visible"/>
                                      </p:to>
                                    </p:set>
                                    <p:animEffect transition="in" filter="fade">
                                      <p:cBhvr>
                                        <p:cTn id="11" dur="1000"/>
                                        <p:tgtEl>
                                          <p:spTgt spid="8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
                                            <p:txEl>
                                              <p:pRg st="1" end="1"/>
                                            </p:txEl>
                                          </p:spTgt>
                                        </p:tgtEl>
                                        <p:attrNameLst>
                                          <p:attrName>style.visibility</p:attrName>
                                        </p:attrNameLst>
                                      </p:cBhvr>
                                      <p:to>
                                        <p:strVal val="visible"/>
                                      </p:to>
                                    </p:set>
                                    <p:animEffect transition="in" filter="fade">
                                      <p:cBhvr>
                                        <p:cTn id="16" dur="1000"/>
                                        <p:tgtEl>
                                          <p:spTgt spid="8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xEl>
                                              <p:pRg st="2" end="2"/>
                                            </p:txEl>
                                          </p:spTgt>
                                        </p:tgtEl>
                                        <p:attrNameLst>
                                          <p:attrName>style.visibility</p:attrName>
                                        </p:attrNameLst>
                                      </p:cBhvr>
                                      <p:to>
                                        <p:strVal val="visible"/>
                                      </p:to>
                                    </p:set>
                                    <p:animEffect transition="in" filter="fade">
                                      <p:cBhvr>
                                        <p:cTn id="21" dur="1000"/>
                                        <p:tgtEl>
                                          <p:spTgt spid="8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8">
                                            <p:txEl>
                                              <p:pRg st="3" end="3"/>
                                            </p:txEl>
                                          </p:spTgt>
                                        </p:tgtEl>
                                        <p:attrNameLst>
                                          <p:attrName>style.visibility</p:attrName>
                                        </p:attrNameLst>
                                      </p:cBhvr>
                                      <p:to>
                                        <p:strVal val="visible"/>
                                      </p:to>
                                    </p:set>
                                    <p:animEffect transition="in" filter="fade">
                                      <p:cBhvr>
                                        <p:cTn id="26" dur="1000"/>
                                        <p:tgtEl>
                                          <p:spTgt spid="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8496ab3c49_0_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Literature Review</a:t>
            </a:r>
            <a:endParaRPr sz="3500"/>
          </a:p>
        </p:txBody>
      </p:sp>
      <p:sp>
        <p:nvSpPr>
          <p:cNvPr id="94" name="Google Shape;94;g8496ab3c49_0_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Clr>
                <a:srgbClr val="000000"/>
              </a:buClr>
              <a:buSzPts val="2500"/>
              <a:buChar char="●"/>
            </a:pPr>
            <a:r>
              <a:rPr lang="en-US" sz="2500">
                <a:solidFill>
                  <a:srgbClr val="000000"/>
                </a:solidFill>
              </a:rPr>
              <a:t>Machine Learning/Natural Language Processing</a:t>
            </a:r>
            <a:endParaRPr sz="2500">
              <a:solidFill>
                <a:srgbClr val="000000"/>
              </a:solidFill>
            </a:endParaRPr>
          </a:p>
          <a:p>
            <a:pPr marL="914400" lvl="1" indent="-387350" algn="l" rtl="0">
              <a:lnSpc>
                <a:spcPct val="115000"/>
              </a:lnSpc>
              <a:spcBef>
                <a:spcPts val="0"/>
              </a:spcBef>
              <a:spcAft>
                <a:spcPts val="0"/>
              </a:spcAft>
              <a:buClr>
                <a:srgbClr val="000000"/>
              </a:buClr>
              <a:buSzPts val="2500"/>
              <a:buChar char="○"/>
            </a:pPr>
            <a:r>
              <a:rPr lang="en-US" sz="2500">
                <a:solidFill>
                  <a:srgbClr val="000000"/>
                </a:solidFill>
              </a:rPr>
              <a:t>Word2vec</a:t>
            </a:r>
            <a:endParaRPr sz="2500">
              <a:solidFill>
                <a:srgbClr val="000000"/>
              </a:solidFill>
            </a:endParaRPr>
          </a:p>
          <a:p>
            <a:pPr marL="914400" lvl="1" indent="-387350" algn="l" rtl="0">
              <a:spcBef>
                <a:spcPts val="0"/>
              </a:spcBef>
              <a:spcAft>
                <a:spcPts val="0"/>
              </a:spcAft>
              <a:buClr>
                <a:srgbClr val="000000"/>
              </a:buClr>
              <a:buSzPts val="2500"/>
              <a:buChar char="○"/>
            </a:pPr>
            <a:r>
              <a:rPr lang="en-US" sz="2500">
                <a:latin typeface="Arial"/>
                <a:ea typeface="Arial"/>
                <a:cs typeface="Arial"/>
                <a:sym typeface="Arial"/>
              </a:rPr>
              <a:t>Long Short-term Memory</a:t>
            </a:r>
            <a:endParaRPr sz="2500">
              <a:solidFill>
                <a:srgbClr val="000000"/>
              </a:solidFill>
            </a:endParaRPr>
          </a:p>
          <a:p>
            <a:pPr marL="914400" lvl="1" indent="-387350" algn="l" rtl="0">
              <a:spcBef>
                <a:spcPts val="0"/>
              </a:spcBef>
              <a:spcAft>
                <a:spcPts val="0"/>
              </a:spcAft>
              <a:buClr>
                <a:srgbClr val="000000"/>
              </a:buClr>
              <a:buSzPts val="2500"/>
              <a:buChar char="○"/>
            </a:pPr>
            <a:r>
              <a:rPr lang="en-US" sz="2500">
                <a:solidFill>
                  <a:srgbClr val="000000"/>
                </a:solidFill>
              </a:rPr>
              <a:t>Naive Bayes</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animEffect transition="in" filter="fade">
                                      <p:cBhvr>
                                        <p:cTn id="11" dur="1000"/>
                                        <p:tgtEl>
                                          <p:spTgt spid="9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4">
                                            <p:txEl>
                                              <p:pRg st="1" end="1"/>
                                            </p:txEl>
                                          </p:spTgt>
                                        </p:tgtEl>
                                        <p:attrNameLst>
                                          <p:attrName>style.visibility</p:attrName>
                                        </p:attrNameLst>
                                      </p:cBhvr>
                                      <p:to>
                                        <p:strVal val="visible"/>
                                      </p:to>
                                    </p:set>
                                    <p:animEffect transition="in" filter="fade">
                                      <p:cBhvr>
                                        <p:cTn id="16" dur="1000"/>
                                        <p:tgtEl>
                                          <p:spTgt spid="9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4">
                                            <p:txEl>
                                              <p:pRg st="2" end="2"/>
                                            </p:txEl>
                                          </p:spTgt>
                                        </p:tgtEl>
                                        <p:attrNameLst>
                                          <p:attrName>style.visibility</p:attrName>
                                        </p:attrNameLst>
                                      </p:cBhvr>
                                      <p:to>
                                        <p:strVal val="visible"/>
                                      </p:to>
                                    </p:set>
                                    <p:animEffect transition="in" filter="fade">
                                      <p:cBhvr>
                                        <p:cTn id="21" dur="1000"/>
                                        <p:tgtEl>
                                          <p:spTgt spid="9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4">
                                            <p:txEl>
                                              <p:pRg st="3" end="3"/>
                                            </p:txEl>
                                          </p:spTgt>
                                        </p:tgtEl>
                                        <p:attrNameLst>
                                          <p:attrName>style.visibility</p:attrName>
                                        </p:attrNameLst>
                                      </p:cBhvr>
                                      <p:to>
                                        <p:strVal val="visible"/>
                                      </p:to>
                                    </p:set>
                                    <p:animEffect transition="in" filter="fade">
                                      <p:cBhvr>
                                        <p:cTn id="26" dur="1000"/>
                                        <p:tgtEl>
                                          <p:spTgt spid="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8496ab3c49_0_1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Literature Review: word2vec</a:t>
            </a:r>
            <a:endParaRPr sz="3500"/>
          </a:p>
        </p:txBody>
      </p:sp>
      <p:sp>
        <p:nvSpPr>
          <p:cNvPr id="100" name="Google Shape;100;g8496ab3c49_0_1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Clr>
                <a:srgbClr val="595959"/>
              </a:buClr>
              <a:buSzPts val="2500"/>
              <a:buFont typeface="Calibri"/>
              <a:buChar char="●"/>
            </a:pPr>
            <a:r>
              <a:rPr lang="en-US" sz="2500">
                <a:solidFill>
                  <a:srgbClr val="595959"/>
                </a:solidFill>
              </a:rPr>
              <a:t>Algorithms for unsupervised training of vectors of words.</a:t>
            </a:r>
            <a:endParaRPr sz="1000">
              <a:solidFill>
                <a:srgbClr val="595959"/>
              </a:solidFill>
            </a:endParaRPr>
          </a:p>
          <a:p>
            <a:pPr marL="457200" lvl="0" indent="-387350" algn="l" rtl="0">
              <a:lnSpc>
                <a:spcPct val="115000"/>
              </a:lnSpc>
              <a:spcBef>
                <a:spcPts val="0"/>
              </a:spcBef>
              <a:spcAft>
                <a:spcPts val="0"/>
              </a:spcAft>
              <a:buClr>
                <a:srgbClr val="595959"/>
              </a:buClr>
              <a:buSzPts val="2500"/>
              <a:buChar char="●"/>
            </a:pPr>
            <a:r>
              <a:rPr lang="en-US" sz="2500">
                <a:solidFill>
                  <a:srgbClr val="595959"/>
                </a:solidFill>
              </a:rPr>
              <a:t>Model types:</a:t>
            </a:r>
            <a:endParaRPr sz="2500">
              <a:solidFill>
                <a:srgbClr val="595959"/>
              </a:solidFill>
            </a:endParaRPr>
          </a:p>
          <a:p>
            <a:pPr marL="914400" lvl="1" indent="-387350" algn="l" rtl="0">
              <a:lnSpc>
                <a:spcPct val="115000"/>
              </a:lnSpc>
              <a:spcBef>
                <a:spcPts val="0"/>
              </a:spcBef>
              <a:spcAft>
                <a:spcPts val="0"/>
              </a:spcAft>
              <a:buClr>
                <a:srgbClr val="595959"/>
              </a:buClr>
              <a:buSzPts val="2500"/>
              <a:buChar char="○"/>
            </a:pPr>
            <a:r>
              <a:rPr lang="en-US" sz="2500">
                <a:solidFill>
                  <a:srgbClr val="595959"/>
                </a:solidFill>
              </a:rPr>
              <a:t>Neural Bag-of-Words (NBOW) </a:t>
            </a:r>
            <a:endParaRPr sz="2500">
              <a:solidFill>
                <a:srgbClr val="595959"/>
              </a:solidFill>
            </a:endParaRPr>
          </a:p>
          <a:p>
            <a:pPr marL="914400" lvl="1" indent="-387350" algn="l" rtl="0">
              <a:lnSpc>
                <a:spcPct val="115000"/>
              </a:lnSpc>
              <a:spcBef>
                <a:spcPts val="0"/>
              </a:spcBef>
              <a:spcAft>
                <a:spcPts val="0"/>
              </a:spcAft>
              <a:buClr>
                <a:srgbClr val="595959"/>
              </a:buClr>
              <a:buSzPts val="2500"/>
              <a:buChar char="○"/>
            </a:pPr>
            <a:r>
              <a:rPr lang="en-US" sz="2500">
                <a:solidFill>
                  <a:srgbClr val="595959"/>
                </a:solidFill>
              </a:rPr>
              <a:t>Recurrent Neural Network (RNN)</a:t>
            </a:r>
            <a:endParaRPr sz="2500">
              <a:solidFill>
                <a:srgbClr val="595959"/>
              </a:solidFill>
            </a:endParaRPr>
          </a:p>
          <a:p>
            <a:pPr marL="914400" lvl="1" indent="-387350" algn="l" rtl="0">
              <a:lnSpc>
                <a:spcPct val="115000"/>
              </a:lnSpc>
              <a:spcBef>
                <a:spcPts val="0"/>
              </a:spcBef>
              <a:spcAft>
                <a:spcPts val="0"/>
              </a:spcAft>
              <a:buClr>
                <a:srgbClr val="595959"/>
              </a:buClr>
              <a:buSzPts val="2500"/>
              <a:buChar char="○"/>
            </a:pPr>
            <a:r>
              <a:rPr lang="en-US" sz="2500">
                <a:solidFill>
                  <a:srgbClr val="595959"/>
                </a:solidFill>
              </a:rPr>
              <a:t>Recursive Neural Network (RecNN)</a:t>
            </a:r>
            <a:endParaRPr sz="2500">
              <a:solidFill>
                <a:srgbClr val="595959"/>
              </a:solidFill>
            </a:endParaRPr>
          </a:p>
          <a:p>
            <a:pPr marL="914400" lvl="1" indent="-387350" algn="l" rtl="0">
              <a:lnSpc>
                <a:spcPct val="115000"/>
              </a:lnSpc>
              <a:spcBef>
                <a:spcPts val="0"/>
              </a:spcBef>
              <a:spcAft>
                <a:spcPts val="0"/>
              </a:spcAft>
              <a:buClr>
                <a:srgbClr val="595959"/>
              </a:buClr>
              <a:buSzPts val="2500"/>
              <a:buChar char="○"/>
            </a:pPr>
            <a:r>
              <a:rPr lang="en-US" sz="2500">
                <a:solidFill>
                  <a:srgbClr val="595959"/>
                </a:solidFill>
              </a:rPr>
              <a:t>Convolutional Neural Network (CNN)</a:t>
            </a:r>
            <a:endParaRPr sz="2500">
              <a:solidFill>
                <a:srgbClr val="595959"/>
              </a:solidFill>
            </a:endParaRPr>
          </a:p>
          <a:p>
            <a:pPr marL="457200" lvl="0" indent="-387350" algn="l" rtl="0">
              <a:lnSpc>
                <a:spcPct val="115000"/>
              </a:lnSpc>
              <a:spcBef>
                <a:spcPts val="0"/>
              </a:spcBef>
              <a:spcAft>
                <a:spcPts val="0"/>
              </a:spcAft>
              <a:buClr>
                <a:srgbClr val="595959"/>
              </a:buClr>
              <a:buSzPts val="2500"/>
              <a:buFont typeface="Calibri"/>
              <a:buChar char="●"/>
            </a:pPr>
            <a:r>
              <a:rPr lang="en-US" sz="2500">
                <a:solidFill>
                  <a:srgbClr val="595959"/>
                </a:solidFill>
              </a:rPr>
              <a:t>Highly accurate guesses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0">
                                            <p:txEl>
                                              <p:pRg st="0" end="0"/>
                                            </p:txEl>
                                          </p:spTgt>
                                        </p:tgtEl>
                                        <p:attrNameLst>
                                          <p:attrName>style.visibility</p:attrName>
                                        </p:attrNameLst>
                                      </p:cBhvr>
                                      <p:to>
                                        <p:strVal val="visible"/>
                                      </p:to>
                                    </p:set>
                                    <p:animEffect transition="in" filter="fade">
                                      <p:cBhvr>
                                        <p:cTn id="11" dur="1000"/>
                                        <p:tgtEl>
                                          <p:spTgt spid="10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0">
                                            <p:txEl>
                                              <p:pRg st="1" end="1"/>
                                            </p:txEl>
                                          </p:spTgt>
                                        </p:tgtEl>
                                        <p:attrNameLst>
                                          <p:attrName>style.visibility</p:attrName>
                                        </p:attrNameLst>
                                      </p:cBhvr>
                                      <p:to>
                                        <p:strVal val="visible"/>
                                      </p:to>
                                    </p:set>
                                    <p:animEffect transition="in" filter="fade">
                                      <p:cBhvr>
                                        <p:cTn id="16" dur="1000"/>
                                        <p:tgtEl>
                                          <p:spTgt spid="10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0">
                                            <p:txEl>
                                              <p:pRg st="2" end="2"/>
                                            </p:txEl>
                                          </p:spTgt>
                                        </p:tgtEl>
                                        <p:attrNameLst>
                                          <p:attrName>style.visibility</p:attrName>
                                        </p:attrNameLst>
                                      </p:cBhvr>
                                      <p:to>
                                        <p:strVal val="visible"/>
                                      </p:to>
                                    </p:set>
                                    <p:animEffect transition="in" filter="fade">
                                      <p:cBhvr>
                                        <p:cTn id="21" dur="1000"/>
                                        <p:tgtEl>
                                          <p:spTgt spid="10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0">
                                            <p:txEl>
                                              <p:pRg st="3" end="3"/>
                                            </p:txEl>
                                          </p:spTgt>
                                        </p:tgtEl>
                                        <p:attrNameLst>
                                          <p:attrName>style.visibility</p:attrName>
                                        </p:attrNameLst>
                                      </p:cBhvr>
                                      <p:to>
                                        <p:strVal val="visible"/>
                                      </p:to>
                                    </p:set>
                                    <p:animEffect transition="in" filter="fade">
                                      <p:cBhvr>
                                        <p:cTn id="26" dur="1000"/>
                                        <p:tgtEl>
                                          <p:spTgt spid="10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0">
                                            <p:txEl>
                                              <p:pRg st="4" end="4"/>
                                            </p:txEl>
                                          </p:spTgt>
                                        </p:tgtEl>
                                        <p:attrNameLst>
                                          <p:attrName>style.visibility</p:attrName>
                                        </p:attrNameLst>
                                      </p:cBhvr>
                                      <p:to>
                                        <p:strVal val="visible"/>
                                      </p:to>
                                    </p:set>
                                    <p:animEffect transition="in" filter="fade">
                                      <p:cBhvr>
                                        <p:cTn id="31" dur="1000"/>
                                        <p:tgtEl>
                                          <p:spTgt spid="10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0">
                                            <p:txEl>
                                              <p:pRg st="5" end="5"/>
                                            </p:txEl>
                                          </p:spTgt>
                                        </p:tgtEl>
                                        <p:attrNameLst>
                                          <p:attrName>style.visibility</p:attrName>
                                        </p:attrNameLst>
                                      </p:cBhvr>
                                      <p:to>
                                        <p:strVal val="visible"/>
                                      </p:to>
                                    </p:set>
                                    <p:animEffect transition="in" filter="fade">
                                      <p:cBhvr>
                                        <p:cTn id="36" dur="1000"/>
                                        <p:tgtEl>
                                          <p:spTgt spid="10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xEl>
                                              <p:pRg st="6" end="6"/>
                                            </p:txEl>
                                          </p:spTgt>
                                        </p:tgtEl>
                                        <p:attrNameLst>
                                          <p:attrName>style.visibility</p:attrName>
                                        </p:attrNameLst>
                                      </p:cBhvr>
                                      <p:to>
                                        <p:strVal val="visible"/>
                                      </p:to>
                                    </p:set>
                                    <p:animEffect transition="in" filter="fade">
                                      <p:cBhvr>
                                        <p:cTn id="41" dur="1000"/>
                                        <p:tgtEl>
                                          <p:spTgt spid="1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8496ab3c49_0_15"/>
          <p:cNvSpPr txBox="1">
            <a:spLocks noGrp="1"/>
          </p:cNvSpPr>
          <p:nvPr>
            <p:ph type="title"/>
          </p:nvPr>
        </p:nvSpPr>
        <p:spPr>
          <a:xfrm>
            <a:off x="457200" y="458288"/>
            <a:ext cx="8229600" cy="11430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1600"/>
              </a:spcAft>
              <a:buClr>
                <a:schemeClr val="dk1"/>
              </a:buClr>
              <a:buSzPts val="1100"/>
              <a:buFont typeface="Arial"/>
              <a:buNone/>
            </a:pPr>
            <a:r>
              <a:rPr lang="en-US" sz="3500"/>
              <a:t>Literature Review: Long short-term memory</a:t>
            </a:r>
            <a:endParaRPr sz="3500"/>
          </a:p>
        </p:txBody>
      </p:sp>
      <p:sp>
        <p:nvSpPr>
          <p:cNvPr id="106" name="Google Shape;106;g8496ab3c49_0_15"/>
          <p:cNvSpPr txBox="1">
            <a:spLocks noGrp="1"/>
          </p:cNvSpPr>
          <p:nvPr>
            <p:ph type="body" idx="1"/>
          </p:nvPr>
        </p:nvSpPr>
        <p:spPr>
          <a:xfrm>
            <a:off x="457200" y="1600200"/>
            <a:ext cx="8229600" cy="4255200"/>
          </a:xfrm>
          <a:prstGeom prst="rect">
            <a:avLst/>
          </a:prstGeom>
        </p:spPr>
        <p:txBody>
          <a:bodyPr spcFirstLastPara="1" wrap="square" lIns="91425" tIns="45700" rIns="91425" bIns="45700" anchor="t" anchorCtr="0">
            <a:noAutofit/>
          </a:bodyPr>
          <a:lstStyle/>
          <a:p>
            <a:pPr marL="457200" lvl="0" indent="-387350" algn="l" rtl="0">
              <a:spcBef>
                <a:spcPts val="360"/>
              </a:spcBef>
              <a:spcAft>
                <a:spcPts val="0"/>
              </a:spcAft>
              <a:buSzPts val="2500"/>
              <a:buChar char="●"/>
            </a:pPr>
            <a:r>
              <a:rPr lang="en-US" sz="2500"/>
              <a:t>RNN capable of learning order dependencies in sequences to predict problems.</a:t>
            </a:r>
            <a:endParaRPr sz="2500"/>
          </a:p>
          <a:p>
            <a:pPr marL="457200" lvl="0" indent="-387350" algn="l" rtl="0">
              <a:spcBef>
                <a:spcPts val="360"/>
              </a:spcBef>
              <a:spcAft>
                <a:spcPts val="0"/>
              </a:spcAft>
              <a:buSzPts val="2500"/>
              <a:buChar char="●"/>
            </a:pPr>
            <a:r>
              <a:rPr lang="en-US" sz="2500"/>
              <a:t>Hidden memory cell to update and expose the content</a:t>
            </a:r>
            <a:endParaRPr sz="2500"/>
          </a:p>
          <a:p>
            <a:pPr marL="457200" lvl="0" indent="-387350" algn="l" rtl="0">
              <a:spcBef>
                <a:spcPts val="360"/>
              </a:spcBef>
              <a:spcAft>
                <a:spcPts val="0"/>
              </a:spcAft>
              <a:buSzPts val="2500"/>
              <a:buChar char="●"/>
            </a:pPr>
            <a:r>
              <a:rPr lang="en-US" sz="2500"/>
              <a:t>Two types of LSTM:</a:t>
            </a:r>
            <a:endParaRPr sz="2500"/>
          </a:p>
          <a:p>
            <a:pPr marL="914400" lvl="1" indent="-387350" algn="l" rtl="0">
              <a:spcBef>
                <a:spcPts val="360"/>
              </a:spcBef>
              <a:spcAft>
                <a:spcPts val="0"/>
              </a:spcAft>
              <a:buSzPts val="2500"/>
              <a:buChar char="○"/>
            </a:pPr>
            <a:r>
              <a:rPr lang="en-US" sz="2500"/>
              <a:t>Unidirectional </a:t>
            </a:r>
            <a:endParaRPr sz="2500"/>
          </a:p>
          <a:p>
            <a:pPr marL="914400" lvl="1" indent="-387350" algn="l" rtl="0">
              <a:spcBef>
                <a:spcPts val="360"/>
              </a:spcBef>
              <a:spcAft>
                <a:spcPts val="0"/>
              </a:spcAft>
              <a:buSzPts val="2500"/>
              <a:buChar char="○"/>
            </a:pPr>
            <a:r>
              <a:rPr lang="en-US" sz="2500"/>
              <a:t>Bidirectional </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6">
                                            <p:txEl>
                                              <p:pRg st="0" end="0"/>
                                            </p:txEl>
                                          </p:spTgt>
                                        </p:tgtEl>
                                        <p:attrNameLst>
                                          <p:attrName>style.visibility</p:attrName>
                                        </p:attrNameLst>
                                      </p:cBhvr>
                                      <p:to>
                                        <p:strVal val="visible"/>
                                      </p:to>
                                    </p:set>
                                    <p:animEffect transition="in" filter="fade">
                                      <p:cBhvr>
                                        <p:cTn id="11" dur="1000"/>
                                        <p:tgtEl>
                                          <p:spTgt spid="10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6">
                                            <p:txEl>
                                              <p:pRg st="1" end="1"/>
                                            </p:txEl>
                                          </p:spTgt>
                                        </p:tgtEl>
                                        <p:attrNameLst>
                                          <p:attrName>style.visibility</p:attrName>
                                        </p:attrNameLst>
                                      </p:cBhvr>
                                      <p:to>
                                        <p:strVal val="visible"/>
                                      </p:to>
                                    </p:set>
                                    <p:animEffect transition="in" filter="fade">
                                      <p:cBhvr>
                                        <p:cTn id="16" dur="1000"/>
                                        <p:tgtEl>
                                          <p:spTgt spid="10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6">
                                            <p:txEl>
                                              <p:pRg st="2" end="2"/>
                                            </p:txEl>
                                          </p:spTgt>
                                        </p:tgtEl>
                                        <p:attrNameLst>
                                          <p:attrName>style.visibility</p:attrName>
                                        </p:attrNameLst>
                                      </p:cBhvr>
                                      <p:to>
                                        <p:strVal val="visible"/>
                                      </p:to>
                                    </p:set>
                                    <p:animEffect transition="in" filter="fade">
                                      <p:cBhvr>
                                        <p:cTn id="21" dur="1000"/>
                                        <p:tgtEl>
                                          <p:spTgt spid="10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6">
                                            <p:txEl>
                                              <p:pRg st="3" end="3"/>
                                            </p:txEl>
                                          </p:spTgt>
                                        </p:tgtEl>
                                        <p:attrNameLst>
                                          <p:attrName>style.visibility</p:attrName>
                                        </p:attrNameLst>
                                      </p:cBhvr>
                                      <p:to>
                                        <p:strVal val="visible"/>
                                      </p:to>
                                    </p:set>
                                    <p:animEffect transition="in" filter="fade">
                                      <p:cBhvr>
                                        <p:cTn id="26" dur="1000"/>
                                        <p:tgtEl>
                                          <p:spTgt spid="10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6">
                                            <p:txEl>
                                              <p:pRg st="4" end="4"/>
                                            </p:txEl>
                                          </p:spTgt>
                                        </p:tgtEl>
                                        <p:attrNameLst>
                                          <p:attrName>style.visibility</p:attrName>
                                        </p:attrNameLst>
                                      </p:cBhvr>
                                      <p:to>
                                        <p:strVal val="visible"/>
                                      </p:to>
                                    </p:set>
                                    <p:animEffect transition="in" filter="fade">
                                      <p:cBhvr>
                                        <p:cTn id="31" dur="10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8496ab3c49_0_50"/>
          <p:cNvSpPr txBox="1">
            <a:spLocks noGrp="1"/>
          </p:cNvSpPr>
          <p:nvPr>
            <p:ph type="title"/>
          </p:nvPr>
        </p:nvSpPr>
        <p:spPr>
          <a:xfrm>
            <a:off x="457200" y="458288"/>
            <a:ext cx="8229600" cy="11430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1600"/>
              </a:spcAft>
              <a:buNone/>
            </a:pPr>
            <a:r>
              <a:rPr lang="en-US" sz="3500"/>
              <a:t>Literature Review: Naive Bayes</a:t>
            </a:r>
            <a:endParaRPr sz="3500"/>
          </a:p>
        </p:txBody>
      </p:sp>
      <p:sp>
        <p:nvSpPr>
          <p:cNvPr id="112" name="Google Shape;112;g8496ab3c49_0_50"/>
          <p:cNvSpPr txBox="1">
            <a:spLocks noGrp="1"/>
          </p:cNvSpPr>
          <p:nvPr>
            <p:ph type="body" idx="1"/>
          </p:nvPr>
        </p:nvSpPr>
        <p:spPr>
          <a:xfrm>
            <a:off x="457200" y="1600200"/>
            <a:ext cx="8229600" cy="41475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Clr>
                <a:srgbClr val="434343"/>
              </a:buClr>
              <a:buSzPts val="2500"/>
              <a:buFont typeface="Calibri"/>
              <a:buChar char="●"/>
            </a:pPr>
            <a:r>
              <a:rPr lang="en-US" sz="2500"/>
              <a:t>Set of classifiers</a:t>
            </a:r>
            <a:endParaRPr sz="2500"/>
          </a:p>
          <a:p>
            <a:pPr marL="457200" lvl="0" indent="-387350" algn="l" rtl="0">
              <a:lnSpc>
                <a:spcPct val="115000"/>
              </a:lnSpc>
              <a:spcBef>
                <a:spcPts val="0"/>
              </a:spcBef>
              <a:spcAft>
                <a:spcPts val="0"/>
              </a:spcAft>
              <a:buClr>
                <a:srgbClr val="595959"/>
              </a:buClr>
              <a:buSzPts val="2500"/>
              <a:buFont typeface="Calibri"/>
              <a:buChar char="●"/>
            </a:pPr>
            <a:r>
              <a:rPr lang="en-US" sz="2500"/>
              <a:t>Based on Bayes’ theorem</a:t>
            </a:r>
            <a:endParaRPr sz="2500"/>
          </a:p>
          <a:p>
            <a:pPr marL="457200" lvl="0" indent="-387350" algn="l" rtl="0">
              <a:lnSpc>
                <a:spcPct val="115000"/>
              </a:lnSpc>
              <a:spcBef>
                <a:spcPts val="0"/>
              </a:spcBef>
              <a:spcAft>
                <a:spcPts val="0"/>
              </a:spcAft>
              <a:buClr>
                <a:srgbClr val="595959"/>
              </a:buClr>
              <a:buSzPts val="2500"/>
              <a:buFont typeface="Calibri"/>
              <a:buChar char="●"/>
            </a:pPr>
            <a:r>
              <a:rPr lang="en-US" sz="2500"/>
              <a:t>Text categorization</a:t>
            </a:r>
            <a:endParaRPr sz="2500"/>
          </a:p>
          <a:p>
            <a:pPr marL="457200" lvl="0" indent="-387350" algn="l" rtl="0">
              <a:spcBef>
                <a:spcPts val="0"/>
              </a:spcBef>
              <a:spcAft>
                <a:spcPts val="0"/>
              </a:spcAft>
              <a:buClr>
                <a:srgbClr val="595959"/>
              </a:buClr>
              <a:buSzPts val="2500"/>
              <a:buFont typeface="Calibri"/>
              <a:buChar char="●"/>
            </a:pPr>
            <a:r>
              <a:rPr lang="en-US" sz="2500"/>
              <a:t>Types of Naive Bayes Classifier</a:t>
            </a:r>
            <a:endParaRPr sz="2500"/>
          </a:p>
          <a:p>
            <a:pPr marL="914400" lvl="1" indent="-387350" algn="l" rtl="0">
              <a:spcBef>
                <a:spcPts val="0"/>
              </a:spcBef>
              <a:spcAft>
                <a:spcPts val="0"/>
              </a:spcAft>
              <a:buClr>
                <a:srgbClr val="595959"/>
              </a:buClr>
              <a:buSzPts val="2500"/>
              <a:buFont typeface="Calibri"/>
              <a:buChar char="○"/>
            </a:pPr>
            <a:r>
              <a:rPr lang="en-US" sz="2500">
                <a:latin typeface="Arial"/>
                <a:ea typeface="Arial"/>
                <a:cs typeface="Arial"/>
                <a:sym typeface="Arial"/>
              </a:rPr>
              <a:t>Multinomial Naive Bayes</a:t>
            </a:r>
            <a:endParaRPr sz="2500">
              <a:latin typeface="Arial"/>
              <a:ea typeface="Arial"/>
              <a:cs typeface="Arial"/>
              <a:sym typeface="Arial"/>
            </a:endParaRPr>
          </a:p>
          <a:p>
            <a:pPr marL="914400" lvl="1" indent="-387350" algn="l" rtl="0">
              <a:spcBef>
                <a:spcPts val="0"/>
              </a:spcBef>
              <a:spcAft>
                <a:spcPts val="0"/>
              </a:spcAft>
              <a:buClr>
                <a:srgbClr val="595959"/>
              </a:buClr>
              <a:buSzPts val="2500"/>
              <a:buChar char="○"/>
            </a:pPr>
            <a:r>
              <a:rPr lang="en-US" sz="2500">
                <a:latin typeface="Arial"/>
                <a:ea typeface="Arial"/>
                <a:cs typeface="Arial"/>
                <a:sym typeface="Arial"/>
              </a:rPr>
              <a:t>Bernoulli Naive Bayes</a:t>
            </a:r>
            <a:endParaRPr sz="2500">
              <a:latin typeface="Arial"/>
              <a:ea typeface="Arial"/>
              <a:cs typeface="Arial"/>
              <a:sym typeface="Arial"/>
            </a:endParaRPr>
          </a:p>
          <a:p>
            <a:pPr marL="914400" lvl="1" indent="-387350" algn="l" rtl="0">
              <a:spcBef>
                <a:spcPts val="0"/>
              </a:spcBef>
              <a:spcAft>
                <a:spcPts val="0"/>
              </a:spcAft>
              <a:buClr>
                <a:srgbClr val="595959"/>
              </a:buClr>
              <a:buSzPts val="2500"/>
              <a:buChar char="○"/>
            </a:pPr>
            <a:r>
              <a:rPr lang="en-US" sz="2500">
                <a:latin typeface="Arial"/>
                <a:ea typeface="Arial"/>
                <a:cs typeface="Arial"/>
                <a:sym typeface="Arial"/>
              </a:rPr>
              <a:t>Gaussian Naive Bayes</a:t>
            </a:r>
            <a:endParaRPr sz="25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
                                            <p:txEl>
                                              <p:pRg st="0" end="0"/>
                                            </p:txEl>
                                          </p:spTgt>
                                        </p:tgtEl>
                                        <p:attrNameLst>
                                          <p:attrName>style.visibility</p:attrName>
                                        </p:attrNameLst>
                                      </p:cBhvr>
                                      <p:to>
                                        <p:strVal val="visible"/>
                                      </p:to>
                                    </p:set>
                                    <p:animEffect transition="in" filter="fade">
                                      <p:cBhvr>
                                        <p:cTn id="11" dur="1000"/>
                                        <p:tgtEl>
                                          <p:spTgt spid="1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2">
                                            <p:txEl>
                                              <p:pRg st="1" end="1"/>
                                            </p:txEl>
                                          </p:spTgt>
                                        </p:tgtEl>
                                        <p:attrNameLst>
                                          <p:attrName>style.visibility</p:attrName>
                                        </p:attrNameLst>
                                      </p:cBhvr>
                                      <p:to>
                                        <p:strVal val="visible"/>
                                      </p:to>
                                    </p:set>
                                    <p:animEffect transition="in" filter="fade">
                                      <p:cBhvr>
                                        <p:cTn id="16" dur="1000"/>
                                        <p:tgtEl>
                                          <p:spTgt spid="11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2">
                                            <p:txEl>
                                              <p:pRg st="2" end="2"/>
                                            </p:txEl>
                                          </p:spTgt>
                                        </p:tgtEl>
                                        <p:attrNameLst>
                                          <p:attrName>style.visibility</p:attrName>
                                        </p:attrNameLst>
                                      </p:cBhvr>
                                      <p:to>
                                        <p:strVal val="visible"/>
                                      </p:to>
                                    </p:set>
                                    <p:animEffect transition="in" filter="fade">
                                      <p:cBhvr>
                                        <p:cTn id="21" dur="1000"/>
                                        <p:tgtEl>
                                          <p:spTgt spid="1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
                                            <p:txEl>
                                              <p:pRg st="3" end="3"/>
                                            </p:txEl>
                                          </p:spTgt>
                                        </p:tgtEl>
                                        <p:attrNameLst>
                                          <p:attrName>style.visibility</p:attrName>
                                        </p:attrNameLst>
                                      </p:cBhvr>
                                      <p:to>
                                        <p:strVal val="visible"/>
                                      </p:to>
                                    </p:set>
                                    <p:animEffect transition="in" filter="fade">
                                      <p:cBhvr>
                                        <p:cTn id="26" dur="1000"/>
                                        <p:tgtEl>
                                          <p:spTgt spid="11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2">
                                            <p:txEl>
                                              <p:pRg st="4" end="4"/>
                                            </p:txEl>
                                          </p:spTgt>
                                        </p:tgtEl>
                                        <p:attrNameLst>
                                          <p:attrName>style.visibility</p:attrName>
                                        </p:attrNameLst>
                                      </p:cBhvr>
                                      <p:to>
                                        <p:strVal val="visible"/>
                                      </p:to>
                                    </p:set>
                                    <p:animEffect transition="in" filter="fade">
                                      <p:cBhvr>
                                        <p:cTn id="31" dur="1000"/>
                                        <p:tgtEl>
                                          <p:spTgt spid="1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2">
                                            <p:txEl>
                                              <p:pRg st="5" end="5"/>
                                            </p:txEl>
                                          </p:spTgt>
                                        </p:tgtEl>
                                        <p:attrNameLst>
                                          <p:attrName>style.visibility</p:attrName>
                                        </p:attrNameLst>
                                      </p:cBhvr>
                                      <p:to>
                                        <p:strVal val="visible"/>
                                      </p:to>
                                    </p:set>
                                    <p:animEffect transition="in" filter="fade">
                                      <p:cBhvr>
                                        <p:cTn id="36" dur="1000"/>
                                        <p:tgtEl>
                                          <p:spTgt spid="11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2">
                                            <p:txEl>
                                              <p:pRg st="6" end="6"/>
                                            </p:txEl>
                                          </p:spTgt>
                                        </p:tgtEl>
                                        <p:attrNameLst>
                                          <p:attrName>style.visibility</p:attrName>
                                        </p:attrNameLst>
                                      </p:cBhvr>
                                      <p:to>
                                        <p:strVal val="visible"/>
                                      </p:to>
                                    </p:set>
                                    <p:animEffect transition="in" filter="fade">
                                      <p:cBhvr>
                                        <p:cTn id="41" dur="1000"/>
                                        <p:tgtEl>
                                          <p:spTgt spid="1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8496ab3c49_0_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3500"/>
              <a:t>Methodology: Data</a:t>
            </a:r>
            <a:endParaRPr sz="3500"/>
          </a:p>
        </p:txBody>
      </p:sp>
      <p:sp>
        <p:nvSpPr>
          <p:cNvPr id="118" name="Google Shape;118;g8496ab3c49_0_20"/>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457200" lvl="0" indent="-431800" algn="l" rtl="0">
              <a:lnSpc>
                <a:spcPct val="115000"/>
              </a:lnSpc>
              <a:spcBef>
                <a:spcPts val="0"/>
              </a:spcBef>
              <a:spcAft>
                <a:spcPts val="0"/>
              </a:spcAft>
              <a:buClr>
                <a:srgbClr val="595959"/>
              </a:buClr>
              <a:buSzPts val="3200"/>
              <a:buChar char="●"/>
            </a:pPr>
            <a:r>
              <a:rPr lang="en-US"/>
              <a:t>2 sets of Data:</a:t>
            </a:r>
            <a:endParaRPr/>
          </a:p>
          <a:p>
            <a:pPr marL="914400" lvl="1" indent="-431800" algn="l" rtl="0">
              <a:lnSpc>
                <a:spcPct val="115000"/>
              </a:lnSpc>
              <a:spcBef>
                <a:spcPts val="0"/>
              </a:spcBef>
              <a:spcAft>
                <a:spcPts val="0"/>
              </a:spcAft>
              <a:buClr>
                <a:srgbClr val="595959"/>
              </a:buClr>
              <a:buSzPts val="3200"/>
              <a:buChar char="○"/>
            </a:pPr>
            <a:r>
              <a:rPr lang="en-US"/>
              <a:t>Training Data</a:t>
            </a:r>
            <a:endParaRPr/>
          </a:p>
          <a:p>
            <a:pPr marL="914400" lvl="1" indent="-431800" algn="l" rtl="0">
              <a:lnSpc>
                <a:spcPct val="115000"/>
              </a:lnSpc>
              <a:spcBef>
                <a:spcPts val="0"/>
              </a:spcBef>
              <a:spcAft>
                <a:spcPts val="0"/>
              </a:spcAft>
              <a:buClr>
                <a:srgbClr val="595959"/>
              </a:buClr>
              <a:buSzPts val="3200"/>
              <a:buChar char="○"/>
            </a:pPr>
            <a:r>
              <a:rPr lang="en-US"/>
              <a:t>Test Data</a:t>
            </a:r>
            <a:endParaRPr/>
          </a:p>
          <a:p>
            <a:pPr marL="457200" lvl="0" indent="0" algn="l" rtl="0">
              <a:lnSpc>
                <a:spcPct val="115000"/>
              </a:lnSpc>
              <a:spcBef>
                <a:spcPts val="1600"/>
              </a:spcBef>
              <a:spcAft>
                <a:spcPts val="1600"/>
              </a:spcAft>
              <a:buNone/>
            </a:pP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8">
                                            <p:txEl>
                                              <p:pRg st="0" end="0"/>
                                            </p:txEl>
                                          </p:spTgt>
                                        </p:tgtEl>
                                        <p:attrNameLst>
                                          <p:attrName>style.visibility</p:attrName>
                                        </p:attrNameLst>
                                      </p:cBhvr>
                                      <p:to>
                                        <p:strVal val="visible"/>
                                      </p:to>
                                    </p:set>
                                    <p:animEffect transition="in" filter="fade">
                                      <p:cBhvr>
                                        <p:cTn id="11" dur="1000"/>
                                        <p:tgtEl>
                                          <p:spTgt spid="1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8">
                                            <p:txEl>
                                              <p:pRg st="1" end="1"/>
                                            </p:txEl>
                                          </p:spTgt>
                                        </p:tgtEl>
                                        <p:attrNameLst>
                                          <p:attrName>style.visibility</p:attrName>
                                        </p:attrNameLst>
                                      </p:cBhvr>
                                      <p:to>
                                        <p:strVal val="visible"/>
                                      </p:to>
                                    </p:set>
                                    <p:animEffect transition="in" filter="fade">
                                      <p:cBhvr>
                                        <p:cTn id="16" dur="1000"/>
                                        <p:tgtEl>
                                          <p:spTgt spid="1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8">
                                            <p:txEl>
                                              <p:pRg st="2" end="2"/>
                                            </p:txEl>
                                          </p:spTgt>
                                        </p:tgtEl>
                                        <p:attrNameLst>
                                          <p:attrName>style.visibility</p:attrName>
                                        </p:attrNameLst>
                                      </p:cBhvr>
                                      <p:to>
                                        <p:strVal val="visible"/>
                                      </p:to>
                                    </p:set>
                                    <p:animEffect transition="in" filter="fade">
                                      <p:cBhvr>
                                        <p:cTn id="21" dur="1000"/>
                                        <p:tgtEl>
                                          <p:spTgt spid="11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8">
                                            <p:txEl>
                                              <p:pRg st="3" end="3"/>
                                            </p:txEl>
                                          </p:spTgt>
                                        </p:tgtEl>
                                        <p:attrNameLst>
                                          <p:attrName>style.visibility</p:attrName>
                                        </p:attrNameLst>
                                      </p:cBhvr>
                                      <p:to>
                                        <p:strVal val="visible"/>
                                      </p:to>
                                    </p:set>
                                    <p:animEffect transition="in" filter="fade">
                                      <p:cBhvr>
                                        <p:cTn id="26" dur="1000"/>
                                        <p:tgtEl>
                                          <p:spTgt spid="1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8496ab3c49_0_7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500"/>
              <a:t>Methodology: Cleanse Test Data</a:t>
            </a:r>
            <a:endParaRPr sz="3500"/>
          </a:p>
        </p:txBody>
      </p:sp>
      <p:sp>
        <p:nvSpPr>
          <p:cNvPr id="124" name="Google Shape;124;g8496ab3c49_0_77"/>
          <p:cNvSpPr txBox="1">
            <a:spLocks noGrp="1"/>
          </p:cNvSpPr>
          <p:nvPr>
            <p:ph type="body" idx="1"/>
          </p:nvPr>
        </p:nvSpPr>
        <p:spPr>
          <a:xfrm>
            <a:off x="457200" y="1600200"/>
            <a:ext cx="8229600" cy="421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"id" : 1,</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"issue_id" : 2,</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"issue_title" : "Testing if chromium id works",</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"reported_time" : "2008-08-30 16:00:21",</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"owner" : "",</a:t>
            </a:r>
            <a:endParaRPr sz="1800">
              <a:highlight>
                <a:srgbClr val="E4E8EE"/>
              </a:highlight>
              <a:latin typeface="Courier New"/>
              <a:ea typeface="Courier New"/>
              <a:cs typeface="Courier New"/>
              <a:sym typeface="Courier New"/>
            </a:endParaRPr>
          </a:p>
          <a:p>
            <a:pPr marL="685800" lvl="0" indent="-228600" algn="l" rtl="0">
              <a:spcBef>
                <a:spcPts val="0"/>
              </a:spcBef>
              <a:spcAft>
                <a:spcPts val="0"/>
              </a:spcAft>
              <a:buClr>
                <a:schemeClr val="dk1"/>
              </a:buClr>
              <a:buSzPts val="1100"/>
              <a:buFont typeface="Arial"/>
              <a:buNone/>
            </a:pPr>
            <a:r>
              <a:rPr lang="en-US" sz="1800">
                <a:highlight>
                  <a:srgbClr val="E4E8EE"/>
                </a:highlight>
                <a:latin typeface="Courier New"/>
                <a:ea typeface="Courier New"/>
                <a:cs typeface="Courier New"/>
                <a:sym typeface="Courier New"/>
              </a:rPr>
              <a:t>"description" : "\nwhat steps will reproduce the problem\n1\n2\n3\n\r\nwhat is the expected output what do you see instead\n\r\n\r\nplease use labels and text to provide additional information\n \n"</a:t>
            </a:r>
            <a:endParaRPr sz="1800">
              <a:highlight>
                <a:srgbClr val="E4E8EE"/>
              </a:highlight>
              <a:latin typeface="Courier New"/>
              <a:ea typeface="Courier New"/>
              <a:cs typeface="Courier New"/>
              <a:sym typeface="Courier New"/>
            </a:endParaRPr>
          </a:p>
          <a:p>
            <a:pPr marL="0" lvl="0" indent="0" algn="l" rtl="0">
              <a:spcBef>
                <a:spcPts val="0"/>
              </a:spcBef>
              <a:spcAft>
                <a:spcPts val="0"/>
              </a:spcAft>
              <a:buNone/>
            </a:pPr>
            <a:r>
              <a:rPr lang="en-US" sz="1800">
                <a:highlight>
                  <a:srgbClr val="E4E8EE"/>
                </a:highlight>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lnSpc>
                <a:spcPct val="115000"/>
              </a:lnSpc>
              <a:spcBef>
                <a:spcPts val="0"/>
              </a:spcBef>
              <a:spcAft>
                <a:spcPts val="1600"/>
              </a:spcAft>
              <a:buNone/>
            </a:pPr>
            <a:endParaRPr sz="18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fade">
                                      <p:cBhvr>
                                        <p:cTn id="11"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2015</Words>
  <Application>Microsoft Office PowerPoint</Application>
  <PresentationFormat>On-screen Show (4:3)</PresentationFormat>
  <Paragraphs>184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Bug Triage with Natural Language Processing</vt:lpstr>
      <vt:lpstr>Agenda </vt:lpstr>
      <vt:lpstr>Introduction: What is bug triage?</vt:lpstr>
      <vt:lpstr>Literature Review</vt:lpstr>
      <vt:lpstr>Literature Review: word2vec</vt:lpstr>
      <vt:lpstr>Literature Review: Long short-term memory</vt:lpstr>
      <vt:lpstr>Literature Review: Naive Bayes</vt:lpstr>
      <vt:lpstr>Methodology: Data</vt:lpstr>
      <vt:lpstr>Methodology: Cleanse Test Data</vt:lpstr>
      <vt:lpstr>Methodology: Execute word2vec Method</vt:lpstr>
      <vt:lpstr>Methodology: Cleanse Training Data</vt:lpstr>
      <vt:lpstr>Methodology: Cross Validation</vt:lpstr>
      <vt:lpstr>Methodology: Deep Learning Model</vt:lpstr>
      <vt:lpstr>Methodology: Naive Bayes Model</vt:lpstr>
      <vt:lpstr>Results: word2vec with LSTM</vt:lpstr>
      <vt:lpstr>Results: Naive Bayes</vt:lpstr>
      <vt:lpstr>Conclusion:</vt:lpstr>
      <vt:lpstr>Questions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Triage with Natural Language Processing</dc:title>
  <dc:creator>Maris Lewis</dc:creator>
  <cp:lastModifiedBy>DELL-XPS</cp:lastModifiedBy>
  <cp:revision>1</cp:revision>
  <dcterms:created xsi:type="dcterms:W3CDTF">2017-03-30T17:16:40Z</dcterms:created>
  <dcterms:modified xsi:type="dcterms:W3CDTF">2020-05-08T06:36:33Z</dcterms:modified>
</cp:coreProperties>
</file>