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0" r:id="rId4"/>
    <p:sldId id="270" r:id="rId5"/>
    <p:sldId id="269" r:id="rId6"/>
    <p:sldId id="296" r:id="rId7"/>
    <p:sldId id="276" r:id="rId8"/>
    <p:sldId id="295" r:id="rId9"/>
    <p:sldId id="281" r:id="rId10"/>
    <p:sldId id="282" r:id="rId11"/>
    <p:sldId id="283" r:id="rId12"/>
    <p:sldId id="284" r:id="rId13"/>
    <p:sldId id="285" r:id="rId14"/>
    <p:sldId id="286" r:id="rId15"/>
    <p:sldId id="287" r:id="rId16"/>
    <p:sldId id="288" r:id="rId17"/>
    <p:sldId id="291" r:id="rId18"/>
    <p:sldId id="289" r:id="rId19"/>
    <p:sldId id="292" r:id="rId20"/>
    <p:sldId id="293" r:id="rId21"/>
    <p:sldId id="294" r:id="rId22"/>
    <p:sldId id="271" r:id="rId23"/>
    <p:sldId id="278" r:id="rId24"/>
    <p:sldId id="275"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aea558f13885b7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11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7T17:27:52.236"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548383" y="4572000"/>
            <a:ext cx="7586980" cy="887094"/>
          </a:xfrm>
          <a:custGeom>
            <a:avLst/>
            <a:gdLst/>
            <a:ahLst/>
            <a:cxnLst/>
            <a:rect l="l" t="t" r="r" b="b"/>
            <a:pathLst>
              <a:path w="7586980" h="887095">
                <a:moveTo>
                  <a:pt x="0" y="886968"/>
                </a:moveTo>
                <a:lnTo>
                  <a:pt x="7586472" y="886968"/>
                </a:lnTo>
                <a:lnTo>
                  <a:pt x="7586472" y="0"/>
                </a:lnTo>
                <a:lnTo>
                  <a:pt x="0" y="0"/>
                </a:lnTo>
                <a:lnTo>
                  <a:pt x="0" y="886968"/>
                </a:lnTo>
                <a:close/>
              </a:path>
            </a:pathLst>
          </a:custGeom>
          <a:solidFill>
            <a:srgbClr val="FFFFFF"/>
          </a:solidFill>
        </p:spPr>
        <p:txBody>
          <a:bodyPr wrap="square" lIns="0" tIns="0" rIns="0" bIns="0" rtlCol="0"/>
          <a:lstStyle/>
          <a:p>
            <a:endParaRPr/>
          </a:p>
        </p:txBody>
      </p:sp>
      <p:sp>
        <p:nvSpPr>
          <p:cNvPr id="18" name="bk object 18"/>
          <p:cNvSpPr/>
          <p:nvPr/>
        </p:nvSpPr>
        <p:spPr>
          <a:xfrm>
            <a:off x="0" y="4572000"/>
            <a:ext cx="1447800" cy="887094"/>
          </a:xfrm>
          <a:custGeom>
            <a:avLst/>
            <a:gdLst/>
            <a:ahLst/>
            <a:cxnLst/>
            <a:rect l="l" t="t" r="r" b="b"/>
            <a:pathLst>
              <a:path w="1447800" h="887095">
                <a:moveTo>
                  <a:pt x="0" y="886968"/>
                </a:moveTo>
                <a:lnTo>
                  <a:pt x="1447800" y="886968"/>
                </a:lnTo>
                <a:lnTo>
                  <a:pt x="1447800" y="0"/>
                </a:lnTo>
                <a:lnTo>
                  <a:pt x="0" y="0"/>
                </a:lnTo>
                <a:lnTo>
                  <a:pt x="0" y="886968"/>
                </a:lnTo>
                <a:close/>
              </a:path>
            </a:pathLst>
          </a:custGeom>
          <a:solidFill>
            <a:srgbClr val="FFFFFF"/>
          </a:solidFill>
        </p:spPr>
        <p:txBody>
          <a:bodyPr wrap="square" lIns="0" tIns="0" rIns="0" bIns="0" rtlCol="0"/>
          <a:lstStyle/>
          <a:p>
            <a:endParaRPr/>
          </a:p>
        </p:txBody>
      </p:sp>
      <p:sp>
        <p:nvSpPr>
          <p:cNvPr id="19" name="bk object 19"/>
          <p:cNvSpPr/>
          <p:nvPr/>
        </p:nvSpPr>
        <p:spPr>
          <a:xfrm>
            <a:off x="0" y="4663440"/>
            <a:ext cx="1454150" cy="713740"/>
          </a:xfrm>
          <a:custGeom>
            <a:avLst/>
            <a:gdLst/>
            <a:ahLst/>
            <a:cxnLst/>
            <a:rect l="l" t="t" r="r" b="b"/>
            <a:pathLst>
              <a:path w="1454150" h="713739">
                <a:moveTo>
                  <a:pt x="0" y="713232"/>
                </a:moveTo>
                <a:lnTo>
                  <a:pt x="1453896" y="713232"/>
                </a:lnTo>
                <a:lnTo>
                  <a:pt x="1453896" y="0"/>
                </a:lnTo>
                <a:lnTo>
                  <a:pt x="0" y="0"/>
                </a:lnTo>
                <a:lnTo>
                  <a:pt x="0" y="713232"/>
                </a:lnTo>
                <a:close/>
              </a:path>
            </a:pathLst>
          </a:custGeom>
          <a:solidFill>
            <a:srgbClr val="DD8046"/>
          </a:solidFill>
        </p:spPr>
        <p:txBody>
          <a:bodyPr wrap="square" lIns="0" tIns="0" rIns="0" bIns="0" rtlCol="0"/>
          <a:lstStyle/>
          <a:p>
            <a:endParaRPr/>
          </a:p>
        </p:txBody>
      </p:sp>
      <p:sp>
        <p:nvSpPr>
          <p:cNvPr id="20" name="bk object 20"/>
          <p:cNvSpPr/>
          <p:nvPr/>
        </p:nvSpPr>
        <p:spPr>
          <a:xfrm>
            <a:off x="1545336" y="4654296"/>
            <a:ext cx="7599045" cy="713740"/>
          </a:xfrm>
          <a:custGeom>
            <a:avLst/>
            <a:gdLst/>
            <a:ahLst/>
            <a:cxnLst/>
            <a:rect l="l" t="t" r="r" b="b"/>
            <a:pathLst>
              <a:path w="7599045" h="713739">
                <a:moveTo>
                  <a:pt x="0" y="713231"/>
                </a:moveTo>
                <a:lnTo>
                  <a:pt x="7598663" y="713231"/>
                </a:lnTo>
                <a:lnTo>
                  <a:pt x="7598663" y="0"/>
                </a:lnTo>
                <a:lnTo>
                  <a:pt x="0" y="0"/>
                </a:lnTo>
                <a:lnTo>
                  <a:pt x="0" y="713231"/>
                </a:lnTo>
                <a:close/>
              </a:path>
            </a:pathLst>
          </a:custGeom>
          <a:solidFill>
            <a:srgbClr val="93B6D2"/>
          </a:solidFill>
        </p:spPr>
        <p:txBody>
          <a:bodyPr wrap="square" lIns="0" tIns="0" rIns="0" bIns="0" rtlCol="0"/>
          <a:lstStyle/>
          <a:p>
            <a:endParaRPr/>
          </a:p>
        </p:txBody>
      </p:sp>
      <p:sp>
        <p:nvSpPr>
          <p:cNvPr id="21" name="bk object 21"/>
          <p:cNvSpPr/>
          <p:nvPr/>
        </p:nvSpPr>
        <p:spPr>
          <a:xfrm>
            <a:off x="1447800" y="0"/>
            <a:ext cx="100965" cy="6858000"/>
          </a:xfrm>
          <a:custGeom>
            <a:avLst/>
            <a:gdLst/>
            <a:ahLst/>
            <a:cxnLst/>
            <a:rect l="l" t="t" r="r" b="b"/>
            <a:pathLst>
              <a:path w="100965" h="6858000">
                <a:moveTo>
                  <a:pt x="0" y="6857998"/>
                </a:moveTo>
                <a:lnTo>
                  <a:pt x="100584" y="6857998"/>
                </a:lnTo>
                <a:lnTo>
                  <a:pt x="100584" y="0"/>
                </a:lnTo>
                <a:lnTo>
                  <a:pt x="0" y="0"/>
                </a:lnTo>
                <a:lnTo>
                  <a:pt x="0" y="6857998"/>
                </a:lnTo>
                <a:close/>
              </a:path>
            </a:pathLst>
          </a:custGeom>
          <a:solidFill>
            <a:srgbClr val="FFFFFF"/>
          </a:solidFill>
        </p:spPr>
        <p:txBody>
          <a:bodyPr wrap="square" lIns="0" tIns="0" rIns="0" bIns="0" rtlCol="0"/>
          <a:lstStyle/>
          <a:p>
            <a:endParaRPr/>
          </a:p>
        </p:txBody>
      </p:sp>
      <p:sp>
        <p:nvSpPr>
          <p:cNvPr id="22" name="bk object 22"/>
          <p:cNvSpPr/>
          <p:nvPr/>
        </p:nvSpPr>
        <p:spPr>
          <a:xfrm>
            <a:off x="1560575" y="0"/>
            <a:ext cx="7583424" cy="4568952"/>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DD8046"/>
          </a:solidFill>
        </p:spPr>
        <p:txBody>
          <a:bodyPr wrap="square" lIns="0" tIns="0" rIns="0" bIns="0" rtlCol="0"/>
          <a:lstStyle/>
          <a:p>
            <a:endParaRPr/>
          </a:p>
        </p:txBody>
      </p:sp>
      <p:sp>
        <p:nvSpPr>
          <p:cNvPr id="17" name="bk object 17"/>
          <p:cNvSpPr/>
          <p:nvPr/>
        </p:nvSpPr>
        <p:spPr>
          <a:xfrm>
            <a:off x="590550" y="1280160"/>
            <a:ext cx="8553450" cy="228600"/>
          </a:xfrm>
          <a:custGeom>
            <a:avLst/>
            <a:gdLst/>
            <a:ahLst/>
            <a:cxnLst/>
            <a:rect l="l" t="t" r="r" b="b"/>
            <a:pathLst>
              <a:path w="8553450" h="228600">
                <a:moveTo>
                  <a:pt x="0" y="228600"/>
                </a:moveTo>
                <a:lnTo>
                  <a:pt x="8553450" y="228600"/>
                </a:lnTo>
                <a:lnTo>
                  <a:pt x="8553450" y="0"/>
                </a:lnTo>
                <a:lnTo>
                  <a:pt x="0" y="0"/>
                </a:lnTo>
                <a:lnTo>
                  <a:pt x="0" y="228600"/>
                </a:lnTo>
                <a:close/>
              </a:path>
            </a:pathLst>
          </a:custGeom>
          <a:solidFill>
            <a:srgbClr val="93B6D2"/>
          </a:solidFill>
        </p:spPr>
        <p:txBody>
          <a:bodyPr wrap="square" lIns="0" tIns="0" rIns="0" bIns="0" rtlCol="0"/>
          <a:lstStyle/>
          <a:p>
            <a:endParaRPr/>
          </a:p>
        </p:txBody>
      </p:sp>
      <p:sp>
        <p:nvSpPr>
          <p:cNvPr id="2" name="Holder 2"/>
          <p:cNvSpPr>
            <a:spLocks noGrp="1"/>
          </p:cNvSpPr>
          <p:nvPr>
            <p:ph type="title"/>
          </p:nvPr>
        </p:nvSpPr>
        <p:spPr>
          <a:xfrm>
            <a:off x="691387" y="25400"/>
            <a:ext cx="5184775" cy="696595"/>
          </a:xfrm>
          <a:prstGeom prst="rect">
            <a:avLst/>
          </a:prstGeom>
        </p:spPr>
        <p:txBody>
          <a:bodyPr wrap="square" lIns="0" tIns="0" rIns="0" bIns="0">
            <a:spAutoFit/>
          </a:bodyPr>
          <a:lstStyle>
            <a:lvl1pPr>
              <a:defRPr sz="4400" b="0" i="0">
                <a:solidFill>
                  <a:srgbClr val="FF0000"/>
                </a:solidFill>
                <a:latin typeface="Arial"/>
                <a:cs typeface="Arial"/>
              </a:defRPr>
            </a:lvl1pPr>
          </a:lstStyle>
          <a:p>
            <a:endParaRPr/>
          </a:p>
        </p:txBody>
      </p:sp>
      <p:sp>
        <p:nvSpPr>
          <p:cNvPr id="3" name="Holder 3"/>
          <p:cNvSpPr>
            <a:spLocks noGrp="1"/>
          </p:cNvSpPr>
          <p:nvPr>
            <p:ph type="body" idx="1"/>
          </p:nvPr>
        </p:nvSpPr>
        <p:spPr>
          <a:xfrm>
            <a:off x="691387" y="1622806"/>
            <a:ext cx="7922895" cy="4669155"/>
          </a:xfrm>
          <a:prstGeom prst="rect">
            <a:avLst/>
          </a:prstGeom>
        </p:spPr>
        <p:txBody>
          <a:bodyPr wrap="square" lIns="0" tIns="0" rIns="0" bIns="0">
            <a:spAutoFit/>
          </a:bodyPr>
          <a:lstStyle>
            <a:lvl1pPr>
              <a:defRPr sz="29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4778"/>
            <a:ext cx="9144000" cy="5971540"/>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775F54"/>
          </a:solidFill>
        </p:spPr>
        <p:txBody>
          <a:bodyPr wrap="square" lIns="0" tIns="0" rIns="0" bIns="0" rtlCol="0"/>
          <a:lstStyle/>
          <a:p>
            <a:endParaRPr dirty="0"/>
          </a:p>
        </p:txBody>
      </p:sp>
      <p:sp>
        <p:nvSpPr>
          <p:cNvPr id="3" name="object 3"/>
          <p:cNvSpPr/>
          <p:nvPr/>
        </p:nvSpPr>
        <p:spPr>
          <a:xfrm>
            <a:off x="0" y="5971032"/>
            <a:ext cx="9144000" cy="887094"/>
          </a:xfrm>
          <a:custGeom>
            <a:avLst/>
            <a:gdLst/>
            <a:ahLst/>
            <a:cxnLst/>
            <a:rect l="l" t="t" r="r" b="b"/>
            <a:pathLst>
              <a:path w="9144000" h="887095">
                <a:moveTo>
                  <a:pt x="0" y="886968"/>
                </a:moveTo>
                <a:lnTo>
                  <a:pt x="9144000" y="886968"/>
                </a:lnTo>
                <a:lnTo>
                  <a:pt x="9144000" y="0"/>
                </a:lnTo>
                <a:lnTo>
                  <a:pt x="0" y="0"/>
                </a:lnTo>
                <a:lnTo>
                  <a:pt x="0" y="886968"/>
                </a:lnTo>
                <a:close/>
              </a:path>
            </a:pathLst>
          </a:custGeom>
          <a:solidFill>
            <a:srgbClr val="FFFFFF"/>
          </a:solidFill>
        </p:spPr>
        <p:txBody>
          <a:bodyPr wrap="square" lIns="0" tIns="0" rIns="0" bIns="0" rtlCol="0"/>
          <a:lstStyle/>
          <a:p>
            <a:endParaRPr/>
          </a:p>
        </p:txBody>
      </p:sp>
      <p:sp>
        <p:nvSpPr>
          <p:cNvPr id="4" name="object 4"/>
          <p:cNvSpPr/>
          <p:nvPr/>
        </p:nvSpPr>
        <p:spPr>
          <a:xfrm>
            <a:off x="0" y="6053328"/>
            <a:ext cx="2240280" cy="71374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D8046"/>
          </a:solidFill>
        </p:spPr>
        <p:txBody>
          <a:bodyPr wrap="square" lIns="0" tIns="0" rIns="0" bIns="0" rtlCol="0"/>
          <a:lstStyle/>
          <a:p>
            <a:endParaRPr/>
          </a:p>
        </p:txBody>
      </p:sp>
      <p:sp>
        <p:nvSpPr>
          <p:cNvPr id="5" name="object 5"/>
          <p:cNvSpPr/>
          <p:nvPr/>
        </p:nvSpPr>
        <p:spPr>
          <a:xfrm>
            <a:off x="2359151" y="6044184"/>
            <a:ext cx="6784975" cy="71374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93B6D2"/>
          </a:solidFill>
        </p:spPr>
        <p:txBody>
          <a:bodyPr wrap="square" lIns="0" tIns="0" rIns="0" bIns="0" rtlCol="0"/>
          <a:lstStyle/>
          <a:p>
            <a:endParaRPr/>
          </a:p>
        </p:txBody>
      </p:sp>
      <p:sp>
        <p:nvSpPr>
          <p:cNvPr id="6" name="object 6"/>
          <p:cNvSpPr txBox="1">
            <a:spLocks noGrp="1"/>
          </p:cNvSpPr>
          <p:nvPr>
            <p:ph type="title"/>
          </p:nvPr>
        </p:nvSpPr>
        <p:spPr>
          <a:xfrm>
            <a:off x="1601596" y="1066800"/>
            <a:ext cx="6551803" cy="2475678"/>
          </a:xfrm>
          <a:prstGeom prst="rect">
            <a:avLst/>
          </a:prstGeom>
        </p:spPr>
        <p:txBody>
          <a:bodyPr vert="horz" wrap="square" lIns="0" tIns="13335" rIns="0" bIns="0" rtlCol="0">
            <a:spAutoFit/>
          </a:bodyPr>
          <a:lstStyle/>
          <a:p>
            <a:pPr marL="12700" marR="5080">
              <a:lnSpc>
                <a:spcPct val="100000"/>
              </a:lnSpc>
              <a:spcBef>
                <a:spcPts val="105"/>
              </a:spcBef>
            </a:pPr>
            <a:r>
              <a:rPr lang="en-US" sz="4000" b="1" dirty="0">
                <a:solidFill>
                  <a:srgbClr val="FFFFFF"/>
                </a:solidFill>
              </a:rPr>
              <a:t>Different Quantum     Computing Architectures Affect Resulting Probabilistic Outputs</a:t>
            </a:r>
            <a:endParaRPr sz="4000" b="1" dirty="0">
              <a:solidFill>
                <a:srgbClr val="FFFFFF"/>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IBM 5 Qubit Rome Architecture</a:t>
            </a:r>
            <a:endParaRPr dirty="0"/>
          </a:p>
        </p:txBody>
      </p:sp>
      <p:pic>
        <p:nvPicPr>
          <p:cNvPr id="4" name="Picture 3">
            <a:extLst>
              <a:ext uri="{FF2B5EF4-FFF2-40B4-BE49-F238E27FC236}">
                <a16:creationId xmlns:a16="http://schemas.microsoft.com/office/drawing/2014/main" id="{A84E8BA6-BAA6-4D6A-ACC9-606B09229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2295524"/>
            <a:ext cx="5657850" cy="2581275"/>
          </a:xfrm>
          <a:prstGeom prst="rect">
            <a:avLst/>
          </a:prstGeom>
        </p:spPr>
      </p:pic>
    </p:spTree>
    <p:extLst>
      <p:ext uri="{BB962C8B-B14F-4D97-AF65-F5344CB8AC3E}">
        <p14:creationId xmlns:p14="http://schemas.microsoft.com/office/powerpoint/2010/main" val="367032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1367682"/>
          </a:xfrm>
          <a:prstGeom prst="rect">
            <a:avLst/>
          </a:prstGeom>
        </p:spPr>
        <p:txBody>
          <a:bodyPr vert="horz" wrap="square" lIns="0" tIns="13335" rIns="0" bIns="0" rtlCol="0">
            <a:spAutoFit/>
          </a:bodyPr>
          <a:lstStyle/>
          <a:p>
            <a:pPr marL="12700">
              <a:lnSpc>
                <a:spcPct val="100000"/>
              </a:lnSpc>
              <a:spcBef>
                <a:spcPts val="105"/>
              </a:spcBef>
            </a:pPr>
            <a:r>
              <a:rPr lang="en-IN" dirty="0"/>
              <a:t>IBM 5 Qubit Yorktown Architecture</a:t>
            </a:r>
            <a:endParaRPr dirty="0"/>
          </a:p>
        </p:txBody>
      </p:sp>
      <p:pic>
        <p:nvPicPr>
          <p:cNvPr id="5" name="Picture 4">
            <a:extLst>
              <a:ext uri="{FF2B5EF4-FFF2-40B4-BE49-F238E27FC236}">
                <a16:creationId xmlns:a16="http://schemas.microsoft.com/office/drawing/2014/main" id="{670A8793-1F38-453A-B9B8-472964662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057400"/>
            <a:ext cx="5334000" cy="3267075"/>
          </a:xfrm>
          <a:prstGeom prst="rect">
            <a:avLst/>
          </a:prstGeom>
        </p:spPr>
      </p:pic>
    </p:spTree>
    <p:extLst>
      <p:ext uri="{BB962C8B-B14F-4D97-AF65-F5344CB8AC3E}">
        <p14:creationId xmlns:p14="http://schemas.microsoft.com/office/powerpoint/2010/main" val="144208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1367682"/>
          </a:xfrm>
          <a:prstGeom prst="rect">
            <a:avLst/>
          </a:prstGeom>
        </p:spPr>
        <p:txBody>
          <a:bodyPr vert="horz" wrap="square" lIns="0" tIns="13335" rIns="0" bIns="0" rtlCol="0">
            <a:spAutoFit/>
          </a:bodyPr>
          <a:lstStyle/>
          <a:p>
            <a:pPr marL="12700">
              <a:lnSpc>
                <a:spcPct val="100000"/>
              </a:lnSpc>
              <a:spcBef>
                <a:spcPts val="105"/>
              </a:spcBef>
            </a:pPr>
            <a:r>
              <a:rPr lang="en-IN" dirty="0"/>
              <a:t>IBM 16 Qubit Melbourne Architecture</a:t>
            </a:r>
            <a:endParaRPr dirty="0"/>
          </a:p>
        </p:txBody>
      </p:sp>
      <p:pic>
        <p:nvPicPr>
          <p:cNvPr id="4" name="Picture 3">
            <a:extLst>
              <a:ext uri="{FF2B5EF4-FFF2-40B4-BE49-F238E27FC236}">
                <a16:creationId xmlns:a16="http://schemas.microsoft.com/office/drawing/2014/main" id="{008ED03F-1F85-4CCF-9738-09E528046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37" y="1995487"/>
            <a:ext cx="5495925" cy="2867025"/>
          </a:xfrm>
          <a:prstGeom prst="rect">
            <a:avLst/>
          </a:prstGeom>
        </p:spPr>
      </p:pic>
    </p:spTree>
    <p:extLst>
      <p:ext uri="{BB962C8B-B14F-4D97-AF65-F5344CB8AC3E}">
        <p14:creationId xmlns:p14="http://schemas.microsoft.com/office/powerpoint/2010/main" val="418600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Circuit 1</a:t>
            </a:r>
            <a:endParaRPr dirty="0"/>
          </a:p>
        </p:txBody>
      </p:sp>
      <p:pic>
        <p:nvPicPr>
          <p:cNvPr id="5" name="Picture 4">
            <a:extLst>
              <a:ext uri="{FF2B5EF4-FFF2-40B4-BE49-F238E27FC236}">
                <a16:creationId xmlns:a16="http://schemas.microsoft.com/office/drawing/2014/main" id="{D9B1FF6B-C208-476D-A433-457E647D4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2047875"/>
            <a:ext cx="4762500" cy="2762250"/>
          </a:xfrm>
          <a:prstGeom prst="rect">
            <a:avLst/>
          </a:prstGeom>
        </p:spPr>
      </p:pic>
    </p:spTree>
    <p:extLst>
      <p:ext uri="{BB962C8B-B14F-4D97-AF65-F5344CB8AC3E}">
        <p14:creationId xmlns:p14="http://schemas.microsoft.com/office/powerpoint/2010/main" val="274057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Circuit 2</a:t>
            </a:r>
            <a:endParaRPr dirty="0"/>
          </a:p>
        </p:txBody>
      </p:sp>
      <p:pic>
        <p:nvPicPr>
          <p:cNvPr id="4" name="Picture 3">
            <a:extLst>
              <a:ext uri="{FF2B5EF4-FFF2-40B4-BE49-F238E27FC236}">
                <a16:creationId xmlns:a16="http://schemas.microsoft.com/office/drawing/2014/main" id="{FCB5BAF7-D33D-4F92-916D-BACC2427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2047875"/>
            <a:ext cx="4762500" cy="2762250"/>
          </a:xfrm>
          <a:prstGeom prst="rect">
            <a:avLst/>
          </a:prstGeom>
        </p:spPr>
      </p:pic>
    </p:spTree>
    <p:extLst>
      <p:ext uri="{BB962C8B-B14F-4D97-AF65-F5344CB8AC3E}">
        <p14:creationId xmlns:p14="http://schemas.microsoft.com/office/powerpoint/2010/main" val="258160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Circuit 3</a:t>
            </a:r>
            <a:endParaRPr dirty="0"/>
          </a:p>
        </p:txBody>
      </p:sp>
      <p:pic>
        <p:nvPicPr>
          <p:cNvPr id="4" name="Picture 3">
            <a:extLst>
              <a:ext uri="{FF2B5EF4-FFF2-40B4-BE49-F238E27FC236}">
                <a16:creationId xmlns:a16="http://schemas.microsoft.com/office/drawing/2014/main" id="{4B924A27-BBB1-4469-A61F-2792E958C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2047875"/>
            <a:ext cx="4762500" cy="2762250"/>
          </a:xfrm>
          <a:prstGeom prst="rect">
            <a:avLst/>
          </a:prstGeom>
        </p:spPr>
      </p:pic>
    </p:spTree>
    <p:extLst>
      <p:ext uri="{BB962C8B-B14F-4D97-AF65-F5344CB8AC3E}">
        <p14:creationId xmlns:p14="http://schemas.microsoft.com/office/powerpoint/2010/main" val="291885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Result of Circuit 1</a:t>
            </a:r>
            <a:endParaRPr dirty="0"/>
          </a:p>
        </p:txBody>
      </p:sp>
      <p:pic>
        <p:nvPicPr>
          <p:cNvPr id="5" name="Picture 4">
            <a:extLst>
              <a:ext uri="{FF2B5EF4-FFF2-40B4-BE49-F238E27FC236}">
                <a16:creationId xmlns:a16="http://schemas.microsoft.com/office/drawing/2014/main" id="{C7E3A9BB-39D0-421D-8991-4D647ED60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95500"/>
            <a:ext cx="8214232" cy="3086100"/>
          </a:xfrm>
          <a:prstGeom prst="rect">
            <a:avLst/>
          </a:prstGeom>
        </p:spPr>
      </p:pic>
      <p:sp>
        <p:nvSpPr>
          <p:cNvPr id="10" name="TextBox 9">
            <a:extLst>
              <a:ext uri="{FF2B5EF4-FFF2-40B4-BE49-F238E27FC236}">
                <a16:creationId xmlns:a16="http://schemas.microsoft.com/office/drawing/2014/main" id="{27998642-1C2A-4C67-97CA-68473A3201CA}"/>
              </a:ext>
            </a:extLst>
          </p:cNvPr>
          <p:cNvSpPr txBox="1"/>
          <p:nvPr/>
        </p:nvSpPr>
        <p:spPr>
          <a:xfrm>
            <a:off x="2392681" y="5516881"/>
            <a:ext cx="3855719" cy="369332"/>
          </a:xfrm>
          <a:prstGeom prst="rect">
            <a:avLst/>
          </a:prstGeom>
          <a:noFill/>
        </p:spPr>
        <p:txBody>
          <a:bodyPr wrap="square" rtlCol="0">
            <a:spAutoFit/>
          </a:bodyPr>
          <a:lstStyle/>
          <a:p>
            <a:r>
              <a:rPr lang="en-IN" dirty="0"/>
              <a:t>Result 1 IBM Rome</a:t>
            </a:r>
          </a:p>
        </p:txBody>
      </p:sp>
    </p:spTree>
    <p:extLst>
      <p:ext uri="{BB962C8B-B14F-4D97-AF65-F5344CB8AC3E}">
        <p14:creationId xmlns:p14="http://schemas.microsoft.com/office/powerpoint/2010/main" val="193273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endParaRPr dirty="0"/>
          </a:p>
        </p:txBody>
      </p:sp>
      <p:sp>
        <p:nvSpPr>
          <p:cNvPr id="10" name="TextBox 9">
            <a:extLst>
              <a:ext uri="{FF2B5EF4-FFF2-40B4-BE49-F238E27FC236}">
                <a16:creationId xmlns:a16="http://schemas.microsoft.com/office/drawing/2014/main" id="{27998642-1C2A-4C67-97CA-68473A3201CA}"/>
              </a:ext>
            </a:extLst>
          </p:cNvPr>
          <p:cNvSpPr txBox="1"/>
          <p:nvPr/>
        </p:nvSpPr>
        <p:spPr>
          <a:xfrm>
            <a:off x="2392681" y="5516881"/>
            <a:ext cx="3855719" cy="369332"/>
          </a:xfrm>
          <a:prstGeom prst="rect">
            <a:avLst/>
          </a:prstGeom>
          <a:noFill/>
        </p:spPr>
        <p:txBody>
          <a:bodyPr wrap="square" rtlCol="0">
            <a:spAutoFit/>
          </a:bodyPr>
          <a:lstStyle/>
          <a:p>
            <a:r>
              <a:rPr lang="en-IN" dirty="0"/>
              <a:t>Result 1 IBM London</a:t>
            </a:r>
          </a:p>
        </p:txBody>
      </p:sp>
      <p:pic>
        <p:nvPicPr>
          <p:cNvPr id="4" name="Picture 3">
            <a:extLst>
              <a:ext uri="{FF2B5EF4-FFF2-40B4-BE49-F238E27FC236}">
                <a16:creationId xmlns:a16="http://schemas.microsoft.com/office/drawing/2014/main" id="{E4B94036-2610-4995-8DF0-CA1ABE0E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00"/>
            <a:ext cx="9067800" cy="2667000"/>
          </a:xfrm>
          <a:prstGeom prst="rect">
            <a:avLst/>
          </a:prstGeom>
        </p:spPr>
      </p:pic>
    </p:spTree>
    <p:extLst>
      <p:ext uri="{BB962C8B-B14F-4D97-AF65-F5344CB8AC3E}">
        <p14:creationId xmlns:p14="http://schemas.microsoft.com/office/powerpoint/2010/main" val="3098094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Result of Circuit 2</a:t>
            </a:r>
            <a:endParaRPr dirty="0"/>
          </a:p>
        </p:txBody>
      </p:sp>
      <p:pic>
        <p:nvPicPr>
          <p:cNvPr id="5" name="Picture 4">
            <a:extLst>
              <a:ext uri="{FF2B5EF4-FFF2-40B4-BE49-F238E27FC236}">
                <a16:creationId xmlns:a16="http://schemas.microsoft.com/office/drawing/2014/main" id="{8D70619B-CE16-490E-AD68-E025DCAF3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03" y="2095500"/>
            <a:ext cx="8007384" cy="2667000"/>
          </a:xfrm>
          <a:prstGeom prst="rect">
            <a:avLst/>
          </a:prstGeom>
        </p:spPr>
      </p:pic>
      <p:sp>
        <p:nvSpPr>
          <p:cNvPr id="8" name="Rectangle 7">
            <a:extLst>
              <a:ext uri="{FF2B5EF4-FFF2-40B4-BE49-F238E27FC236}">
                <a16:creationId xmlns:a16="http://schemas.microsoft.com/office/drawing/2014/main" id="{B4A2BBF8-1FFB-4EA9-A0C7-A24AF175FC21}"/>
              </a:ext>
            </a:extLst>
          </p:cNvPr>
          <p:cNvSpPr/>
          <p:nvPr/>
        </p:nvSpPr>
        <p:spPr>
          <a:xfrm>
            <a:off x="3352800" y="5410200"/>
            <a:ext cx="1960024" cy="369332"/>
          </a:xfrm>
          <a:prstGeom prst="rect">
            <a:avLst/>
          </a:prstGeom>
        </p:spPr>
        <p:txBody>
          <a:bodyPr wrap="none">
            <a:spAutoFit/>
          </a:bodyPr>
          <a:lstStyle/>
          <a:p>
            <a:r>
              <a:rPr lang="en-IN" dirty="0"/>
              <a:t>Result 2 IBM Rome</a:t>
            </a:r>
          </a:p>
        </p:txBody>
      </p:sp>
    </p:spTree>
    <p:extLst>
      <p:ext uri="{BB962C8B-B14F-4D97-AF65-F5344CB8AC3E}">
        <p14:creationId xmlns:p14="http://schemas.microsoft.com/office/powerpoint/2010/main" val="112235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endParaRPr dirty="0"/>
          </a:p>
        </p:txBody>
      </p:sp>
      <p:sp>
        <p:nvSpPr>
          <p:cNvPr id="8" name="Rectangle 7">
            <a:extLst>
              <a:ext uri="{FF2B5EF4-FFF2-40B4-BE49-F238E27FC236}">
                <a16:creationId xmlns:a16="http://schemas.microsoft.com/office/drawing/2014/main" id="{B4A2BBF8-1FFB-4EA9-A0C7-A24AF175FC21}"/>
              </a:ext>
            </a:extLst>
          </p:cNvPr>
          <p:cNvSpPr/>
          <p:nvPr/>
        </p:nvSpPr>
        <p:spPr>
          <a:xfrm>
            <a:off x="3352800" y="5410200"/>
            <a:ext cx="2125069" cy="369332"/>
          </a:xfrm>
          <a:prstGeom prst="rect">
            <a:avLst/>
          </a:prstGeom>
        </p:spPr>
        <p:txBody>
          <a:bodyPr wrap="none">
            <a:spAutoFit/>
          </a:bodyPr>
          <a:lstStyle/>
          <a:p>
            <a:r>
              <a:rPr lang="en-IN" dirty="0"/>
              <a:t>Result 2 IBM London</a:t>
            </a:r>
          </a:p>
        </p:txBody>
      </p:sp>
      <p:pic>
        <p:nvPicPr>
          <p:cNvPr id="4" name="Picture 3">
            <a:extLst>
              <a:ext uri="{FF2B5EF4-FFF2-40B4-BE49-F238E27FC236}">
                <a16:creationId xmlns:a16="http://schemas.microsoft.com/office/drawing/2014/main" id="{E5CDDE3B-242A-4495-8E66-6A7F688DC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00"/>
            <a:ext cx="9144000" cy="2667000"/>
          </a:xfrm>
          <a:prstGeom prst="rect">
            <a:avLst/>
          </a:prstGeom>
        </p:spPr>
      </p:pic>
    </p:spTree>
    <p:extLst>
      <p:ext uri="{BB962C8B-B14F-4D97-AF65-F5344CB8AC3E}">
        <p14:creationId xmlns:p14="http://schemas.microsoft.com/office/powerpoint/2010/main" val="59052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417DA1-A5B9-44AE-A278-3F3509D2AFD8}"/>
              </a:ext>
            </a:extLst>
          </p:cNvPr>
          <p:cNvSpPr>
            <a:spLocks noGrp="1"/>
          </p:cNvSpPr>
          <p:nvPr>
            <p:ph type="body" idx="1"/>
          </p:nvPr>
        </p:nvSpPr>
        <p:spPr>
          <a:xfrm>
            <a:off x="691387" y="1748791"/>
            <a:ext cx="7922895" cy="446276"/>
          </a:xfrm>
        </p:spPr>
        <p:txBody>
          <a:bodyPr/>
          <a:lstStyle/>
          <a:p>
            <a:r>
              <a:rPr lang="en-IN" dirty="0"/>
              <a:t>Team Members</a:t>
            </a:r>
          </a:p>
        </p:txBody>
      </p:sp>
      <p:graphicFrame>
        <p:nvGraphicFramePr>
          <p:cNvPr id="4" name="Table 4">
            <a:extLst>
              <a:ext uri="{FF2B5EF4-FFF2-40B4-BE49-F238E27FC236}">
                <a16:creationId xmlns:a16="http://schemas.microsoft.com/office/drawing/2014/main" id="{94B3146E-0CF2-4796-AD5D-C670282E4BFA}"/>
              </a:ext>
            </a:extLst>
          </p:cNvPr>
          <p:cNvGraphicFramePr>
            <a:graphicFrameLocks noGrp="1"/>
          </p:cNvGraphicFramePr>
          <p:nvPr>
            <p:extLst>
              <p:ext uri="{D42A27DB-BD31-4B8C-83A1-F6EECF244321}">
                <p14:modId xmlns:p14="http://schemas.microsoft.com/office/powerpoint/2010/main" val="2280053333"/>
              </p:ext>
            </p:extLst>
          </p:nvPr>
        </p:nvGraphicFramePr>
        <p:xfrm>
          <a:off x="990600" y="2872740"/>
          <a:ext cx="1905000" cy="111252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4131579704"/>
                    </a:ext>
                  </a:extLst>
                </a:gridCol>
              </a:tblGrid>
              <a:tr h="370840">
                <a:tc>
                  <a:txBody>
                    <a:bodyPr/>
                    <a:lstStyle/>
                    <a:p>
                      <a:r>
                        <a:rPr lang="en-IN" dirty="0"/>
                        <a:t>Student</a:t>
                      </a:r>
                    </a:p>
                  </a:txBody>
                  <a:tcPr/>
                </a:tc>
                <a:extLst>
                  <a:ext uri="{0D108BD9-81ED-4DB2-BD59-A6C34878D82A}">
                    <a16:rowId xmlns:a16="http://schemas.microsoft.com/office/drawing/2014/main" val="2002020931"/>
                  </a:ext>
                </a:extLst>
              </a:tr>
              <a:tr h="370840">
                <a:tc>
                  <a:txBody>
                    <a:bodyPr/>
                    <a:lstStyle/>
                    <a:p>
                      <a:r>
                        <a:rPr lang="en-IN" dirty="0"/>
                        <a:t>Ashish Kumar</a:t>
                      </a:r>
                    </a:p>
                  </a:txBody>
                  <a:tcPr/>
                </a:tc>
                <a:extLst>
                  <a:ext uri="{0D108BD9-81ED-4DB2-BD59-A6C34878D82A}">
                    <a16:rowId xmlns:a16="http://schemas.microsoft.com/office/drawing/2014/main" val="2393298875"/>
                  </a:ext>
                </a:extLst>
              </a:tr>
              <a:tr h="370840">
                <a:tc>
                  <a:txBody>
                    <a:bodyPr/>
                    <a:lstStyle/>
                    <a:p>
                      <a:r>
                        <a:rPr lang="en-IN" dirty="0"/>
                        <a:t>Paula Medina</a:t>
                      </a:r>
                    </a:p>
                  </a:txBody>
                  <a:tcPr/>
                </a:tc>
                <a:extLst>
                  <a:ext uri="{0D108BD9-81ED-4DB2-BD59-A6C34878D82A}">
                    <a16:rowId xmlns:a16="http://schemas.microsoft.com/office/drawing/2014/main" val="577737491"/>
                  </a:ext>
                </a:extLst>
              </a:tr>
            </a:tbl>
          </a:graphicData>
        </a:graphic>
      </p:graphicFrame>
      <p:graphicFrame>
        <p:nvGraphicFramePr>
          <p:cNvPr id="6" name="Table 6">
            <a:extLst>
              <a:ext uri="{FF2B5EF4-FFF2-40B4-BE49-F238E27FC236}">
                <a16:creationId xmlns:a16="http://schemas.microsoft.com/office/drawing/2014/main" id="{4E781F26-4F6F-4A94-9FA7-397E28308BC2}"/>
              </a:ext>
            </a:extLst>
          </p:cNvPr>
          <p:cNvGraphicFramePr>
            <a:graphicFrameLocks noGrp="1"/>
          </p:cNvGraphicFramePr>
          <p:nvPr>
            <p:extLst>
              <p:ext uri="{D42A27DB-BD31-4B8C-83A1-F6EECF244321}">
                <p14:modId xmlns:p14="http://schemas.microsoft.com/office/powerpoint/2010/main" val="313293924"/>
              </p:ext>
            </p:extLst>
          </p:nvPr>
        </p:nvGraphicFramePr>
        <p:xfrm>
          <a:off x="5181602" y="2872740"/>
          <a:ext cx="2133600" cy="7416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4218500847"/>
                    </a:ext>
                  </a:extLst>
                </a:gridCol>
              </a:tblGrid>
              <a:tr h="370840">
                <a:tc>
                  <a:txBody>
                    <a:bodyPr/>
                    <a:lstStyle/>
                    <a:p>
                      <a:r>
                        <a:rPr lang="en-IN" dirty="0"/>
                        <a:t>Client</a:t>
                      </a:r>
                    </a:p>
                  </a:txBody>
                  <a:tcPr/>
                </a:tc>
                <a:extLst>
                  <a:ext uri="{0D108BD9-81ED-4DB2-BD59-A6C34878D82A}">
                    <a16:rowId xmlns:a16="http://schemas.microsoft.com/office/drawing/2014/main" val="2861306888"/>
                  </a:ext>
                </a:extLst>
              </a:tr>
              <a:tr h="370840">
                <a:tc>
                  <a:txBody>
                    <a:bodyPr/>
                    <a:lstStyle/>
                    <a:p>
                      <a:r>
                        <a:rPr lang="en-IN" dirty="0"/>
                        <a:t>Lewis Westfall</a:t>
                      </a:r>
                    </a:p>
                  </a:txBody>
                  <a:tcPr/>
                </a:tc>
                <a:extLst>
                  <a:ext uri="{0D108BD9-81ED-4DB2-BD59-A6C34878D82A}">
                    <a16:rowId xmlns:a16="http://schemas.microsoft.com/office/drawing/2014/main" val="2951969914"/>
                  </a:ext>
                </a:extLst>
              </a:tr>
            </a:tbl>
          </a:graphicData>
        </a:graphic>
      </p:graphicFrame>
      <p:graphicFrame>
        <p:nvGraphicFramePr>
          <p:cNvPr id="8" name="Table 8">
            <a:extLst>
              <a:ext uri="{FF2B5EF4-FFF2-40B4-BE49-F238E27FC236}">
                <a16:creationId xmlns:a16="http://schemas.microsoft.com/office/drawing/2014/main" id="{ABFBDC90-9E8C-4D40-B307-810C2485F811}"/>
              </a:ext>
            </a:extLst>
          </p:cNvPr>
          <p:cNvGraphicFramePr>
            <a:graphicFrameLocks noGrp="1"/>
          </p:cNvGraphicFramePr>
          <p:nvPr>
            <p:extLst>
              <p:ext uri="{D42A27DB-BD31-4B8C-83A1-F6EECF244321}">
                <p14:modId xmlns:p14="http://schemas.microsoft.com/office/powerpoint/2010/main" val="2609462337"/>
              </p:ext>
            </p:extLst>
          </p:nvPr>
        </p:nvGraphicFramePr>
        <p:xfrm>
          <a:off x="5181602" y="4515231"/>
          <a:ext cx="2037080" cy="1112520"/>
        </p:xfrm>
        <a:graphic>
          <a:graphicData uri="http://schemas.openxmlformats.org/drawingml/2006/table">
            <a:tbl>
              <a:tblPr firstRow="1" bandRow="1">
                <a:tableStyleId>{5940675A-B579-460E-94D1-54222C63F5DA}</a:tableStyleId>
              </a:tblPr>
              <a:tblGrid>
                <a:gridCol w="2037080">
                  <a:extLst>
                    <a:ext uri="{9D8B030D-6E8A-4147-A177-3AD203B41FA5}">
                      <a16:colId xmlns:a16="http://schemas.microsoft.com/office/drawing/2014/main" val="4027102617"/>
                    </a:ext>
                  </a:extLst>
                </a:gridCol>
              </a:tblGrid>
              <a:tr h="370840">
                <a:tc>
                  <a:txBody>
                    <a:bodyPr/>
                    <a:lstStyle/>
                    <a:p>
                      <a:r>
                        <a:rPr lang="en-IN" dirty="0"/>
                        <a:t>Capstone Faculty</a:t>
                      </a:r>
                    </a:p>
                  </a:txBody>
                  <a:tcPr/>
                </a:tc>
                <a:extLst>
                  <a:ext uri="{0D108BD9-81ED-4DB2-BD59-A6C34878D82A}">
                    <a16:rowId xmlns:a16="http://schemas.microsoft.com/office/drawing/2014/main" val="3319296734"/>
                  </a:ext>
                </a:extLst>
              </a:tr>
              <a:tr h="370840">
                <a:tc>
                  <a:txBody>
                    <a:bodyPr/>
                    <a:lstStyle/>
                    <a:p>
                      <a:r>
                        <a:rPr lang="en-IN" dirty="0" err="1"/>
                        <a:t>Dr.</a:t>
                      </a:r>
                      <a:r>
                        <a:rPr lang="en-IN" dirty="0"/>
                        <a:t> Charles Tappert</a:t>
                      </a:r>
                    </a:p>
                  </a:txBody>
                  <a:tcPr/>
                </a:tc>
                <a:extLst>
                  <a:ext uri="{0D108BD9-81ED-4DB2-BD59-A6C34878D82A}">
                    <a16:rowId xmlns:a16="http://schemas.microsoft.com/office/drawing/2014/main" val="350074339"/>
                  </a:ext>
                </a:extLst>
              </a:tr>
              <a:tr h="370840">
                <a:tc>
                  <a:txBody>
                    <a:bodyPr/>
                    <a:lstStyle/>
                    <a:p>
                      <a:r>
                        <a:rPr lang="en-IN" dirty="0"/>
                        <a:t>Prof. Avery Leider</a:t>
                      </a:r>
                    </a:p>
                  </a:txBody>
                  <a:tcPr/>
                </a:tc>
                <a:extLst>
                  <a:ext uri="{0D108BD9-81ED-4DB2-BD59-A6C34878D82A}">
                    <a16:rowId xmlns:a16="http://schemas.microsoft.com/office/drawing/2014/main" val="753560285"/>
                  </a:ext>
                </a:extLst>
              </a:tr>
            </a:tbl>
          </a:graphicData>
        </a:graphic>
      </p:graphicFrame>
    </p:spTree>
    <p:extLst>
      <p:ext uri="{BB962C8B-B14F-4D97-AF65-F5344CB8AC3E}">
        <p14:creationId xmlns:p14="http://schemas.microsoft.com/office/powerpoint/2010/main" val="3776403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Result of Circuit 3</a:t>
            </a:r>
            <a:endParaRPr dirty="0"/>
          </a:p>
        </p:txBody>
      </p:sp>
      <p:sp>
        <p:nvSpPr>
          <p:cNvPr id="8" name="Rectangle 7">
            <a:extLst>
              <a:ext uri="{FF2B5EF4-FFF2-40B4-BE49-F238E27FC236}">
                <a16:creationId xmlns:a16="http://schemas.microsoft.com/office/drawing/2014/main" id="{B4A2BBF8-1FFB-4EA9-A0C7-A24AF175FC21}"/>
              </a:ext>
            </a:extLst>
          </p:cNvPr>
          <p:cNvSpPr/>
          <p:nvPr/>
        </p:nvSpPr>
        <p:spPr>
          <a:xfrm>
            <a:off x="3352800" y="5410200"/>
            <a:ext cx="1960024" cy="369332"/>
          </a:xfrm>
          <a:prstGeom prst="rect">
            <a:avLst/>
          </a:prstGeom>
        </p:spPr>
        <p:txBody>
          <a:bodyPr wrap="none">
            <a:spAutoFit/>
          </a:bodyPr>
          <a:lstStyle/>
          <a:p>
            <a:r>
              <a:rPr lang="en-IN" dirty="0"/>
              <a:t>Result 3 IBM Rome</a:t>
            </a:r>
          </a:p>
        </p:txBody>
      </p:sp>
      <p:pic>
        <p:nvPicPr>
          <p:cNvPr id="4" name="Picture 3">
            <a:extLst>
              <a:ext uri="{FF2B5EF4-FFF2-40B4-BE49-F238E27FC236}">
                <a16:creationId xmlns:a16="http://schemas.microsoft.com/office/drawing/2014/main" id="{61309397-2950-4DE2-9E90-256012448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00"/>
            <a:ext cx="9144000" cy="2667000"/>
          </a:xfrm>
          <a:prstGeom prst="rect">
            <a:avLst/>
          </a:prstGeom>
        </p:spPr>
      </p:pic>
    </p:spTree>
    <p:extLst>
      <p:ext uri="{BB962C8B-B14F-4D97-AF65-F5344CB8AC3E}">
        <p14:creationId xmlns:p14="http://schemas.microsoft.com/office/powerpoint/2010/main" val="273645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endParaRPr dirty="0"/>
          </a:p>
        </p:txBody>
      </p:sp>
      <p:sp>
        <p:nvSpPr>
          <p:cNvPr id="8" name="Rectangle 7">
            <a:extLst>
              <a:ext uri="{FF2B5EF4-FFF2-40B4-BE49-F238E27FC236}">
                <a16:creationId xmlns:a16="http://schemas.microsoft.com/office/drawing/2014/main" id="{B4A2BBF8-1FFB-4EA9-A0C7-A24AF175FC21}"/>
              </a:ext>
            </a:extLst>
          </p:cNvPr>
          <p:cNvSpPr/>
          <p:nvPr/>
        </p:nvSpPr>
        <p:spPr>
          <a:xfrm>
            <a:off x="3352800" y="5410200"/>
            <a:ext cx="2125069" cy="369332"/>
          </a:xfrm>
          <a:prstGeom prst="rect">
            <a:avLst/>
          </a:prstGeom>
        </p:spPr>
        <p:txBody>
          <a:bodyPr wrap="none">
            <a:spAutoFit/>
          </a:bodyPr>
          <a:lstStyle/>
          <a:p>
            <a:r>
              <a:rPr lang="en-IN" dirty="0"/>
              <a:t>Result 3 IBM London</a:t>
            </a:r>
          </a:p>
        </p:txBody>
      </p:sp>
      <p:pic>
        <p:nvPicPr>
          <p:cNvPr id="5" name="Picture 4">
            <a:extLst>
              <a:ext uri="{FF2B5EF4-FFF2-40B4-BE49-F238E27FC236}">
                <a16:creationId xmlns:a16="http://schemas.microsoft.com/office/drawing/2014/main" id="{653E5DEB-5F76-4D77-98E5-5485C9DA5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00"/>
            <a:ext cx="9144000" cy="2667000"/>
          </a:xfrm>
          <a:prstGeom prst="rect">
            <a:avLst/>
          </a:prstGeom>
        </p:spPr>
      </p:pic>
    </p:spTree>
    <p:extLst>
      <p:ext uri="{BB962C8B-B14F-4D97-AF65-F5344CB8AC3E}">
        <p14:creationId xmlns:p14="http://schemas.microsoft.com/office/powerpoint/2010/main" val="123232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0629"/>
            <a:ext cx="4414013" cy="690574"/>
          </a:xfrm>
          <a:prstGeom prst="rect">
            <a:avLst/>
          </a:prstGeom>
        </p:spPr>
        <p:txBody>
          <a:bodyPr vert="horz" wrap="square" lIns="0" tIns="13335" rIns="0" bIns="0" rtlCol="0">
            <a:spAutoFit/>
          </a:bodyPr>
          <a:lstStyle/>
          <a:p>
            <a:pPr marL="12700">
              <a:lnSpc>
                <a:spcPct val="100000"/>
              </a:lnSpc>
              <a:spcBef>
                <a:spcPts val="105"/>
              </a:spcBef>
            </a:pPr>
            <a:endParaRPr dirty="0"/>
          </a:p>
        </p:txBody>
      </p:sp>
      <p:sp>
        <p:nvSpPr>
          <p:cNvPr id="5" name="object 5"/>
          <p:cNvSpPr txBox="1"/>
          <p:nvPr/>
        </p:nvSpPr>
        <p:spPr>
          <a:xfrm>
            <a:off x="691387" y="1583182"/>
            <a:ext cx="7678420" cy="885499"/>
          </a:xfrm>
          <a:prstGeom prst="rect">
            <a:avLst/>
          </a:prstGeom>
        </p:spPr>
        <p:txBody>
          <a:bodyPr vert="horz" wrap="square" lIns="0" tIns="53975" rIns="0" bIns="0" rtlCol="0">
            <a:spAutoFit/>
          </a:bodyPr>
          <a:lstStyle/>
          <a:p>
            <a:pPr marL="12700">
              <a:lnSpc>
                <a:spcPct val="100000"/>
              </a:lnSpc>
              <a:buClr>
                <a:srgbClr val="DD8046"/>
              </a:buClr>
              <a:buSzPct val="59259"/>
              <a:tabLst>
                <a:tab pos="332105" algn="l"/>
                <a:tab pos="332740" algn="l"/>
              </a:tabLst>
            </a:pPr>
            <a:endParaRPr lang="en-US" sz="2700" dirty="0">
              <a:latin typeface="Arial"/>
              <a:cs typeface="Arial"/>
            </a:endParaRPr>
          </a:p>
          <a:p>
            <a:pPr marL="12700">
              <a:lnSpc>
                <a:spcPct val="100000"/>
              </a:lnSpc>
              <a:buClr>
                <a:srgbClr val="DD8046"/>
              </a:buClr>
              <a:buSzPct val="59259"/>
              <a:tabLst>
                <a:tab pos="332105" algn="l"/>
                <a:tab pos="332740" algn="l"/>
              </a:tabLst>
            </a:pPr>
            <a:endParaRPr lang="en-US" sz="2700" dirty="0">
              <a:latin typeface="Arial"/>
              <a:cs typeface="Arial"/>
            </a:endParaRPr>
          </a:p>
        </p:txBody>
      </p:sp>
      <p:sp>
        <p:nvSpPr>
          <p:cNvPr id="6" name="object 6"/>
          <p:cNvSpPr txBox="1"/>
          <p:nvPr/>
        </p:nvSpPr>
        <p:spPr>
          <a:xfrm>
            <a:off x="1011427" y="6108903"/>
            <a:ext cx="1473835" cy="436880"/>
          </a:xfrm>
          <a:prstGeom prst="rect">
            <a:avLst/>
          </a:prstGeom>
        </p:spPr>
        <p:txBody>
          <a:bodyPr vert="horz" wrap="square" lIns="0" tIns="12700" rIns="0" bIns="0" rtlCol="0">
            <a:spAutoFit/>
          </a:bodyPr>
          <a:lstStyle/>
          <a:p>
            <a:pPr marL="12700">
              <a:lnSpc>
                <a:spcPct val="100000"/>
              </a:lnSpc>
              <a:spcBef>
                <a:spcPts val="100"/>
              </a:spcBef>
            </a:pPr>
            <a:endParaRPr sz="2700" dirty="0">
              <a:latin typeface="Arial"/>
              <a:cs typeface="Arial"/>
            </a:endParaRPr>
          </a:p>
        </p:txBody>
      </p:sp>
      <p:pic>
        <p:nvPicPr>
          <p:cNvPr id="3" name="Picture 2">
            <a:extLst>
              <a:ext uri="{FF2B5EF4-FFF2-40B4-BE49-F238E27FC236}">
                <a16:creationId xmlns:a16="http://schemas.microsoft.com/office/drawing/2014/main" id="{91A41F3D-6F42-4621-A82D-E6A07C24A7BE}"/>
              </a:ext>
            </a:extLst>
          </p:cNvPr>
          <p:cNvPicPr>
            <a:picLocks noChangeAspect="1"/>
          </p:cNvPicPr>
          <p:nvPr/>
        </p:nvPicPr>
        <p:blipFill>
          <a:blip r:embed="rId2"/>
          <a:stretch>
            <a:fillRect/>
          </a:stretch>
        </p:blipFill>
        <p:spPr>
          <a:xfrm>
            <a:off x="995362" y="1981200"/>
            <a:ext cx="7374445" cy="3124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0629"/>
            <a:ext cx="7678420" cy="690574"/>
          </a:xfrm>
          <a:prstGeom prst="rect">
            <a:avLst/>
          </a:prstGeom>
        </p:spPr>
        <p:txBody>
          <a:bodyPr vert="horz" wrap="square" lIns="0" tIns="13335" rIns="0" bIns="0" rtlCol="0">
            <a:spAutoFit/>
          </a:bodyPr>
          <a:lstStyle/>
          <a:p>
            <a:pPr marL="12700">
              <a:lnSpc>
                <a:spcPct val="100000"/>
              </a:lnSpc>
              <a:spcBef>
                <a:spcPts val="105"/>
              </a:spcBef>
            </a:pPr>
            <a:r>
              <a:rPr lang="en-IN" dirty="0"/>
              <a:t>Conclusion &amp; Future</a:t>
            </a:r>
            <a:r>
              <a:rPr lang="en-IN" spc="-70" dirty="0"/>
              <a:t> </a:t>
            </a:r>
            <a:r>
              <a:rPr lang="en-IN" dirty="0"/>
              <a:t>Work</a:t>
            </a:r>
            <a:endParaRPr dirty="0"/>
          </a:p>
        </p:txBody>
      </p:sp>
      <p:sp>
        <p:nvSpPr>
          <p:cNvPr id="5" name="object 5"/>
          <p:cNvSpPr txBox="1"/>
          <p:nvPr/>
        </p:nvSpPr>
        <p:spPr>
          <a:xfrm>
            <a:off x="691387" y="1583182"/>
            <a:ext cx="7678420" cy="4727576"/>
          </a:xfrm>
          <a:prstGeom prst="rect">
            <a:avLst/>
          </a:prstGeom>
        </p:spPr>
        <p:txBody>
          <a:bodyPr vert="horz" wrap="square" lIns="0" tIns="53975" rIns="0" bIns="0" rtlCol="0">
            <a:spAutoFit/>
          </a:bodyPr>
          <a:lstStyle/>
          <a:p>
            <a:pPr marL="332740" marR="279400" indent="-320040">
              <a:lnSpc>
                <a:spcPct val="90000"/>
              </a:lnSpc>
              <a:spcBef>
                <a:spcPts val="425"/>
              </a:spcBef>
              <a:buClr>
                <a:srgbClr val="DD8046"/>
              </a:buClr>
              <a:buSzPct val="59259"/>
              <a:buFont typeface="Wingdings"/>
              <a:buChar char=""/>
              <a:tabLst>
                <a:tab pos="332105" algn="l"/>
                <a:tab pos="332740" algn="l"/>
                <a:tab pos="2047239" algn="l"/>
              </a:tabLst>
            </a:pPr>
            <a:r>
              <a:rPr lang="en-US" sz="2700" dirty="0">
                <a:latin typeface="Arial"/>
                <a:cs typeface="Arial"/>
              </a:rPr>
              <a:t>The three circuits were constructed and run on the IBM's London and Rome quantum computers. The results show that the accuracy depends on how many qubits are between the qubits that are entangled.</a:t>
            </a:r>
            <a:endParaRPr lang="en-US" sz="2700" spc="5" dirty="0">
              <a:latin typeface="Arial"/>
              <a:cs typeface="Arial"/>
            </a:endParaRPr>
          </a:p>
          <a:p>
            <a:pPr marL="332740" marR="279400" indent="-320040">
              <a:lnSpc>
                <a:spcPct val="90000"/>
              </a:lnSpc>
              <a:spcBef>
                <a:spcPts val="425"/>
              </a:spcBef>
              <a:buClr>
                <a:srgbClr val="DD8046"/>
              </a:buClr>
              <a:buSzPct val="59259"/>
              <a:buFont typeface="Wingdings"/>
              <a:buChar char=""/>
              <a:tabLst>
                <a:tab pos="332105" algn="l"/>
                <a:tab pos="332740" algn="l"/>
                <a:tab pos="2047239" algn="l"/>
              </a:tabLst>
            </a:pPr>
            <a:r>
              <a:rPr lang="en-US" sz="2800" dirty="0"/>
              <a:t>In the future, similar tests should be run on IBM's Yorktown and Melbourne computers to test these different architectures. The tests should also be extended to test the performance of using qubits 0 and 4 as this will further explore the effects of qubit separation. </a:t>
            </a:r>
            <a:endParaRPr lang="en-US" sz="4000" dirty="0">
              <a:latin typeface="Times New Roman"/>
              <a:cs typeface="Times New Roman"/>
            </a:endParaRPr>
          </a:p>
          <a:p>
            <a:pPr marL="332740" marR="279400" indent="-320040">
              <a:lnSpc>
                <a:spcPct val="90000"/>
              </a:lnSpc>
              <a:spcBef>
                <a:spcPts val="425"/>
              </a:spcBef>
              <a:buClr>
                <a:srgbClr val="DD8046"/>
              </a:buClr>
              <a:buSzPct val="59259"/>
              <a:buFont typeface="Wingdings"/>
              <a:buChar char=""/>
              <a:tabLst>
                <a:tab pos="332105" algn="l"/>
                <a:tab pos="332740" algn="l"/>
                <a:tab pos="2047239" algn="l"/>
              </a:tabLst>
            </a:pPr>
            <a:endParaRPr sz="2700" dirty="0">
              <a:latin typeface="Arial"/>
              <a:cs typeface="Arial"/>
            </a:endParaRPr>
          </a:p>
        </p:txBody>
      </p:sp>
    </p:spTree>
    <p:extLst>
      <p:ext uri="{BB962C8B-B14F-4D97-AF65-F5344CB8AC3E}">
        <p14:creationId xmlns:p14="http://schemas.microsoft.com/office/powerpoint/2010/main" val="2558615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347" y="457200"/>
            <a:ext cx="7315200" cy="690574"/>
          </a:xfrm>
          <a:prstGeom prst="rect">
            <a:avLst/>
          </a:prstGeom>
        </p:spPr>
        <p:txBody>
          <a:bodyPr vert="horz" wrap="square" lIns="0" tIns="13335" rIns="0" bIns="0" rtlCol="0">
            <a:spAutoFit/>
          </a:bodyPr>
          <a:lstStyle/>
          <a:p>
            <a:pPr marL="12700">
              <a:lnSpc>
                <a:spcPct val="100000"/>
              </a:lnSpc>
              <a:spcBef>
                <a:spcPts val="105"/>
              </a:spcBef>
            </a:pPr>
            <a:r>
              <a:rPr lang="en-IN" dirty="0"/>
              <a:t>Introduction</a:t>
            </a:r>
            <a:endParaRPr dirty="0"/>
          </a:p>
        </p:txBody>
      </p:sp>
      <p:sp>
        <p:nvSpPr>
          <p:cNvPr id="4" name="object 4"/>
          <p:cNvSpPr txBox="1"/>
          <p:nvPr/>
        </p:nvSpPr>
        <p:spPr>
          <a:xfrm>
            <a:off x="691387" y="1624329"/>
            <a:ext cx="7945120" cy="3965188"/>
          </a:xfrm>
          <a:prstGeom prst="rect">
            <a:avLst/>
          </a:prstGeom>
        </p:spPr>
        <p:txBody>
          <a:bodyPr vert="horz" wrap="square" lIns="0" tIns="12700" rIns="0" bIns="0" rtlCol="0">
            <a:spAutoFit/>
          </a:bodyPr>
          <a:lstStyle/>
          <a:p>
            <a:pPr marL="332740" marR="5080" indent="-320040">
              <a:lnSpc>
                <a:spcPct val="100000"/>
              </a:lnSpc>
              <a:spcBef>
                <a:spcPts val="100"/>
              </a:spcBef>
              <a:buClr>
                <a:srgbClr val="DD8046"/>
              </a:buClr>
              <a:buSzPct val="59259"/>
              <a:buFont typeface="Wingdings"/>
              <a:buChar char=""/>
              <a:tabLst>
                <a:tab pos="332105" algn="l"/>
                <a:tab pos="332740" algn="l"/>
              </a:tabLst>
            </a:pPr>
            <a:r>
              <a:rPr lang="en-US" sz="2700" dirty="0">
                <a:latin typeface="Arial"/>
                <a:cs typeface="Arial"/>
              </a:rPr>
              <a:t>The goal of this  research is to  show the affect on  resulting probability  when </a:t>
            </a:r>
            <a:r>
              <a:rPr lang="en-US" sz="2700" dirty="0" err="1">
                <a:latin typeface="Arial"/>
                <a:cs typeface="Arial"/>
              </a:rPr>
              <a:t>superdense</a:t>
            </a:r>
            <a:r>
              <a:rPr lang="en-US" sz="2700" dirty="0">
                <a:latin typeface="Arial"/>
                <a:cs typeface="Arial"/>
              </a:rPr>
              <a:t> coding algorithm runs on different quantum computing architects.</a:t>
            </a:r>
          </a:p>
          <a:p>
            <a:pPr marL="332740" marR="5080" indent="-320040">
              <a:lnSpc>
                <a:spcPct val="100000"/>
              </a:lnSpc>
              <a:spcBef>
                <a:spcPts val="100"/>
              </a:spcBef>
              <a:buClr>
                <a:srgbClr val="DD8046"/>
              </a:buClr>
              <a:buSzPct val="59259"/>
              <a:buFont typeface="Wingdings"/>
              <a:buChar char=""/>
              <a:tabLst>
                <a:tab pos="332105" algn="l"/>
                <a:tab pos="332740" algn="l"/>
              </a:tabLst>
            </a:pPr>
            <a:r>
              <a:rPr lang="en-US" sz="2700" dirty="0">
                <a:latin typeface="Times New Roman"/>
                <a:cs typeface="Times New Roman"/>
              </a:rPr>
              <a:t> </a:t>
            </a:r>
            <a:r>
              <a:rPr lang="en-US" sz="2700" dirty="0">
                <a:latin typeface="Arial" panose="020B0604020202020204" pitchFamily="34" charset="0"/>
                <a:cs typeface="Arial" panose="020B0604020202020204" pitchFamily="34" charset="0"/>
              </a:rPr>
              <a:t>For this paper, we are going to run the circuit on IBM 5 qubit London and IBM 5 qubit Rome processor and will be connecting different qubits to see if the result differs.</a:t>
            </a:r>
            <a:endParaRPr sz="2700" dirty="0">
              <a:latin typeface="Arial" panose="020B0604020202020204" pitchFamily="34" charset="0"/>
              <a:cs typeface="Arial" panose="020B0604020202020204" pitchFamily="34" charset="0"/>
            </a:endParaRPr>
          </a:p>
          <a:p>
            <a:pPr>
              <a:lnSpc>
                <a:spcPct val="100000"/>
              </a:lnSpc>
              <a:spcBef>
                <a:spcPts val="35"/>
              </a:spcBef>
            </a:pPr>
            <a:endParaRPr sz="4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044" y="290495"/>
            <a:ext cx="7193556" cy="690574"/>
          </a:xfrm>
          <a:prstGeom prst="rect">
            <a:avLst/>
          </a:prstGeom>
        </p:spPr>
        <p:txBody>
          <a:bodyPr vert="horz" wrap="square" lIns="0" tIns="13335" rIns="0" bIns="0" rtlCol="0">
            <a:spAutoFit/>
          </a:bodyPr>
          <a:lstStyle/>
          <a:p>
            <a:pPr marL="12700">
              <a:lnSpc>
                <a:spcPct val="100000"/>
              </a:lnSpc>
              <a:spcBef>
                <a:spcPts val="105"/>
              </a:spcBef>
            </a:pPr>
            <a:r>
              <a:rPr lang="en-IN" spc="-80" dirty="0" err="1"/>
              <a:t>Superdense</a:t>
            </a:r>
            <a:r>
              <a:rPr lang="en-IN" spc="-80" dirty="0"/>
              <a:t> Coding</a:t>
            </a:r>
            <a:endParaRPr dirty="0"/>
          </a:p>
        </p:txBody>
      </p:sp>
      <p:sp>
        <p:nvSpPr>
          <p:cNvPr id="4" name="object 4"/>
          <p:cNvSpPr txBox="1"/>
          <p:nvPr/>
        </p:nvSpPr>
        <p:spPr>
          <a:xfrm>
            <a:off x="691387" y="1622806"/>
            <a:ext cx="7751445" cy="4471096"/>
          </a:xfrm>
          <a:prstGeom prst="rect">
            <a:avLst/>
          </a:prstGeom>
        </p:spPr>
        <p:txBody>
          <a:bodyPr vert="horz" wrap="square" lIns="0" tIns="13335" rIns="0" bIns="0" rtlCol="0">
            <a:spAutoFit/>
          </a:bodyPr>
          <a:lstStyle/>
          <a:p>
            <a:pPr marL="332740" marR="5080" indent="-320040">
              <a:lnSpc>
                <a:spcPct val="100000"/>
              </a:lnSpc>
              <a:spcBef>
                <a:spcPts val="105"/>
              </a:spcBef>
              <a:buClr>
                <a:srgbClr val="DD8046"/>
              </a:buClr>
              <a:buSzPct val="60344"/>
              <a:buFont typeface="Wingdings"/>
              <a:buChar char=""/>
              <a:tabLst>
                <a:tab pos="332740" algn="l"/>
              </a:tabLst>
            </a:pPr>
            <a:r>
              <a:rPr lang="en-US" sz="2400" dirty="0" err="1">
                <a:latin typeface="Arial"/>
                <a:cs typeface="Arial"/>
              </a:rPr>
              <a:t>Superdense</a:t>
            </a:r>
            <a:r>
              <a:rPr lang="en-US" sz="2400" dirty="0">
                <a:latin typeface="Arial"/>
                <a:cs typeface="Arial"/>
              </a:rPr>
              <a:t> coding, is a quantum information process that allows one person to send two classical bits to another person using  only a single qubit of a pair of entangled qubits.</a:t>
            </a:r>
          </a:p>
          <a:p>
            <a:pPr marL="332740" marR="5080" indent="-320040">
              <a:lnSpc>
                <a:spcPct val="100000"/>
              </a:lnSpc>
              <a:spcBef>
                <a:spcPts val="105"/>
              </a:spcBef>
              <a:buClr>
                <a:srgbClr val="DD8046"/>
              </a:buClr>
              <a:buSzPct val="60344"/>
              <a:buFont typeface="Wingdings"/>
              <a:buChar char=""/>
              <a:tabLst>
                <a:tab pos="332740" algn="l"/>
              </a:tabLst>
            </a:pPr>
            <a:r>
              <a:rPr lang="en-US" sz="2400" dirty="0">
                <a:latin typeface="Arial"/>
                <a:cs typeface="Arial"/>
              </a:rPr>
              <a:t>This protocol was first proposed by Bennett and Wiesner in 1992 and experimentally actualized in 1996 by </a:t>
            </a:r>
            <a:r>
              <a:rPr lang="en-US" sz="2400" dirty="0" err="1">
                <a:latin typeface="Arial"/>
                <a:cs typeface="Arial"/>
              </a:rPr>
              <a:t>Mattle</a:t>
            </a:r>
            <a:r>
              <a:rPr lang="en-US" sz="2400" dirty="0">
                <a:latin typeface="Arial"/>
                <a:cs typeface="Arial"/>
              </a:rPr>
              <a:t>, </a:t>
            </a:r>
            <a:r>
              <a:rPr lang="en-US" sz="2400" dirty="0" err="1">
                <a:latin typeface="Arial"/>
                <a:cs typeface="Arial"/>
              </a:rPr>
              <a:t>Weinfurter</a:t>
            </a:r>
            <a:r>
              <a:rPr lang="en-US" sz="2400" dirty="0">
                <a:latin typeface="Arial"/>
                <a:cs typeface="Arial"/>
              </a:rPr>
              <a:t>, </a:t>
            </a:r>
            <a:r>
              <a:rPr lang="en-US" sz="2400" dirty="0" err="1">
                <a:latin typeface="Arial"/>
                <a:cs typeface="Arial"/>
              </a:rPr>
              <a:t>Kwiat</a:t>
            </a:r>
            <a:r>
              <a:rPr lang="en-US" sz="2400" dirty="0">
                <a:latin typeface="Arial"/>
                <a:cs typeface="Arial"/>
              </a:rPr>
              <a:t>, and </a:t>
            </a:r>
            <a:r>
              <a:rPr lang="en-US" sz="2400" dirty="0" err="1">
                <a:latin typeface="Arial"/>
                <a:cs typeface="Arial"/>
              </a:rPr>
              <a:t>Zeilinger</a:t>
            </a:r>
            <a:r>
              <a:rPr lang="en-US" sz="2400" dirty="0">
                <a:latin typeface="Arial"/>
                <a:cs typeface="Arial"/>
              </a:rPr>
              <a:t> using entangled photon pairs</a:t>
            </a:r>
          </a:p>
          <a:p>
            <a:pPr marL="332740" marR="5080" indent="-320040">
              <a:lnSpc>
                <a:spcPct val="100000"/>
              </a:lnSpc>
              <a:spcBef>
                <a:spcPts val="105"/>
              </a:spcBef>
              <a:buClr>
                <a:srgbClr val="DD8046"/>
              </a:buClr>
              <a:buSzPct val="60344"/>
              <a:buFont typeface="Wingdings"/>
              <a:buChar char=""/>
              <a:tabLst>
                <a:tab pos="332740" algn="l"/>
              </a:tabLst>
            </a:pPr>
            <a:r>
              <a:rPr lang="en-US" sz="2400" dirty="0">
                <a:latin typeface="Arial"/>
                <a:cs typeface="Arial"/>
              </a:rPr>
              <a:t>It is one of the underlying principle of secure quantum secret coding. The necessity of having both qubits to decode the information being sent eliminates the risk of eavesdroppers intercepting messages.</a:t>
            </a:r>
            <a:endParaRPr sz="2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0629"/>
            <a:ext cx="5465445" cy="697230"/>
          </a:xfrm>
          <a:prstGeom prst="rect">
            <a:avLst/>
          </a:prstGeom>
        </p:spPr>
        <p:txBody>
          <a:bodyPr vert="horz" wrap="square" lIns="0" tIns="13335" rIns="0" bIns="0" rtlCol="0">
            <a:spAutoFit/>
          </a:bodyPr>
          <a:lstStyle/>
          <a:p>
            <a:pPr marL="12700">
              <a:lnSpc>
                <a:spcPct val="100000"/>
              </a:lnSpc>
              <a:spcBef>
                <a:spcPts val="105"/>
              </a:spcBef>
            </a:pPr>
            <a:r>
              <a:rPr dirty="0"/>
              <a:t>Quantum </a:t>
            </a:r>
            <a:r>
              <a:rPr spc="-5" dirty="0"/>
              <a:t>Logic</a:t>
            </a:r>
            <a:r>
              <a:rPr spc="-50" dirty="0"/>
              <a:t> </a:t>
            </a:r>
            <a:r>
              <a:rPr dirty="0"/>
              <a:t>Gates</a:t>
            </a:r>
          </a:p>
        </p:txBody>
      </p:sp>
      <p:sp>
        <p:nvSpPr>
          <p:cNvPr id="4" name="object 4"/>
          <p:cNvSpPr txBox="1"/>
          <p:nvPr/>
        </p:nvSpPr>
        <p:spPr>
          <a:xfrm>
            <a:off x="691387" y="1536802"/>
            <a:ext cx="4009390" cy="3863340"/>
          </a:xfrm>
          <a:prstGeom prst="rect">
            <a:avLst/>
          </a:prstGeom>
        </p:spPr>
        <p:txBody>
          <a:bodyPr vert="horz" wrap="square" lIns="0" tIns="99060" rIns="0" bIns="0" rtlCol="0">
            <a:spAutoFit/>
          </a:bodyPr>
          <a:lstStyle/>
          <a:p>
            <a:pPr marL="332740" indent="-320040">
              <a:lnSpc>
                <a:spcPct val="100000"/>
              </a:lnSpc>
              <a:spcBef>
                <a:spcPts val="780"/>
              </a:spcBef>
              <a:buClr>
                <a:srgbClr val="DD8046"/>
              </a:buClr>
              <a:buSzPct val="60344"/>
              <a:buFont typeface="Wingdings"/>
              <a:buChar char=""/>
              <a:tabLst>
                <a:tab pos="332740" algn="l"/>
              </a:tabLst>
            </a:pPr>
            <a:r>
              <a:rPr sz="2900" dirty="0">
                <a:latin typeface="Arial"/>
                <a:cs typeface="Arial"/>
              </a:rPr>
              <a:t>Commonly used</a:t>
            </a:r>
            <a:r>
              <a:rPr sz="2900" spc="-120" dirty="0">
                <a:latin typeface="Arial"/>
                <a:cs typeface="Arial"/>
              </a:rPr>
              <a:t> </a:t>
            </a:r>
            <a:r>
              <a:rPr sz="2900" dirty="0">
                <a:latin typeface="Arial"/>
                <a:cs typeface="Arial"/>
              </a:rPr>
              <a:t>gates</a:t>
            </a:r>
          </a:p>
          <a:p>
            <a:pPr marL="652780" lvl="1" indent="-275590">
              <a:lnSpc>
                <a:spcPct val="100000"/>
              </a:lnSpc>
              <a:spcBef>
                <a:spcPts val="615"/>
              </a:spcBef>
              <a:buClr>
                <a:srgbClr val="93B6D2"/>
              </a:buClr>
              <a:buSzPct val="69230"/>
              <a:buFont typeface="Wingdings 2"/>
              <a:buChar char=""/>
              <a:tabLst>
                <a:tab pos="653415" algn="l"/>
              </a:tabLst>
            </a:pPr>
            <a:r>
              <a:rPr sz="2600" dirty="0">
                <a:latin typeface="Arial"/>
                <a:cs typeface="Arial"/>
              </a:rPr>
              <a:t>Hadamard</a:t>
            </a:r>
            <a:r>
              <a:rPr sz="2600" spc="-40" dirty="0">
                <a:latin typeface="Arial"/>
                <a:cs typeface="Arial"/>
              </a:rPr>
              <a:t> </a:t>
            </a:r>
            <a:r>
              <a:rPr sz="2600" dirty="0">
                <a:latin typeface="Arial"/>
                <a:cs typeface="Arial"/>
              </a:rPr>
              <a:t>gate</a:t>
            </a:r>
          </a:p>
          <a:p>
            <a:pPr marL="652780" lvl="1" indent="-275590">
              <a:lnSpc>
                <a:spcPct val="100000"/>
              </a:lnSpc>
              <a:spcBef>
                <a:spcPts val="600"/>
              </a:spcBef>
              <a:buClr>
                <a:srgbClr val="93B6D2"/>
              </a:buClr>
              <a:buSzPct val="69230"/>
              <a:buFont typeface="Wingdings 2"/>
              <a:buChar char=""/>
              <a:tabLst>
                <a:tab pos="653415" algn="l"/>
              </a:tabLst>
            </a:pPr>
            <a:r>
              <a:rPr sz="2600" dirty="0">
                <a:latin typeface="Arial"/>
                <a:cs typeface="Arial"/>
              </a:rPr>
              <a:t>Pauli-X</a:t>
            </a:r>
            <a:r>
              <a:rPr sz="2600" spc="-110" dirty="0">
                <a:latin typeface="Arial"/>
                <a:cs typeface="Arial"/>
              </a:rPr>
              <a:t> </a:t>
            </a:r>
            <a:r>
              <a:rPr sz="2600" dirty="0">
                <a:latin typeface="Arial"/>
                <a:cs typeface="Arial"/>
              </a:rPr>
              <a:t>gate</a:t>
            </a:r>
          </a:p>
          <a:p>
            <a:pPr marL="652780" lvl="1" indent="-275590">
              <a:lnSpc>
                <a:spcPct val="100000"/>
              </a:lnSpc>
              <a:spcBef>
                <a:spcPts val="600"/>
              </a:spcBef>
              <a:buClr>
                <a:srgbClr val="93B6D2"/>
              </a:buClr>
              <a:buSzPct val="69230"/>
              <a:buFont typeface="Wingdings 2"/>
              <a:buChar char=""/>
              <a:tabLst>
                <a:tab pos="653415" algn="l"/>
              </a:tabLst>
            </a:pPr>
            <a:r>
              <a:rPr sz="2600" dirty="0">
                <a:latin typeface="Arial"/>
                <a:cs typeface="Arial"/>
              </a:rPr>
              <a:t>Pauli-Y</a:t>
            </a:r>
            <a:r>
              <a:rPr sz="2600" spc="-160" dirty="0">
                <a:latin typeface="Arial"/>
                <a:cs typeface="Arial"/>
              </a:rPr>
              <a:t> </a:t>
            </a:r>
            <a:r>
              <a:rPr sz="2600" dirty="0">
                <a:latin typeface="Arial"/>
                <a:cs typeface="Arial"/>
              </a:rPr>
              <a:t>gate</a:t>
            </a:r>
          </a:p>
          <a:p>
            <a:pPr marL="652780" lvl="1" indent="-275590">
              <a:lnSpc>
                <a:spcPct val="100000"/>
              </a:lnSpc>
              <a:spcBef>
                <a:spcPts val="600"/>
              </a:spcBef>
              <a:buClr>
                <a:srgbClr val="93B6D2"/>
              </a:buClr>
              <a:buSzPct val="69230"/>
              <a:buFont typeface="Wingdings 2"/>
              <a:buChar char=""/>
              <a:tabLst>
                <a:tab pos="653415" algn="l"/>
              </a:tabLst>
            </a:pPr>
            <a:r>
              <a:rPr sz="2600" dirty="0">
                <a:latin typeface="Arial"/>
                <a:cs typeface="Arial"/>
              </a:rPr>
              <a:t>Pauli-Z</a:t>
            </a:r>
            <a:r>
              <a:rPr sz="2600" spc="-110" dirty="0">
                <a:latin typeface="Arial"/>
                <a:cs typeface="Arial"/>
              </a:rPr>
              <a:t> </a:t>
            </a:r>
            <a:r>
              <a:rPr sz="2600" dirty="0">
                <a:latin typeface="Arial"/>
                <a:cs typeface="Arial"/>
              </a:rPr>
              <a:t>gate</a:t>
            </a:r>
          </a:p>
          <a:p>
            <a:pPr marL="652780" lvl="1" indent="-275590">
              <a:lnSpc>
                <a:spcPct val="100000"/>
              </a:lnSpc>
              <a:spcBef>
                <a:spcPts val="600"/>
              </a:spcBef>
              <a:buClr>
                <a:srgbClr val="93B6D2"/>
              </a:buClr>
              <a:buSzPct val="69230"/>
              <a:buFont typeface="Wingdings 2"/>
              <a:buChar char=""/>
              <a:tabLst>
                <a:tab pos="653415" algn="l"/>
              </a:tabLst>
            </a:pPr>
            <a:r>
              <a:rPr sz="2600" dirty="0">
                <a:latin typeface="Arial"/>
                <a:cs typeface="Arial"/>
              </a:rPr>
              <a:t>Phase shift</a:t>
            </a:r>
            <a:r>
              <a:rPr sz="2600" spc="-45" dirty="0">
                <a:latin typeface="Arial"/>
                <a:cs typeface="Arial"/>
              </a:rPr>
              <a:t> </a:t>
            </a:r>
            <a:r>
              <a:rPr sz="2600" dirty="0">
                <a:latin typeface="Arial"/>
                <a:cs typeface="Arial"/>
              </a:rPr>
              <a:t>gates</a:t>
            </a:r>
          </a:p>
          <a:p>
            <a:pPr marL="652780" lvl="1" indent="-275590">
              <a:lnSpc>
                <a:spcPct val="100000"/>
              </a:lnSpc>
              <a:spcBef>
                <a:spcPts val="600"/>
              </a:spcBef>
              <a:buClr>
                <a:srgbClr val="93B6D2"/>
              </a:buClr>
              <a:buSzPct val="69230"/>
              <a:buFont typeface="Wingdings 2"/>
              <a:buChar char=""/>
              <a:tabLst>
                <a:tab pos="653415" algn="l"/>
              </a:tabLst>
            </a:pPr>
            <a:r>
              <a:rPr sz="2600" dirty="0">
                <a:latin typeface="Arial"/>
                <a:cs typeface="Arial"/>
              </a:rPr>
              <a:t>Swap</a:t>
            </a:r>
            <a:r>
              <a:rPr sz="2600" spc="-30" dirty="0">
                <a:latin typeface="Arial"/>
                <a:cs typeface="Arial"/>
              </a:rPr>
              <a:t> </a:t>
            </a:r>
            <a:r>
              <a:rPr sz="2600" dirty="0">
                <a:latin typeface="Arial"/>
                <a:cs typeface="Arial"/>
              </a:rPr>
              <a:t>gate</a:t>
            </a:r>
          </a:p>
          <a:p>
            <a:pPr marL="652780" lvl="1" indent="-275590">
              <a:lnSpc>
                <a:spcPct val="100000"/>
              </a:lnSpc>
              <a:spcBef>
                <a:spcPts val="600"/>
              </a:spcBef>
              <a:buClr>
                <a:srgbClr val="93B6D2"/>
              </a:buClr>
              <a:buSzPct val="69230"/>
              <a:buFont typeface="Wingdings 2"/>
              <a:buChar char=""/>
              <a:tabLst>
                <a:tab pos="653415" algn="l"/>
              </a:tabLst>
            </a:pPr>
            <a:r>
              <a:rPr lang="en-IN" sz="2600" b="1" dirty="0">
                <a:solidFill>
                  <a:srgbClr val="DD8046"/>
                </a:solidFill>
                <a:latin typeface="Arial"/>
                <a:cs typeface="Arial"/>
              </a:rPr>
              <a:t>Controlled</a:t>
            </a:r>
            <a:r>
              <a:rPr lang="en-IN" sz="2600" b="1" spc="-45" dirty="0">
                <a:solidFill>
                  <a:srgbClr val="DD8046"/>
                </a:solidFill>
                <a:latin typeface="Arial"/>
                <a:cs typeface="Arial"/>
              </a:rPr>
              <a:t> </a:t>
            </a:r>
            <a:r>
              <a:rPr lang="en-IN" sz="2600" b="1" dirty="0">
                <a:solidFill>
                  <a:srgbClr val="DD8046"/>
                </a:solidFill>
                <a:latin typeface="Arial"/>
                <a:cs typeface="Arial"/>
              </a:rPr>
              <a:t>gates</a:t>
            </a:r>
            <a:endParaRPr sz="26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0629"/>
            <a:ext cx="4220845" cy="697230"/>
          </a:xfrm>
          <a:prstGeom prst="rect">
            <a:avLst/>
          </a:prstGeom>
        </p:spPr>
        <p:txBody>
          <a:bodyPr vert="horz" wrap="square" lIns="0" tIns="13335" rIns="0" bIns="0" rtlCol="0">
            <a:spAutoFit/>
          </a:bodyPr>
          <a:lstStyle/>
          <a:p>
            <a:pPr marL="12700">
              <a:lnSpc>
                <a:spcPct val="100000"/>
              </a:lnSpc>
              <a:spcBef>
                <a:spcPts val="105"/>
              </a:spcBef>
            </a:pPr>
            <a:r>
              <a:rPr lang="en-IN" spc="-80" dirty="0"/>
              <a:t>Hadamard</a:t>
            </a:r>
            <a:r>
              <a:rPr spc="-80" dirty="0"/>
              <a:t> </a:t>
            </a:r>
            <a:r>
              <a:rPr dirty="0"/>
              <a:t>Gates</a:t>
            </a:r>
          </a:p>
        </p:txBody>
      </p:sp>
      <p:sp>
        <p:nvSpPr>
          <p:cNvPr id="4" name="object 4"/>
          <p:cNvSpPr txBox="1"/>
          <p:nvPr/>
        </p:nvSpPr>
        <p:spPr>
          <a:xfrm>
            <a:off x="691387" y="1622806"/>
            <a:ext cx="7751445" cy="1798569"/>
          </a:xfrm>
          <a:prstGeom prst="rect">
            <a:avLst/>
          </a:prstGeom>
        </p:spPr>
        <p:txBody>
          <a:bodyPr vert="horz" wrap="square" lIns="0" tIns="13335" rIns="0" bIns="0" rtlCol="0">
            <a:spAutoFit/>
          </a:bodyPr>
          <a:lstStyle/>
          <a:p>
            <a:pPr marL="332740" marR="5080" indent="-320040">
              <a:lnSpc>
                <a:spcPct val="100000"/>
              </a:lnSpc>
              <a:spcBef>
                <a:spcPts val="105"/>
              </a:spcBef>
              <a:buClr>
                <a:srgbClr val="DD8046"/>
              </a:buClr>
              <a:buSzPct val="60344"/>
              <a:buFont typeface="Wingdings"/>
              <a:buChar char=""/>
              <a:tabLst>
                <a:tab pos="332740" algn="l"/>
              </a:tabLst>
            </a:pPr>
            <a:r>
              <a:rPr lang="en-IN" sz="2900" dirty="0">
                <a:latin typeface="Arial"/>
                <a:cs typeface="Arial"/>
              </a:rPr>
              <a:t>Simplest gate involves one qubit and is called a Hadamard gate (also known as a square root of NOT gate). Used to put qubits into superposition</a:t>
            </a:r>
            <a:endParaRPr sz="2900" dirty="0">
              <a:latin typeface="Arial"/>
              <a:cs typeface="Arial"/>
            </a:endParaRPr>
          </a:p>
        </p:txBody>
      </p:sp>
      <p:sp>
        <p:nvSpPr>
          <p:cNvPr id="6" name="object 6"/>
          <p:cNvSpPr/>
          <p:nvPr/>
        </p:nvSpPr>
        <p:spPr>
          <a:xfrm>
            <a:off x="5867400" y="4405071"/>
            <a:ext cx="1828800" cy="110947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870828" y="5514543"/>
            <a:ext cx="2450465" cy="843821"/>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DD8046"/>
                </a:solidFill>
                <a:latin typeface="Arial"/>
                <a:cs typeface="Arial"/>
              </a:rPr>
              <a:t>Circuit representation </a:t>
            </a:r>
            <a:r>
              <a:rPr sz="1800" dirty="0">
                <a:solidFill>
                  <a:srgbClr val="DD8046"/>
                </a:solidFill>
                <a:latin typeface="Arial"/>
                <a:cs typeface="Arial"/>
              </a:rPr>
              <a:t>of  </a:t>
            </a:r>
            <a:r>
              <a:rPr sz="1800" spc="-5" dirty="0">
                <a:solidFill>
                  <a:srgbClr val="DD8046"/>
                </a:solidFill>
                <a:latin typeface="Arial"/>
                <a:cs typeface="Arial"/>
              </a:rPr>
              <a:t>controlled </a:t>
            </a:r>
            <a:r>
              <a:rPr lang="en-IN" spc="-5" dirty="0">
                <a:solidFill>
                  <a:srgbClr val="DD8046"/>
                </a:solidFill>
                <a:latin typeface="Arial"/>
                <a:cs typeface="Arial"/>
              </a:rPr>
              <a:t>Hadamard</a:t>
            </a:r>
            <a:r>
              <a:rPr sz="1800" spc="-45" dirty="0">
                <a:solidFill>
                  <a:srgbClr val="DD8046"/>
                </a:solidFill>
                <a:latin typeface="Arial"/>
                <a:cs typeface="Arial"/>
              </a:rPr>
              <a:t> </a:t>
            </a:r>
            <a:r>
              <a:rPr sz="1800" spc="-5" dirty="0">
                <a:solidFill>
                  <a:srgbClr val="DD8046"/>
                </a:solidFill>
                <a:latin typeface="Arial"/>
                <a:cs typeface="Arial"/>
              </a:rPr>
              <a:t>gate</a:t>
            </a:r>
            <a:endParaRPr sz="1800" dirty="0">
              <a:latin typeface="Arial"/>
              <a:cs typeface="Arial"/>
            </a:endParaRPr>
          </a:p>
        </p:txBody>
      </p:sp>
      <p:pic>
        <p:nvPicPr>
          <p:cNvPr id="9" name="Picture 8">
            <a:extLst>
              <a:ext uri="{FF2B5EF4-FFF2-40B4-BE49-F238E27FC236}">
                <a16:creationId xmlns:a16="http://schemas.microsoft.com/office/drawing/2014/main" id="{4C6EDBD1-E3EE-49D5-B76C-4DF842C28A8A}"/>
              </a:ext>
            </a:extLst>
          </p:cNvPr>
          <p:cNvPicPr>
            <a:picLocks noChangeAspect="1"/>
          </p:cNvPicPr>
          <p:nvPr/>
        </p:nvPicPr>
        <p:blipFill>
          <a:blip r:embed="rId3"/>
          <a:stretch>
            <a:fillRect/>
          </a:stretch>
        </p:blipFill>
        <p:spPr>
          <a:xfrm>
            <a:off x="5978037" y="4292847"/>
            <a:ext cx="1647825" cy="1266825"/>
          </a:xfrm>
          <a:prstGeom prst="rect">
            <a:avLst/>
          </a:prstGeom>
        </p:spPr>
      </p:pic>
      <p:pic>
        <p:nvPicPr>
          <p:cNvPr id="10" name="Picture 9">
            <a:extLst>
              <a:ext uri="{FF2B5EF4-FFF2-40B4-BE49-F238E27FC236}">
                <a16:creationId xmlns:a16="http://schemas.microsoft.com/office/drawing/2014/main" id="{1CA44B01-C883-4688-9E28-EE30E83FD38E}"/>
              </a:ext>
            </a:extLst>
          </p:cNvPr>
          <p:cNvPicPr>
            <a:picLocks noChangeAspect="1"/>
          </p:cNvPicPr>
          <p:nvPr/>
        </p:nvPicPr>
        <p:blipFill>
          <a:blip r:embed="rId4"/>
          <a:stretch>
            <a:fillRect/>
          </a:stretch>
        </p:blipFill>
        <p:spPr>
          <a:xfrm>
            <a:off x="2765467" y="4160143"/>
            <a:ext cx="1828800" cy="1373277"/>
          </a:xfrm>
          <a:prstGeom prst="rect">
            <a:avLst/>
          </a:prstGeom>
        </p:spPr>
      </p:pic>
    </p:spTree>
    <p:extLst>
      <p:ext uri="{BB962C8B-B14F-4D97-AF65-F5344CB8AC3E}">
        <p14:creationId xmlns:p14="http://schemas.microsoft.com/office/powerpoint/2010/main" val="123724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0629"/>
            <a:ext cx="4220845" cy="697230"/>
          </a:xfrm>
          <a:prstGeom prst="rect">
            <a:avLst/>
          </a:prstGeom>
        </p:spPr>
        <p:txBody>
          <a:bodyPr vert="horz" wrap="square" lIns="0" tIns="13335" rIns="0" bIns="0" rtlCol="0">
            <a:spAutoFit/>
          </a:bodyPr>
          <a:lstStyle/>
          <a:p>
            <a:pPr marL="12700">
              <a:lnSpc>
                <a:spcPct val="100000"/>
              </a:lnSpc>
              <a:spcBef>
                <a:spcPts val="105"/>
              </a:spcBef>
            </a:pPr>
            <a:r>
              <a:rPr dirty="0"/>
              <a:t>Controlled</a:t>
            </a:r>
            <a:r>
              <a:rPr spc="-80" dirty="0"/>
              <a:t> </a:t>
            </a:r>
            <a:r>
              <a:rPr dirty="0"/>
              <a:t>Gates</a:t>
            </a:r>
          </a:p>
        </p:txBody>
      </p:sp>
      <p:sp>
        <p:nvSpPr>
          <p:cNvPr id="4" name="object 4"/>
          <p:cNvSpPr txBox="1"/>
          <p:nvPr/>
        </p:nvSpPr>
        <p:spPr>
          <a:xfrm>
            <a:off x="691387" y="1622806"/>
            <a:ext cx="7751445" cy="2678430"/>
          </a:xfrm>
          <a:prstGeom prst="rect">
            <a:avLst/>
          </a:prstGeom>
        </p:spPr>
        <p:txBody>
          <a:bodyPr vert="horz" wrap="square" lIns="0" tIns="13335" rIns="0" bIns="0" rtlCol="0">
            <a:spAutoFit/>
          </a:bodyPr>
          <a:lstStyle/>
          <a:p>
            <a:pPr marL="332740" marR="5080" indent="-320040">
              <a:lnSpc>
                <a:spcPct val="100000"/>
              </a:lnSpc>
              <a:spcBef>
                <a:spcPts val="105"/>
              </a:spcBef>
              <a:buClr>
                <a:srgbClr val="DD8046"/>
              </a:buClr>
              <a:buSzPct val="60344"/>
              <a:buFont typeface="Wingdings"/>
              <a:buChar char=""/>
              <a:tabLst>
                <a:tab pos="332740" algn="l"/>
              </a:tabLst>
            </a:pPr>
            <a:r>
              <a:rPr sz="2900" dirty="0">
                <a:latin typeface="Arial"/>
                <a:cs typeface="Arial"/>
              </a:rPr>
              <a:t>Controlled gates act on 2 or more qubits. For  example, the controlled NOT gate (or CNOT)  acts on 2 qubits, and performs the NOT  operation on the second qubits only when</a:t>
            </a:r>
            <a:r>
              <a:rPr sz="2900" spc="-195" dirty="0">
                <a:latin typeface="Arial"/>
                <a:cs typeface="Arial"/>
              </a:rPr>
              <a:t> </a:t>
            </a:r>
            <a:r>
              <a:rPr sz="2900" dirty="0">
                <a:latin typeface="Arial"/>
                <a:cs typeface="Arial"/>
              </a:rPr>
              <a:t>the  first qubit is </a:t>
            </a:r>
            <a:r>
              <a:rPr sz="2900" b="1" dirty="0">
                <a:latin typeface="Arial"/>
                <a:cs typeface="Arial"/>
              </a:rPr>
              <a:t>|1&gt; </a:t>
            </a:r>
            <a:r>
              <a:rPr sz="2900" dirty="0">
                <a:latin typeface="Arial"/>
                <a:cs typeface="Arial"/>
              </a:rPr>
              <a:t>, and otherwise leaves it  unchanged. It is represented by the</a:t>
            </a:r>
            <a:r>
              <a:rPr sz="2900" spc="-215" dirty="0">
                <a:latin typeface="Arial"/>
                <a:cs typeface="Arial"/>
              </a:rPr>
              <a:t> </a:t>
            </a:r>
            <a:r>
              <a:rPr sz="2900" spc="5" dirty="0">
                <a:latin typeface="Arial"/>
                <a:cs typeface="Arial"/>
              </a:rPr>
              <a:t>matrix-</a:t>
            </a:r>
            <a:endParaRPr sz="2900">
              <a:latin typeface="Arial"/>
              <a:cs typeface="Arial"/>
            </a:endParaRPr>
          </a:p>
        </p:txBody>
      </p:sp>
      <p:sp>
        <p:nvSpPr>
          <p:cNvPr id="5" name="object 5"/>
          <p:cNvSpPr/>
          <p:nvPr/>
        </p:nvSpPr>
        <p:spPr>
          <a:xfrm>
            <a:off x="2405889" y="4307098"/>
            <a:ext cx="2714879" cy="1371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67400" y="4405071"/>
            <a:ext cx="1828800" cy="1109472"/>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870828" y="5514543"/>
            <a:ext cx="245046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DD8046"/>
                </a:solidFill>
                <a:latin typeface="Arial"/>
                <a:cs typeface="Arial"/>
              </a:rPr>
              <a:t>Circuit representation </a:t>
            </a:r>
            <a:r>
              <a:rPr sz="1800" dirty="0">
                <a:solidFill>
                  <a:srgbClr val="DD8046"/>
                </a:solidFill>
                <a:latin typeface="Arial"/>
                <a:cs typeface="Arial"/>
              </a:rPr>
              <a:t>of  </a:t>
            </a:r>
            <a:r>
              <a:rPr sz="1800" spc="-5" dirty="0">
                <a:solidFill>
                  <a:srgbClr val="DD8046"/>
                </a:solidFill>
                <a:latin typeface="Arial"/>
                <a:cs typeface="Arial"/>
              </a:rPr>
              <a:t>controlled </a:t>
            </a:r>
            <a:r>
              <a:rPr sz="1800" dirty="0">
                <a:solidFill>
                  <a:srgbClr val="DD8046"/>
                </a:solidFill>
                <a:latin typeface="Arial"/>
                <a:cs typeface="Arial"/>
              </a:rPr>
              <a:t>NOT</a:t>
            </a:r>
            <a:r>
              <a:rPr sz="1800" spc="-45" dirty="0">
                <a:solidFill>
                  <a:srgbClr val="DD8046"/>
                </a:solidFill>
                <a:latin typeface="Arial"/>
                <a:cs typeface="Arial"/>
              </a:rPr>
              <a:t> </a:t>
            </a:r>
            <a:r>
              <a:rPr sz="1800" spc="-5" dirty="0">
                <a:solidFill>
                  <a:srgbClr val="DD8046"/>
                </a:solidFill>
                <a:latin typeface="Arial"/>
                <a:cs typeface="Arial"/>
              </a:rPr>
              <a:t>gate</a:t>
            </a:r>
            <a:endParaRPr sz="1800" dirty="0">
              <a:latin typeface="Arial"/>
              <a:cs typeface="Arial"/>
            </a:endParaRPr>
          </a:p>
        </p:txBody>
      </p:sp>
    </p:spTree>
    <p:extLst>
      <p:ext uri="{BB962C8B-B14F-4D97-AF65-F5344CB8AC3E}">
        <p14:creationId xmlns:p14="http://schemas.microsoft.com/office/powerpoint/2010/main" val="16371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0629"/>
            <a:ext cx="4220845" cy="697230"/>
          </a:xfrm>
          <a:prstGeom prst="rect">
            <a:avLst/>
          </a:prstGeom>
        </p:spPr>
        <p:txBody>
          <a:bodyPr vert="horz" wrap="square" lIns="0" tIns="13335" rIns="0" bIns="0" rtlCol="0">
            <a:spAutoFit/>
          </a:bodyPr>
          <a:lstStyle/>
          <a:p>
            <a:pPr marL="12700">
              <a:lnSpc>
                <a:spcPct val="100000"/>
              </a:lnSpc>
              <a:spcBef>
                <a:spcPts val="105"/>
              </a:spcBef>
            </a:pPr>
            <a:r>
              <a:rPr lang="en-IN" dirty="0"/>
              <a:t>Software</a:t>
            </a:r>
            <a:endParaRPr dirty="0"/>
          </a:p>
        </p:txBody>
      </p:sp>
      <p:sp>
        <p:nvSpPr>
          <p:cNvPr id="4" name="object 4"/>
          <p:cNvSpPr txBox="1"/>
          <p:nvPr/>
        </p:nvSpPr>
        <p:spPr>
          <a:xfrm>
            <a:off x="691387" y="1622806"/>
            <a:ext cx="7751445" cy="1377941"/>
          </a:xfrm>
          <a:prstGeom prst="rect">
            <a:avLst/>
          </a:prstGeom>
        </p:spPr>
        <p:txBody>
          <a:bodyPr vert="horz" wrap="square" lIns="0" tIns="13335" rIns="0" bIns="0" rtlCol="0">
            <a:spAutoFit/>
          </a:bodyPr>
          <a:lstStyle/>
          <a:p>
            <a:pPr marL="332740" marR="5080" indent="-320040">
              <a:lnSpc>
                <a:spcPct val="100000"/>
              </a:lnSpc>
              <a:spcBef>
                <a:spcPts val="105"/>
              </a:spcBef>
              <a:buClr>
                <a:srgbClr val="DD8046"/>
              </a:buClr>
              <a:buSzPct val="60344"/>
              <a:buFont typeface="Wingdings"/>
              <a:buChar char=""/>
              <a:tabLst>
                <a:tab pos="332740" algn="l"/>
              </a:tabLst>
            </a:pPr>
            <a:r>
              <a:rPr lang="en-IN" sz="2900" dirty="0">
                <a:latin typeface="Arial"/>
                <a:cs typeface="Arial"/>
              </a:rPr>
              <a:t>Anaconda environment</a:t>
            </a:r>
          </a:p>
          <a:p>
            <a:pPr marL="332740" marR="5080" indent="-320040">
              <a:lnSpc>
                <a:spcPct val="100000"/>
              </a:lnSpc>
              <a:spcBef>
                <a:spcPts val="105"/>
              </a:spcBef>
              <a:buClr>
                <a:srgbClr val="DD8046"/>
              </a:buClr>
              <a:buSzPct val="60344"/>
              <a:buFont typeface="Wingdings"/>
              <a:buChar char=""/>
              <a:tabLst>
                <a:tab pos="332740" algn="l"/>
              </a:tabLst>
            </a:pPr>
            <a:r>
              <a:rPr lang="en-IN" sz="2900" dirty="0" err="1">
                <a:latin typeface="Arial"/>
                <a:cs typeface="Arial"/>
              </a:rPr>
              <a:t>Jupyter</a:t>
            </a:r>
            <a:r>
              <a:rPr lang="en-IN" sz="2900" dirty="0">
                <a:latin typeface="Arial"/>
                <a:cs typeface="Arial"/>
              </a:rPr>
              <a:t> Notebook containing </a:t>
            </a:r>
            <a:r>
              <a:rPr lang="en-IN" sz="2900" dirty="0" err="1">
                <a:latin typeface="Arial"/>
                <a:cs typeface="Arial"/>
              </a:rPr>
              <a:t>QISKit</a:t>
            </a:r>
            <a:endParaRPr lang="en-IN" sz="2900" dirty="0">
              <a:latin typeface="Arial"/>
              <a:cs typeface="Arial"/>
            </a:endParaRPr>
          </a:p>
          <a:p>
            <a:pPr marL="332740" marR="5080" indent="-320040">
              <a:lnSpc>
                <a:spcPct val="100000"/>
              </a:lnSpc>
              <a:spcBef>
                <a:spcPts val="105"/>
              </a:spcBef>
              <a:buClr>
                <a:srgbClr val="DD8046"/>
              </a:buClr>
              <a:buSzPct val="60344"/>
              <a:buFont typeface="Wingdings"/>
              <a:buChar char=""/>
              <a:tabLst>
                <a:tab pos="332740" algn="l"/>
              </a:tabLst>
            </a:pPr>
            <a:r>
              <a:rPr lang="en-IN" sz="2900" dirty="0">
                <a:latin typeface="Arial"/>
                <a:cs typeface="Arial"/>
              </a:rPr>
              <a:t>IBM Q experience</a:t>
            </a:r>
            <a:endParaRPr sz="2900" dirty="0">
              <a:latin typeface="Arial"/>
              <a:cs typeface="Arial"/>
            </a:endParaRPr>
          </a:p>
        </p:txBody>
      </p:sp>
    </p:spTree>
    <p:extLst>
      <p:ext uri="{BB962C8B-B14F-4D97-AF65-F5344CB8AC3E}">
        <p14:creationId xmlns:p14="http://schemas.microsoft.com/office/powerpoint/2010/main" val="70477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8" y="85576"/>
            <a:ext cx="8214232" cy="690574"/>
          </a:xfrm>
          <a:prstGeom prst="rect">
            <a:avLst/>
          </a:prstGeom>
        </p:spPr>
        <p:txBody>
          <a:bodyPr vert="horz" wrap="square" lIns="0" tIns="13335" rIns="0" bIns="0" rtlCol="0">
            <a:spAutoFit/>
          </a:bodyPr>
          <a:lstStyle/>
          <a:p>
            <a:pPr marL="12700">
              <a:lnSpc>
                <a:spcPct val="100000"/>
              </a:lnSpc>
              <a:spcBef>
                <a:spcPts val="105"/>
              </a:spcBef>
            </a:pPr>
            <a:r>
              <a:rPr lang="en-IN" dirty="0"/>
              <a:t>IBM 5 Qubit London Architecture</a:t>
            </a:r>
            <a:endParaRPr dirty="0"/>
          </a:p>
        </p:txBody>
      </p:sp>
      <p:pic>
        <p:nvPicPr>
          <p:cNvPr id="8" name="Picture 7">
            <a:extLst>
              <a:ext uri="{FF2B5EF4-FFF2-40B4-BE49-F238E27FC236}">
                <a16:creationId xmlns:a16="http://schemas.microsoft.com/office/drawing/2014/main" id="{025D4CB3-C37A-4A5E-B966-D4B5571CE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2438400"/>
            <a:ext cx="5372100" cy="3486150"/>
          </a:xfrm>
          <a:prstGeom prst="rect">
            <a:avLst/>
          </a:prstGeom>
        </p:spPr>
      </p:pic>
    </p:spTree>
    <p:extLst>
      <p:ext uri="{BB962C8B-B14F-4D97-AF65-F5344CB8AC3E}">
        <p14:creationId xmlns:p14="http://schemas.microsoft.com/office/powerpoint/2010/main" val="1147430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B61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465</Words>
  <Application>Microsoft Office PowerPoint</Application>
  <PresentationFormat>On-screen Show (4:3)</PresentationFormat>
  <Paragraphs>55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Wingdings</vt:lpstr>
      <vt:lpstr>Wingdings 2</vt:lpstr>
      <vt:lpstr>Office Theme</vt:lpstr>
      <vt:lpstr>Different Quantum     Computing Architectures Affect Resulting Probabilistic Outputs</vt:lpstr>
      <vt:lpstr>PowerPoint Presentation</vt:lpstr>
      <vt:lpstr>Introduction</vt:lpstr>
      <vt:lpstr>Superdense Coding</vt:lpstr>
      <vt:lpstr>Quantum Logic Gates</vt:lpstr>
      <vt:lpstr>Hadamard Gates</vt:lpstr>
      <vt:lpstr>Controlled Gates</vt:lpstr>
      <vt:lpstr>Software</vt:lpstr>
      <vt:lpstr>IBM 5 Qubit London Architecture</vt:lpstr>
      <vt:lpstr>IBM 5 Qubit Rome Architecture</vt:lpstr>
      <vt:lpstr>IBM 5 Qubit Yorktown Architecture</vt:lpstr>
      <vt:lpstr>IBM 16 Qubit Melbourne Architecture</vt:lpstr>
      <vt:lpstr>Circuit 1</vt:lpstr>
      <vt:lpstr>Circuit 2</vt:lpstr>
      <vt:lpstr>Circuit 3</vt:lpstr>
      <vt:lpstr>Result of Circuit 1</vt:lpstr>
      <vt:lpstr>PowerPoint Presentation</vt:lpstr>
      <vt:lpstr>Result of Circuit 2</vt:lpstr>
      <vt:lpstr>PowerPoint Presentation</vt:lpstr>
      <vt:lpstr>Result of Circuit 3</vt:lpstr>
      <vt:lpstr>PowerPoint Presentation</vt:lpstr>
      <vt:lpstr>PowerPoint Presentation</vt:lpstr>
      <vt:lpstr>Conclusion &amp;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A</dc:title>
  <dc:creator>ashish</dc:creator>
  <cp:lastModifiedBy>DELL-XPS</cp:lastModifiedBy>
  <cp:revision>46</cp:revision>
  <dcterms:created xsi:type="dcterms:W3CDTF">2020-04-02T14:21:51Z</dcterms:created>
  <dcterms:modified xsi:type="dcterms:W3CDTF">2020-05-08T05:25:15Z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2011-04-22T00:00:00Z</vt:filetime>
  </property>
  <property fmtid="{D5CDD505-2E9C-101B-9397-08002B2CF9AE}" pid="3" name="Creator">
    <vt:lpwstr>Microsoft® Office PowerPoint® 2007</vt:lpwstr>
  </property>
  <property fmtid="{D5CDD505-2E9C-101B-9397-08002B2CF9AE}" pid="4" name="LastSaved">
    <vt:filetime>2020-04-02T00:00:00Z</vt:filetime>
  </property>
</Properties>
</file>