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4e229921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4e229921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Here we have graphed three qualities of water that affect oyster growth, meaning temperature, salinity, and pH</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Knowing the preferable water conditions for an oyster we plotted this to see whether each location lies within that range</a:t>
            </a:r>
            <a:endParaRPr sz="1300">
              <a:solidFill>
                <a:srgbClr val="595959"/>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4e229921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4e229921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Raleway"/>
                <a:ea typeface="Raleway"/>
                <a:cs typeface="Raleway"/>
                <a:sym typeface="Raleway"/>
              </a:rPr>
              <a:t>From this data we can draw two main conclusions</a:t>
            </a:r>
            <a:endParaRPr sz="1300">
              <a:solidFill>
                <a:schemeClr val="dk1"/>
              </a:solidFill>
              <a:latin typeface="Raleway"/>
              <a:ea typeface="Raleway"/>
              <a:cs typeface="Raleway"/>
              <a:sym typeface="Raleway"/>
            </a:endParaRPr>
          </a:p>
          <a:p>
            <a:pPr indent="0" lvl="0" marL="0" rtl="0" algn="l">
              <a:lnSpc>
                <a:spcPct val="115000"/>
              </a:lnSpc>
              <a:spcBef>
                <a:spcPts val="1200"/>
              </a:spcBef>
              <a:spcAft>
                <a:spcPts val="0"/>
              </a:spcAft>
              <a:buNone/>
            </a:pPr>
            <a:r>
              <a:rPr lang="en" sz="1300">
                <a:solidFill>
                  <a:schemeClr val="dk1"/>
                </a:solidFill>
                <a:latin typeface="Raleway"/>
                <a:ea typeface="Raleway"/>
                <a:cs typeface="Raleway"/>
                <a:sym typeface="Raleway"/>
              </a:rPr>
              <a:t>The first is that the Greek Kills Harbor is the preferable location for oyster growth</a:t>
            </a:r>
            <a:endParaRPr sz="1300">
              <a:solidFill>
                <a:schemeClr val="dk1"/>
              </a:solidFill>
              <a:latin typeface="Raleway"/>
              <a:ea typeface="Raleway"/>
              <a:cs typeface="Raleway"/>
              <a:sym typeface="Raleway"/>
            </a:endParaRPr>
          </a:p>
          <a:p>
            <a:pPr indent="-311150" lvl="0" marL="457200" rtl="0" algn="l">
              <a:lnSpc>
                <a:spcPct val="115000"/>
              </a:lnSpc>
              <a:spcBef>
                <a:spcPts val="12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It has the highest recorded average shell height</a:t>
            </a:r>
            <a:endParaRPr sz="1300">
              <a:solidFill>
                <a:schemeClr val="dk1"/>
              </a:solidFill>
              <a:latin typeface="Raleway"/>
              <a:ea typeface="Raleway"/>
              <a:cs typeface="Raleway"/>
              <a:sym typeface="Raleway"/>
            </a:endParaRPr>
          </a:p>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And it has the </a:t>
            </a:r>
            <a:r>
              <a:rPr lang="en" sz="1300">
                <a:solidFill>
                  <a:schemeClr val="dk1"/>
                </a:solidFill>
                <a:latin typeface="Raleway"/>
                <a:ea typeface="Raleway"/>
                <a:cs typeface="Raleway"/>
                <a:sym typeface="Raleway"/>
              </a:rPr>
              <a:t>largest</a:t>
            </a:r>
            <a:r>
              <a:rPr lang="en" sz="1300">
                <a:solidFill>
                  <a:schemeClr val="dk1"/>
                </a:solidFill>
                <a:latin typeface="Raleway"/>
                <a:ea typeface="Raleway"/>
                <a:cs typeface="Raleway"/>
                <a:sym typeface="Raleway"/>
              </a:rPr>
              <a:t> ratio of maximum to minimum compared to other locations</a:t>
            </a:r>
            <a:endParaRPr sz="1300">
              <a:solidFill>
                <a:schemeClr val="dk1"/>
              </a:solidFill>
              <a:latin typeface="Raleway"/>
              <a:ea typeface="Raleway"/>
              <a:cs typeface="Raleway"/>
              <a:sym typeface="Raleway"/>
            </a:endParaRPr>
          </a:p>
          <a:p>
            <a:pPr indent="0" lvl="0" marL="0" rtl="0" algn="l">
              <a:lnSpc>
                <a:spcPct val="115000"/>
              </a:lnSpc>
              <a:spcBef>
                <a:spcPts val="1200"/>
              </a:spcBef>
              <a:spcAft>
                <a:spcPts val="0"/>
              </a:spcAft>
              <a:buNone/>
            </a:pPr>
            <a:r>
              <a:rPr lang="en" sz="1300">
                <a:solidFill>
                  <a:schemeClr val="dk1"/>
                </a:solidFill>
                <a:latin typeface="Raleway"/>
                <a:ea typeface="Raleway"/>
                <a:cs typeface="Raleway"/>
                <a:sym typeface="Raleway"/>
              </a:rPr>
              <a:t>The second conclusion we can draw is that the Harbor is in compliance with other factors essential to an oyster’s growth, </a:t>
            </a:r>
            <a:endParaRPr sz="1300">
              <a:solidFill>
                <a:schemeClr val="dk1"/>
              </a:solidFill>
              <a:latin typeface="Raleway"/>
              <a:ea typeface="Raleway"/>
              <a:cs typeface="Raleway"/>
              <a:sym typeface="Raleway"/>
            </a:endParaRPr>
          </a:p>
          <a:p>
            <a:pPr indent="-311150" lvl="0" marL="457200" rtl="0" algn="l">
              <a:lnSpc>
                <a:spcPct val="115000"/>
              </a:lnSpc>
              <a:spcBef>
                <a:spcPts val="12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Regarding things like pH, salinity, and temperature</a:t>
            </a:r>
            <a:endParaRPr sz="1300">
              <a:solidFill>
                <a:schemeClr val="dk1"/>
              </a:solidFill>
              <a:latin typeface="Raleway"/>
              <a:ea typeface="Raleway"/>
              <a:cs typeface="Raleway"/>
              <a:sym typeface="Raleway"/>
            </a:endParaRPr>
          </a:p>
          <a:p>
            <a:pPr indent="0" lvl="0" marL="457200" rtl="0" algn="l">
              <a:lnSpc>
                <a:spcPct val="115000"/>
              </a:lnSpc>
              <a:spcBef>
                <a:spcPts val="1200"/>
              </a:spcBef>
              <a:spcAft>
                <a:spcPts val="1200"/>
              </a:spcAft>
              <a:buNone/>
            </a:pPr>
            <a:r>
              <a:t/>
            </a:r>
            <a:endParaRPr sz="1300">
              <a:solidFill>
                <a:schemeClr val="dk1"/>
              </a:solidFill>
              <a:latin typeface="Raleway"/>
              <a:ea typeface="Raleway"/>
              <a:cs typeface="Raleway"/>
              <a:sym typeface="Ralewa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4e2299215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4e2299215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34343"/>
                </a:solidFill>
                <a:latin typeface="Raleway"/>
                <a:ea typeface="Raleway"/>
                <a:cs typeface="Raleway"/>
                <a:sym typeface="Raleway"/>
              </a:rPr>
              <a:t>To help better understand the data we came up with two visualizations</a:t>
            </a:r>
            <a:endParaRPr sz="1300">
              <a:solidFill>
                <a:srgbClr val="434343"/>
              </a:solidFill>
              <a:latin typeface="Raleway"/>
              <a:ea typeface="Raleway"/>
              <a:cs typeface="Raleway"/>
              <a:sym typeface="Raleway"/>
            </a:endParaRPr>
          </a:p>
          <a:p>
            <a:pPr indent="0" lvl="0" marL="0" rtl="0" algn="l">
              <a:lnSpc>
                <a:spcPct val="115000"/>
              </a:lnSpc>
              <a:spcBef>
                <a:spcPts val="1200"/>
              </a:spcBef>
              <a:spcAft>
                <a:spcPts val="0"/>
              </a:spcAft>
              <a:buNone/>
            </a:pPr>
            <a:r>
              <a:rPr lang="en" sz="1300">
                <a:solidFill>
                  <a:srgbClr val="434343"/>
                </a:solidFill>
                <a:latin typeface="Raleway"/>
                <a:ea typeface="Raleway"/>
                <a:cs typeface="Raleway"/>
                <a:sym typeface="Raleway"/>
              </a:rPr>
              <a:t>On this graph we can see an oyster is plotted for each location, and they are scaled to their average shell height</a:t>
            </a:r>
            <a:endParaRPr sz="1300">
              <a:solidFill>
                <a:srgbClr val="434343"/>
              </a:solidFill>
              <a:latin typeface="Raleway"/>
              <a:ea typeface="Raleway"/>
              <a:cs typeface="Raleway"/>
              <a:sym typeface="Raleway"/>
            </a:endParaRPr>
          </a:p>
          <a:p>
            <a:pPr indent="0" lvl="0" marL="0" rtl="0" algn="l">
              <a:lnSpc>
                <a:spcPct val="115000"/>
              </a:lnSpc>
              <a:spcBef>
                <a:spcPts val="1200"/>
              </a:spcBef>
              <a:spcAft>
                <a:spcPts val="1200"/>
              </a:spcAft>
              <a:buClr>
                <a:schemeClr val="dk1"/>
              </a:buClr>
              <a:buSzPts val="1100"/>
              <a:buFont typeface="Arial"/>
              <a:buNone/>
            </a:pPr>
            <a:r>
              <a:rPr lang="en" sz="1300">
                <a:solidFill>
                  <a:srgbClr val="434343"/>
                </a:solidFill>
                <a:latin typeface="Raleway"/>
                <a:ea typeface="Raleway"/>
                <a:cs typeface="Raleway"/>
                <a:sym typeface="Raleway"/>
              </a:rPr>
              <a:t>For example the average oyster in __ is __ millimeters tall</a:t>
            </a:r>
            <a:endParaRPr sz="1300">
              <a:solidFill>
                <a:srgbClr val="434343"/>
              </a:solidFill>
              <a:latin typeface="Raleway"/>
              <a:ea typeface="Raleway"/>
              <a:cs typeface="Raleway"/>
              <a:sym typeface="Raleway"/>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4e229921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4e229921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434343"/>
                </a:solidFill>
                <a:latin typeface="Raleway"/>
                <a:ea typeface="Raleway"/>
                <a:cs typeface="Raleway"/>
                <a:sym typeface="Raleway"/>
              </a:rPr>
              <a:t>Within the data we were also given the latitude and longitude of each location, so by plotting each spot we can better understand the </a:t>
            </a:r>
            <a:r>
              <a:rPr lang="en" sz="1300">
                <a:solidFill>
                  <a:srgbClr val="434343"/>
                </a:solidFill>
                <a:latin typeface="Raleway"/>
                <a:ea typeface="Raleway"/>
                <a:cs typeface="Raleway"/>
                <a:sym typeface="Raleway"/>
              </a:rPr>
              <a:t>geography</a:t>
            </a:r>
            <a:r>
              <a:rPr lang="en" sz="1300">
                <a:solidFill>
                  <a:srgbClr val="434343"/>
                </a:solidFill>
                <a:latin typeface="Raleway"/>
                <a:ea typeface="Raleway"/>
                <a:cs typeface="Raleway"/>
                <a:sym typeface="Raleway"/>
              </a:rPr>
              <a:t> of the region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4e229921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4e229921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4e229921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4e229921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4e229921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4e229921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4b9e8eb23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4b9e8eb23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e229921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e229921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The BOP (Billion Oyster Project) is a </a:t>
            </a:r>
            <a:r>
              <a:rPr lang="en" sz="1300">
                <a:solidFill>
                  <a:srgbClr val="595959"/>
                </a:solidFill>
                <a:latin typeface="Lato"/>
                <a:ea typeface="Lato"/>
                <a:cs typeface="Lato"/>
                <a:sym typeface="Lato"/>
              </a:rPr>
              <a:t>nonprofit</a:t>
            </a:r>
            <a:r>
              <a:rPr lang="en" sz="1300">
                <a:solidFill>
                  <a:srgbClr val="595959"/>
                </a:solidFill>
                <a:latin typeface="Lato"/>
                <a:ea typeface="Lato"/>
                <a:cs typeface="Lato"/>
                <a:sym typeface="Lato"/>
              </a:rPr>
              <a:t> organization dedicated to supporting the repopulation of oysters in New York harbor</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t/>
            </a:r>
            <a:endParaRPr sz="1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The comeback of oysters will add diversity to the harbor and allow the oyster reefs to shelter a plethora of species while </a:t>
            </a:r>
            <a:r>
              <a:rPr lang="en" sz="1300">
                <a:solidFill>
                  <a:srgbClr val="595959"/>
                </a:solidFill>
                <a:latin typeface="Lato"/>
                <a:ea typeface="Lato"/>
                <a:cs typeface="Lato"/>
                <a:sym typeface="Lato"/>
              </a:rPr>
              <a:t>reducing</a:t>
            </a:r>
            <a:r>
              <a:rPr lang="en" sz="1300">
                <a:solidFill>
                  <a:srgbClr val="595959"/>
                </a:solidFill>
                <a:latin typeface="Lato"/>
                <a:ea typeface="Lato"/>
                <a:cs typeface="Lato"/>
                <a:sym typeface="Lato"/>
              </a:rPr>
              <a:t> flooding in NY</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t/>
            </a:r>
            <a:endParaRPr sz="1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We as students are helping by utilizing Python to better understand environmental trends, collecting data to determine the best locations for oysters, and using Data Visualization to convey this information to an audience</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t/>
            </a:r>
            <a:endParaRPr sz="1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What’s better than learning and helping at the same time?</a:t>
            </a:r>
            <a:endParaRPr sz="1300">
              <a:solidFill>
                <a:srgbClr val="595959"/>
              </a:solidFill>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4e229921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4e229921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MSX is </a:t>
            </a:r>
            <a:r>
              <a:rPr lang="en" sz="1300">
                <a:solidFill>
                  <a:srgbClr val="595959"/>
                </a:solidFill>
                <a:latin typeface="Lato"/>
                <a:ea typeface="Lato"/>
                <a:cs typeface="Lato"/>
                <a:sym typeface="Lato"/>
              </a:rPr>
              <a:t>protozoan parasite</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Endermo is present in Chesapeake Bay</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Acidic water means (cannot grow their essential shells), oysters prefer basic water for the minerals</a:t>
            </a:r>
            <a:endParaRPr sz="1300">
              <a:solidFill>
                <a:srgbClr val="595959"/>
              </a:solidFill>
              <a:latin typeface="Lato"/>
              <a:ea typeface="Lato"/>
              <a:cs typeface="Lato"/>
              <a:sym typeface="Lato"/>
            </a:endParaRPr>
          </a:p>
          <a:p>
            <a:pPr indent="0" lvl="0" marL="0" rtl="0" algn="l">
              <a:spcBef>
                <a:spcPts val="1200"/>
              </a:spcBef>
              <a:spcAft>
                <a:spcPts val="0"/>
              </a:spcAft>
              <a:buNone/>
            </a:pPr>
            <a:r>
              <a:rPr lang="en" sz="1300">
                <a:solidFill>
                  <a:srgbClr val="595959"/>
                </a:solidFill>
                <a:latin typeface="Lato"/>
                <a:ea typeface="Lato"/>
                <a:cs typeface="Lato"/>
                <a:sym typeface="Lato"/>
              </a:rPr>
              <a:t>Salinity affects growth rate</a:t>
            </a:r>
            <a:endParaRPr sz="1300">
              <a:solidFill>
                <a:srgbClr val="595959"/>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e2299215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4e2299215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In out brainstorming phase we came up with many possible questions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t/>
            </a:r>
            <a:endParaRPr sz="1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We had to take into account the data we were given, so out of the many we chose our main research question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t/>
            </a:r>
            <a:endParaRPr sz="1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We came up with different models of the data, at first we did a test with the whole data, then we broke it down into specific locations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t/>
            </a:r>
            <a:endParaRPr sz="1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 Finally we visualized the information using charts and graphs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e229921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e229921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The data that we received was just over</a:t>
            </a:r>
            <a:r>
              <a:rPr lang="en" sz="1300">
                <a:solidFill>
                  <a:srgbClr val="595959"/>
                </a:solidFill>
                <a:latin typeface="Lato"/>
                <a:ea typeface="Lato"/>
                <a:cs typeface="Lato"/>
                <a:sym typeface="Lato"/>
              </a:rPr>
              <a:t> </a:t>
            </a:r>
            <a:r>
              <a:rPr lang="en" sz="1300">
                <a:solidFill>
                  <a:srgbClr val="595959"/>
                </a:solidFill>
                <a:latin typeface="Lato"/>
                <a:ea typeface="Lato"/>
                <a:cs typeface="Lato"/>
                <a:sym typeface="Lato"/>
              </a:rPr>
              <a:t>20,000 rows long</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It would have taken us a very long time to do it by hand</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This shows how Python was able to significantly help us, we were able to analyze trends within such a big data set in a matter of seconds</a:t>
            </a:r>
            <a:endParaRPr sz="1300">
              <a:solidFill>
                <a:srgbClr val="595959"/>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4e229921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4e229921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4e229921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4e229921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4e229921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4e229921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4e22992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4e22992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Because we were missing data in the live/dead ratios we decided that the average oyster shell height would be a better factor to choose the best location</a:t>
            </a:r>
            <a:endParaRPr/>
          </a:p>
          <a:p>
            <a:pPr indent="0" lvl="0" marL="457200" rtl="0" algn="l">
              <a:spcBef>
                <a:spcPts val="1200"/>
              </a:spcBef>
              <a:spcAft>
                <a:spcPts val="0"/>
              </a:spcAft>
              <a:buNone/>
            </a:pPr>
            <a:r>
              <a:t/>
            </a:r>
            <a:endParaRPr/>
          </a:p>
          <a:p>
            <a:pPr indent="-298450" lvl="0" marL="457200" rtl="0" algn="l">
              <a:spcBef>
                <a:spcPts val="0"/>
              </a:spcBef>
              <a:spcAft>
                <a:spcPts val="0"/>
              </a:spcAft>
              <a:buSzPts val="1100"/>
              <a:buAutoNum type="arabicPeriod"/>
            </a:pPr>
            <a:r>
              <a:rPr lang="en"/>
              <a:t>Great Kills Harbor</a:t>
            </a:r>
            <a:endParaRPr/>
          </a:p>
          <a:p>
            <a:pPr indent="-298450" lvl="0" marL="457200" rtl="0" algn="l">
              <a:spcBef>
                <a:spcPts val="0"/>
              </a:spcBef>
              <a:spcAft>
                <a:spcPts val="0"/>
              </a:spcAft>
              <a:buSzPts val="1100"/>
              <a:buAutoNum type="arabicPeriod"/>
            </a:pPr>
            <a:r>
              <a:rPr lang="en"/>
              <a:t>Paerdegat Basin</a:t>
            </a:r>
            <a:endParaRPr/>
          </a:p>
          <a:p>
            <a:pPr indent="-298450" lvl="0" marL="457200" rtl="0" algn="l">
              <a:spcBef>
                <a:spcPts val="0"/>
              </a:spcBef>
              <a:spcAft>
                <a:spcPts val="0"/>
              </a:spcAft>
              <a:buSzPts val="1100"/>
              <a:buAutoNum type="arabicPeriod"/>
            </a:pPr>
            <a:r>
              <a:rPr lang="en"/>
              <a:t>Coney Island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a:t>
            </a:r>
            <a:endParaRPr/>
          </a:p>
          <a:p>
            <a:pPr indent="-298450" lvl="0" marL="457200" rtl="0" algn="l">
              <a:spcBef>
                <a:spcPts val="0"/>
              </a:spcBef>
              <a:spcAft>
                <a:spcPts val="0"/>
              </a:spcAft>
              <a:buSzPts val="1100"/>
              <a:buAutoNum type="arabicPeriod"/>
            </a:pPr>
            <a:r>
              <a:rPr lang="en"/>
              <a:t>Bush Terminal Park</a:t>
            </a:r>
            <a:endParaRPr/>
          </a:p>
          <a:p>
            <a:pPr indent="-298450" lvl="0" marL="457200" rtl="0" algn="l">
              <a:spcBef>
                <a:spcPts val="0"/>
              </a:spcBef>
              <a:spcAft>
                <a:spcPts val="0"/>
              </a:spcAft>
              <a:buSzPts val="1100"/>
              <a:buAutoNum type="arabicPeriod"/>
            </a:pPr>
            <a:r>
              <a:rPr lang="en"/>
              <a:t>Brooklyn Bridge Park</a:t>
            </a:r>
            <a:endParaRPr/>
          </a:p>
          <a:p>
            <a:pPr indent="-298450" lvl="0" marL="457200" rtl="0" algn="l">
              <a:spcBef>
                <a:spcPts val="0"/>
              </a:spcBef>
              <a:spcAft>
                <a:spcPts val="0"/>
              </a:spcAft>
              <a:buSzPts val="1100"/>
              <a:buAutoNum type="arabicPeriod"/>
            </a:pPr>
            <a:r>
              <a:rPr lang="en"/>
              <a:t>Lemon Creek Lagoon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billionoysterproject.org/" TargetMode="External"/><Relationship Id="rId4" Type="http://schemas.openxmlformats.org/officeDocument/2006/relationships/hyperlink" Target="https://appfigures.com/" TargetMode="External"/><Relationship Id="rId5" Type="http://schemas.openxmlformats.org/officeDocument/2006/relationships/hyperlink" Target="https://github.com/PACESTEM/STEMINSTITUTE20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394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Breakfast Club</a:t>
            </a:r>
            <a:endParaRPr>
              <a:solidFill>
                <a:srgbClr val="000000"/>
              </a:solidFill>
            </a:endParaRPr>
          </a:p>
        </p:txBody>
      </p:sp>
      <p:sp>
        <p:nvSpPr>
          <p:cNvPr id="87" name="Google Shape;87;p13"/>
          <p:cNvSpPr txBox="1"/>
          <p:nvPr>
            <p:ph idx="1" type="subTitle"/>
          </p:nvPr>
        </p:nvSpPr>
        <p:spPr>
          <a:xfrm>
            <a:off x="1730400" y="3357775"/>
            <a:ext cx="5683200" cy="10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aleway"/>
                <a:ea typeface="Raleway"/>
                <a:cs typeface="Raleway"/>
                <a:sym typeface="Raleway"/>
              </a:rPr>
              <a:t>By: Alexa Saur, Arnav Grover, Alan Portnoy, Gabrielle Jones, Julia Malyszko, and Matthew Miller</a:t>
            </a:r>
            <a:endParaRPr>
              <a:solidFill>
                <a:srgbClr val="000000"/>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83448" y="1911431"/>
            <a:ext cx="2993690" cy="2946669"/>
          </a:xfrm>
          <a:prstGeom prst="rect">
            <a:avLst/>
          </a:prstGeom>
          <a:noFill/>
          <a:ln>
            <a:noFill/>
          </a:ln>
        </p:spPr>
      </p:pic>
      <p:pic>
        <p:nvPicPr>
          <p:cNvPr id="147" name="Google Shape;147;p22"/>
          <p:cNvPicPr preferRelativeResize="0"/>
          <p:nvPr/>
        </p:nvPicPr>
        <p:blipFill>
          <a:blip r:embed="rId4">
            <a:alphaModFix/>
          </a:blip>
          <a:stretch>
            <a:fillRect/>
          </a:stretch>
        </p:blipFill>
        <p:spPr>
          <a:xfrm>
            <a:off x="3100466" y="1911425"/>
            <a:ext cx="2993690" cy="2946674"/>
          </a:xfrm>
          <a:prstGeom prst="rect">
            <a:avLst/>
          </a:prstGeom>
          <a:noFill/>
          <a:ln>
            <a:noFill/>
          </a:ln>
        </p:spPr>
      </p:pic>
      <p:pic>
        <p:nvPicPr>
          <p:cNvPr id="148" name="Google Shape;148;p22"/>
          <p:cNvPicPr preferRelativeResize="0"/>
          <p:nvPr/>
        </p:nvPicPr>
        <p:blipFill>
          <a:blip r:embed="rId5">
            <a:alphaModFix/>
          </a:blip>
          <a:stretch>
            <a:fillRect/>
          </a:stretch>
        </p:blipFill>
        <p:spPr>
          <a:xfrm>
            <a:off x="6117484" y="1911431"/>
            <a:ext cx="2946668" cy="2946669"/>
          </a:xfrm>
          <a:prstGeom prst="rect">
            <a:avLst/>
          </a:prstGeom>
          <a:noFill/>
          <a:ln>
            <a:noFill/>
          </a:ln>
        </p:spPr>
      </p:pic>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What location is the best? (Part 3)</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Conclusions</a:t>
            </a:r>
            <a:endParaRPr>
              <a:solidFill>
                <a:srgbClr val="000000"/>
              </a:solidFill>
            </a:endParaRPr>
          </a:p>
        </p:txBody>
      </p:sp>
      <p:sp>
        <p:nvSpPr>
          <p:cNvPr id="155" name="Google Shape;155;p23"/>
          <p:cNvSpPr txBox="1"/>
          <p:nvPr>
            <p:ph idx="1" type="body"/>
          </p:nvPr>
        </p:nvSpPr>
        <p:spPr>
          <a:xfrm>
            <a:off x="729450" y="2078875"/>
            <a:ext cx="7688700" cy="274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Great Kills Harbor is the preferable location for oysters growth</a:t>
            </a:r>
            <a:endParaRPr b="1">
              <a:solidFill>
                <a:srgbClr val="000000"/>
              </a:solidFill>
              <a:latin typeface="Raleway"/>
              <a:ea typeface="Raleway"/>
              <a:cs typeface="Raleway"/>
              <a:sym typeface="Raleway"/>
            </a:endParaRPr>
          </a:p>
          <a:p>
            <a:pPr indent="0" lvl="0" marL="0" rtl="0" algn="l">
              <a:spcBef>
                <a:spcPts val="1200"/>
              </a:spcBef>
              <a:spcAft>
                <a:spcPts val="0"/>
              </a:spcAft>
              <a:buNone/>
            </a:pPr>
            <a:r>
              <a:t/>
            </a:r>
            <a:endParaRPr b="1" sz="100">
              <a:solidFill>
                <a:srgbClr val="000000"/>
              </a:solidFill>
              <a:latin typeface="Raleway"/>
              <a:ea typeface="Raleway"/>
              <a:cs typeface="Raleway"/>
              <a:sym typeface="Raleway"/>
            </a:endParaRPr>
          </a:p>
          <a:p>
            <a:pPr indent="-311150" lvl="0" marL="457200" rtl="0" algn="l">
              <a:lnSpc>
                <a:spcPct val="200000"/>
              </a:lnSpc>
              <a:spcBef>
                <a:spcPts val="1200"/>
              </a:spcBef>
              <a:spcAft>
                <a:spcPts val="0"/>
              </a:spcAft>
              <a:buClr>
                <a:srgbClr val="000000"/>
              </a:buClr>
              <a:buSzPts val="1300"/>
              <a:buFont typeface="Raleway"/>
              <a:buChar char="-"/>
            </a:pPr>
            <a:r>
              <a:rPr lang="en">
                <a:solidFill>
                  <a:srgbClr val="000000"/>
                </a:solidFill>
                <a:latin typeface="Raleway"/>
                <a:ea typeface="Raleway"/>
                <a:cs typeface="Raleway"/>
                <a:sym typeface="Raleway"/>
              </a:rPr>
              <a:t>Highest average shell height</a:t>
            </a:r>
            <a:endParaRPr sz="100">
              <a:solidFill>
                <a:srgbClr val="000000"/>
              </a:solidFill>
              <a:latin typeface="Raleway"/>
              <a:ea typeface="Raleway"/>
              <a:cs typeface="Raleway"/>
              <a:sym typeface="Raleway"/>
            </a:endParaRPr>
          </a:p>
          <a:p>
            <a:pPr indent="-311150" lvl="0" marL="457200" rtl="0" algn="l">
              <a:lnSpc>
                <a:spcPct val="200000"/>
              </a:lnSpc>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Best ratio of max. to min.</a:t>
            </a:r>
            <a:endParaRPr>
              <a:solidFill>
                <a:srgbClr val="000000"/>
              </a:solidFill>
              <a:latin typeface="Raleway"/>
              <a:ea typeface="Raleway"/>
              <a:cs typeface="Raleway"/>
              <a:sym typeface="Raleway"/>
            </a:endParaRPr>
          </a:p>
          <a:p>
            <a:pPr indent="0" lvl="0" marL="0" rtl="0" algn="l">
              <a:spcBef>
                <a:spcPts val="1200"/>
              </a:spcBef>
              <a:spcAft>
                <a:spcPts val="0"/>
              </a:spcAft>
              <a:buNone/>
            </a:pPr>
            <a:r>
              <a:t/>
            </a:r>
            <a:endParaRPr sz="100">
              <a:solidFill>
                <a:srgbClr val="000000"/>
              </a:solidFill>
              <a:latin typeface="Raleway"/>
              <a:ea typeface="Raleway"/>
              <a:cs typeface="Raleway"/>
              <a:sym typeface="Raleway"/>
            </a:endParaRPr>
          </a:p>
          <a:p>
            <a:pPr indent="-311150" lvl="0" marL="457200" rtl="0" algn="l">
              <a:spcBef>
                <a:spcPts val="120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Supports another range of factors essential to oysters</a:t>
            </a:r>
            <a:endParaRPr b="1">
              <a:solidFill>
                <a:srgbClr val="000000"/>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Telling a Story With Visualization</a:t>
            </a:r>
            <a:endParaRPr/>
          </a:p>
        </p:txBody>
      </p:sp>
      <p:pic>
        <p:nvPicPr>
          <p:cNvPr id="161" name="Google Shape;161;p24"/>
          <p:cNvPicPr preferRelativeResize="0"/>
          <p:nvPr/>
        </p:nvPicPr>
        <p:blipFill>
          <a:blip r:embed="rId3">
            <a:alphaModFix/>
          </a:blip>
          <a:stretch>
            <a:fillRect/>
          </a:stretch>
        </p:blipFill>
        <p:spPr>
          <a:xfrm>
            <a:off x="0" y="580445"/>
            <a:ext cx="9144003" cy="44246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are the oysters located?</a:t>
            </a:r>
            <a:endParaRPr/>
          </a:p>
        </p:txBody>
      </p:sp>
      <p:pic>
        <p:nvPicPr>
          <p:cNvPr id="167" name="Google Shape;167;p25"/>
          <p:cNvPicPr preferRelativeResize="0"/>
          <p:nvPr/>
        </p:nvPicPr>
        <p:blipFill>
          <a:blip r:embed="rId3">
            <a:alphaModFix/>
          </a:blip>
          <a:stretch>
            <a:fillRect/>
          </a:stretch>
        </p:blipFill>
        <p:spPr>
          <a:xfrm>
            <a:off x="2565052" y="1924613"/>
            <a:ext cx="4017486" cy="313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73" name="Google Shape;173;p26"/>
          <p:cNvSpPr txBox="1"/>
          <p:nvPr>
            <p:ph idx="1" type="body"/>
          </p:nvPr>
        </p:nvSpPr>
        <p:spPr>
          <a:xfrm>
            <a:off x="729450" y="2078875"/>
            <a:ext cx="7688700" cy="27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Billion Oyster Project</a:t>
            </a:r>
            <a:endParaRPr/>
          </a:p>
          <a:p>
            <a:pPr indent="0" lvl="0" marL="0" rtl="0" algn="l">
              <a:spcBef>
                <a:spcPts val="1200"/>
              </a:spcBef>
              <a:spcAft>
                <a:spcPts val="0"/>
              </a:spcAft>
              <a:buNone/>
            </a:pPr>
            <a:r>
              <a:rPr lang="en" u="sng"/>
              <a:t>Scientist: Anna Fraioli; Data Curriculum Specialist </a:t>
            </a:r>
            <a:endParaRPr/>
          </a:p>
          <a:p>
            <a:pPr indent="0" lvl="0" marL="0" rtl="0" algn="l">
              <a:spcBef>
                <a:spcPts val="1200"/>
              </a:spcBef>
              <a:spcAft>
                <a:spcPts val="0"/>
              </a:spcAft>
              <a:buNone/>
            </a:pPr>
            <a:r>
              <a:rPr lang="en" u="sng">
                <a:solidFill>
                  <a:schemeClr val="hlink"/>
                </a:solidFill>
                <a:hlinkClick r:id="rId4"/>
              </a:rPr>
              <a:t>Appfigures - ASO tools, App Intelligence, and Analytics</a:t>
            </a:r>
            <a:endParaRPr/>
          </a:p>
          <a:p>
            <a:pPr indent="0" lvl="0" marL="0" rtl="0" algn="l">
              <a:spcBef>
                <a:spcPts val="1200"/>
              </a:spcBef>
              <a:spcAft>
                <a:spcPts val="1200"/>
              </a:spcAft>
              <a:buNone/>
            </a:pPr>
            <a:r>
              <a:rPr lang="en" u="sng">
                <a:solidFill>
                  <a:schemeClr val="hlink"/>
                </a:solidFill>
                <a:hlinkClick r:id="rId5"/>
              </a:rPr>
              <a:t>Provided Information</a:t>
            </a:r>
            <a:r>
              <a:rPr lang="en"/>
              <a:t> (Github)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659125" y="1757400"/>
            <a:ext cx="7688700" cy="2803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rgbClr val="000000"/>
                </a:solidFill>
                <a:latin typeface="Raleway"/>
                <a:ea typeface="Raleway"/>
                <a:cs typeface="Raleway"/>
                <a:sym typeface="Raleway"/>
              </a:rPr>
              <a:t>Gabrielle: </a:t>
            </a:r>
            <a:r>
              <a:rPr lang="en">
                <a:solidFill>
                  <a:srgbClr val="000000"/>
                </a:solidFill>
                <a:latin typeface="Raleway"/>
                <a:ea typeface="Raleway"/>
                <a:cs typeface="Raleway"/>
                <a:sym typeface="Raleway"/>
              </a:rPr>
              <a:t>“From Appfigures, I grasped a different </a:t>
            </a:r>
            <a:r>
              <a:rPr lang="en">
                <a:solidFill>
                  <a:srgbClr val="000000"/>
                </a:solidFill>
                <a:latin typeface="Raleway"/>
                <a:ea typeface="Raleway"/>
                <a:cs typeface="Raleway"/>
                <a:sym typeface="Raleway"/>
              </a:rPr>
              <a:t>perspective</a:t>
            </a:r>
            <a:r>
              <a:rPr lang="en">
                <a:solidFill>
                  <a:srgbClr val="000000"/>
                </a:solidFill>
                <a:latin typeface="Raleway"/>
                <a:ea typeface="Raleway"/>
                <a:cs typeface="Raleway"/>
                <a:sym typeface="Raleway"/>
              </a:rPr>
              <a:t> on starting your own company, the mentors were very supportive and not only did I learn about python but also about which skills I could use in a specific workplace.”</a:t>
            </a:r>
            <a:endParaRPr>
              <a:solidFill>
                <a:srgbClr val="000000"/>
              </a:solidFill>
              <a:latin typeface="Raleway"/>
              <a:ea typeface="Raleway"/>
              <a:cs typeface="Raleway"/>
              <a:sym typeface="Raleway"/>
            </a:endParaRPr>
          </a:p>
          <a:p>
            <a:pPr indent="0" lvl="0" marL="0" rtl="0" algn="l">
              <a:spcBef>
                <a:spcPts val="1200"/>
              </a:spcBef>
              <a:spcAft>
                <a:spcPts val="0"/>
              </a:spcAft>
              <a:buNone/>
            </a:pPr>
            <a:r>
              <a:rPr b="1" lang="en">
                <a:solidFill>
                  <a:srgbClr val="000000"/>
                </a:solidFill>
                <a:latin typeface="Raleway"/>
                <a:ea typeface="Raleway"/>
                <a:cs typeface="Raleway"/>
                <a:sym typeface="Raleway"/>
              </a:rPr>
              <a:t>Alexa</a:t>
            </a:r>
            <a:r>
              <a:rPr lang="en">
                <a:solidFill>
                  <a:srgbClr val="000000"/>
                </a:solidFill>
                <a:latin typeface="Raleway"/>
                <a:ea typeface="Raleway"/>
                <a:cs typeface="Raleway"/>
                <a:sym typeface="Raleway"/>
              </a:rPr>
              <a:t>: “It was a interesting and valuable experience which helped me understand more about STEM and the BOP.”</a:t>
            </a:r>
            <a:endParaRPr>
              <a:solidFill>
                <a:srgbClr val="000000"/>
              </a:solidFill>
              <a:latin typeface="Raleway"/>
              <a:ea typeface="Raleway"/>
              <a:cs typeface="Raleway"/>
              <a:sym typeface="Raleway"/>
            </a:endParaRPr>
          </a:p>
          <a:p>
            <a:pPr indent="0" lvl="0" marL="0" rtl="0" algn="l">
              <a:spcBef>
                <a:spcPts val="1200"/>
              </a:spcBef>
              <a:spcAft>
                <a:spcPts val="0"/>
              </a:spcAft>
              <a:buNone/>
            </a:pPr>
            <a:r>
              <a:rPr b="1" lang="en">
                <a:solidFill>
                  <a:srgbClr val="000000"/>
                </a:solidFill>
                <a:latin typeface="Raleway"/>
                <a:ea typeface="Raleway"/>
                <a:cs typeface="Raleway"/>
                <a:sym typeface="Raleway"/>
              </a:rPr>
              <a:t>Alan</a:t>
            </a:r>
            <a:r>
              <a:rPr lang="en">
                <a:solidFill>
                  <a:srgbClr val="000000"/>
                </a:solidFill>
                <a:latin typeface="Raleway"/>
                <a:ea typeface="Raleway"/>
                <a:cs typeface="Raleway"/>
                <a:sym typeface="Raleway"/>
              </a:rPr>
              <a:t>: “The mentors and those that shared their knowledge with the STEM students made this enriching </a:t>
            </a:r>
            <a:r>
              <a:rPr lang="en">
                <a:solidFill>
                  <a:srgbClr val="000000"/>
                </a:solidFill>
                <a:latin typeface="Raleway"/>
                <a:ea typeface="Raleway"/>
                <a:cs typeface="Raleway"/>
                <a:sym typeface="Raleway"/>
              </a:rPr>
              <a:t>experience</a:t>
            </a:r>
            <a:r>
              <a:rPr lang="en">
                <a:solidFill>
                  <a:srgbClr val="000000"/>
                </a:solidFill>
                <a:latin typeface="Raleway"/>
                <a:ea typeface="Raleway"/>
                <a:cs typeface="Raleway"/>
                <a:sym typeface="Raleway"/>
              </a:rPr>
              <a:t> possible. ”</a:t>
            </a:r>
            <a:endParaRPr>
              <a:solidFill>
                <a:srgbClr val="000000"/>
              </a:solidFill>
              <a:latin typeface="Raleway"/>
              <a:ea typeface="Raleway"/>
              <a:cs typeface="Raleway"/>
              <a:sym typeface="Raleway"/>
            </a:endParaRPr>
          </a:p>
          <a:p>
            <a:pPr indent="0" lvl="0" marL="0" rtl="0" algn="l">
              <a:spcBef>
                <a:spcPts val="1200"/>
              </a:spcBef>
              <a:spcAft>
                <a:spcPts val="0"/>
              </a:spcAft>
              <a:buNone/>
            </a:pPr>
            <a:r>
              <a:rPr b="1" lang="en">
                <a:solidFill>
                  <a:srgbClr val="000000"/>
                </a:solidFill>
                <a:latin typeface="Raleway"/>
                <a:ea typeface="Raleway"/>
                <a:cs typeface="Raleway"/>
                <a:sym typeface="Raleway"/>
              </a:rPr>
              <a:t>Arnav</a:t>
            </a:r>
            <a:r>
              <a:rPr lang="en">
                <a:solidFill>
                  <a:srgbClr val="000000"/>
                </a:solidFill>
                <a:latin typeface="Raleway"/>
                <a:ea typeface="Raleway"/>
                <a:cs typeface="Raleway"/>
                <a:sym typeface="Raleway"/>
              </a:rPr>
              <a:t>: “It would have been very hard to understand the concepts taught in the STEM Institute, if not for the diligence and hard work of our mentors.”</a:t>
            </a:r>
            <a:endParaRPr>
              <a:solidFill>
                <a:srgbClr val="000000"/>
              </a:solidFill>
              <a:latin typeface="Raleway"/>
              <a:ea typeface="Raleway"/>
              <a:cs typeface="Raleway"/>
              <a:sym typeface="Raleway"/>
            </a:endParaRPr>
          </a:p>
          <a:p>
            <a:pPr indent="0" lvl="0" marL="0" rtl="0" algn="l">
              <a:spcBef>
                <a:spcPts val="1200"/>
              </a:spcBef>
              <a:spcAft>
                <a:spcPts val="0"/>
              </a:spcAft>
              <a:buNone/>
            </a:pPr>
            <a:r>
              <a:rPr b="1" lang="en">
                <a:solidFill>
                  <a:srgbClr val="000000"/>
                </a:solidFill>
                <a:latin typeface="Raleway"/>
                <a:ea typeface="Raleway"/>
                <a:cs typeface="Raleway"/>
                <a:sym typeface="Raleway"/>
              </a:rPr>
              <a:t>Julia</a:t>
            </a:r>
            <a:r>
              <a:rPr lang="en">
                <a:solidFill>
                  <a:srgbClr val="000000"/>
                </a:solidFill>
                <a:latin typeface="Raleway"/>
                <a:ea typeface="Raleway"/>
                <a:cs typeface="Raleway"/>
                <a:sym typeface="Raleway"/>
              </a:rPr>
              <a:t>: “I am thankful for the experience that the STEM Institute provided me, as well as the amazing people I got to meet.” </a:t>
            </a:r>
            <a:endParaRPr>
              <a:solidFill>
                <a:srgbClr val="000000"/>
              </a:solidFill>
              <a:latin typeface="Raleway"/>
              <a:ea typeface="Raleway"/>
              <a:cs typeface="Raleway"/>
              <a:sym typeface="Raleway"/>
            </a:endParaRPr>
          </a:p>
          <a:p>
            <a:pPr indent="0" lvl="0" marL="0" rtl="0" algn="l">
              <a:spcBef>
                <a:spcPts val="1200"/>
              </a:spcBef>
              <a:spcAft>
                <a:spcPts val="1200"/>
              </a:spcAft>
              <a:buNone/>
            </a:pPr>
            <a:r>
              <a:rPr b="1" lang="en">
                <a:solidFill>
                  <a:srgbClr val="000000"/>
                </a:solidFill>
                <a:latin typeface="Raleway"/>
                <a:ea typeface="Raleway"/>
                <a:cs typeface="Raleway"/>
                <a:sym typeface="Raleway"/>
              </a:rPr>
              <a:t>Matthew:  “</a:t>
            </a:r>
            <a:r>
              <a:rPr lang="en">
                <a:solidFill>
                  <a:srgbClr val="000000"/>
                </a:solidFill>
                <a:latin typeface="Raleway"/>
                <a:ea typeface="Raleway"/>
                <a:cs typeface="Raleway"/>
                <a:sym typeface="Raleway"/>
              </a:rPr>
              <a:t>This was challenging for me but I learned a lot more about what is STEM and how you can use these skills in different work environments.  I also liked the science presentations and the chance to meet new people.”</a:t>
            </a:r>
            <a:endParaRPr>
              <a:solidFill>
                <a:srgbClr val="000000"/>
              </a:solidFill>
              <a:latin typeface="Raleway"/>
              <a:ea typeface="Raleway"/>
              <a:cs typeface="Raleway"/>
              <a:sym typeface="Raleway"/>
            </a:endParaRPr>
          </a:p>
        </p:txBody>
      </p:sp>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About our Experience</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pic>
        <p:nvPicPr>
          <p:cNvPr id="185" name="Google Shape;185;p28"/>
          <p:cNvPicPr preferRelativeResize="0"/>
          <p:nvPr/>
        </p:nvPicPr>
        <p:blipFill>
          <a:blip r:embed="rId3">
            <a:alphaModFix/>
          </a:blip>
          <a:stretch>
            <a:fillRect/>
          </a:stretch>
        </p:blipFill>
        <p:spPr>
          <a:xfrm>
            <a:off x="2471300" y="821125"/>
            <a:ext cx="6213600" cy="388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 type="body"/>
          </p:nvPr>
        </p:nvSpPr>
        <p:spPr>
          <a:xfrm>
            <a:off x="1853250" y="1951200"/>
            <a:ext cx="5437500" cy="139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Raleway"/>
                <a:ea typeface="Raleway"/>
                <a:cs typeface="Raleway"/>
                <a:sym typeface="Raleway"/>
              </a:rPr>
              <a:t>THANK YOU</a:t>
            </a:r>
            <a:endParaRPr sz="3000">
              <a:latin typeface="Raleway"/>
              <a:ea typeface="Raleway"/>
              <a:cs typeface="Raleway"/>
              <a:sym typeface="Raleway"/>
            </a:endParaRPr>
          </a:p>
          <a:p>
            <a:pPr indent="0" lvl="0" marL="0" rtl="0" algn="ctr">
              <a:spcBef>
                <a:spcPts val="1200"/>
              </a:spcBef>
              <a:spcAft>
                <a:spcPts val="1200"/>
              </a:spcAft>
              <a:buNone/>
            </a:pPr>
            <a:r>
              <a:rPr lang="en" sz="2300">
                <a:latin typeface="Raleway"/>
                <a:ea typeface="Raleway"/>
                <a:cs typeface="Raleway"/>
                <a:sym typeface="Raleway"/>
              </a:rPr>
              <a:t>Any Questions?</a:t>
            </a:r>
            <a:endParaRPr sz="23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2078875"/>
            <a:ext cx="7688700" cy="280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What is the goal of the BOP?</a:t>
            </a:r>
            <a:endParaRPr b="1">
              <a:solidFill>
                <a:srgbClr val="000000"/>
              </a:solidFill>
              <a:latin typeface="Raleway"/>
              <a:ea typeface="Raleway"/>
              <a:cs typeface="Raleway"/>
              <a:sym typeface="Raleway"/>
            </a:endParaRPr>
          </a:p>
          <a:p>
            <a:pPr indent="-311150" lvl="0" marL="9144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Restore oyster reefs</a:t>
            </a:r>
            <a:endParaRPr>
              <a:solidFill>
                <a:srgbClr val="000000"/>
              </a:solidFill>
              <a:latin typeface="Raleway"/>
              <a:ea typeface="Raleway"/>
              <a:cs typeface="Raleway"/>
              <a:sym typeface="Raleway"/>
            </a:endParaRPr>
          </a:p>
          <a:p>
            <a:pPr indent="-311150" lvl="0" marL="9144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208 Active Oyster Restoration Stations</a:t>
            </a:r>
            <a:endParaRPr>
              <a:solidFill>
                <a:srgbClr val="000000"/>
              </a:solidFill>
              <a:latin typeface="Raleway"/>
              <a:ea typeface="Raleway"/>
              <a:cs typeface="Raleway"/>
              <a:sym typeface="Raleway"/>
            </a:endParaRPr>
          </a:p>
          <a:p>
            <a:pPr indent="0" lvl="0" marL="0" rtl="0" algn="l">
              <a:spcBef>
                <a:spcPts val="1200"/>
              </a:spcBef>
              <a:spcAft>
                <a:spcPts val="0"/>
              </a:spcAft>
              <a:buNone/>
            </a:pPr>
            <a:r>
              <a:t/>
            </a:r>
            <a:endParaRPr sz="100">
              <a:solidFill>
                <a:srgbClr val="000000"/>
              </a:solidFill>
              <a:latin typeface="Raleway"/>
              <a:ea typeface="Raleway"/>
              <a:cs typeface="Raleway"/>
              <a:sym typeface="Raleway"/>
            </a:endParaRPr>
          </a:p>
          <a:p>
            <a:pPr indent="-311150" lvl="0" marL="457200" rtl="0" algn="l">
              <a:spcBef>
                <a:spcPts val="120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What will the comeback of oysters do for the environment?</a:t>
            </a:r>
            <a:endParaRPr b="1">
              <a:solidFill>
                <a:srgbClr val="000000"/>
              </a:solidFill>
              <a:latin typeface="Raleway"/>
              <a:ea typeface="Raleway"/>
              <a:cs typeface="Raleway"/>
              <a:sym typeface="Raleway"/>
            </a:endParaRPr>
          </a:p>
          <a:p>
            <a:pPr indent="-311150" lvl="0" marL="9144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Provide habitats for many aquatic species</a:t>
            </a:r>
            <a:endParaRPr>
              <a:solidFill>
                <a:srgbClr val="000000"/>
              </a:solidFill>
              <a:latin typeface="Raleway"/>
              <a:ea typeface="Raleway"/>
              <a:cs typeface="Raleway"/>
              <a:sym typeface="Raleway"/>
            </a:endParaRPr>
          </a:p>
          <a:p>
            <a:pPr indent="-311150" lvl="0" marL="9144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Filter water</a:t>
            </a:r>
            <a:endParaRPr>
              <a:solidFill>
                <a:srgbClr val="000000"/>
              </a:solidFill>
              <a:latin typeface="Raleway"/>
              <a:ea typeface="Raleway"/>
              <a:cs typeface="Raleway"/>
              <a:sym typeface="Raleway"/>
            </a:endParaRPr>
          </a:p>
          <a:p>
            <a:pPr indent="-311150" lvl="0" marL="9144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Help shield shorelines from storm damage</a:t>
            </a:r>
            <a:endParaRPr>
              <a:solidFill>
                <a:srgbClr val="000000"/>
              </a:solidFill>
              <a:latin typeface="Raleway"/>
              <a:ea typeface="Raleway"/>
              <a:cs typeface="Raleway"/>
              <a:sym typeface="Raleway"/>
            </a:endParaRPr>
          </a:p>
          <a:p>
            <a:pPr indent="0" lvl="0" marL="457200" rtl="0" algn="l">
              <a:spcBef>
                <a:spcPts val="1200"/>
              </a:spcBef>
              <a:spcAft>
                <a:spcPts val="0"/>
              </a:spcAft>
              <a:buNone/>
            </a:pPr>
            <a:r>
              <a:t/>
            </a:r>
            <a:endParaRPr sz="100">
              <a:solidFill>
                <a:srgbClr val="000000"/>
              </a:solidFill>
              <a:latin typeface="Raleway"/>
              <a:ea typeface="Raleway"/>
              <a:cs typeface="Raleway"/>
              <a:sym typeface="Raleway"/>
            </a:endParaRPr>
          </a:p>
          <a:p>
            <a:pPr indent="-311150" lvl="0" marL="457200" rtl="0" algn="l">
              <a:spcBef>
                <a:spcPts val="120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How can we help?</a:t>
            </a:r>
            <a:endParaRPr b="1">
              <a:solidFill>
                <a:srgbClr val="000000"/>
              </a:solidFill>
              <a:latin typeface="Raleway"/>
              <a:ea typeface="Raleway"/>
              <a:cs typeface="Raleway"/>
              <a:sym typeface="Raleway"/>
            </a:endParaRPr>
          </a:p>
        </p:txBody>
      </p:sp>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The Billion Oyster Project</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04825"/>
            <a:ext cx="7688700" cy="3007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rgbClr val="000000"/>
              </a:buClr>
              <a:buSzPts val="1300"/>
              <a:buChar char="●"/>
            </a:pPr>
            <a:r>
              <a:rPr b="1" lang="en">
                <a:solidFill>
                  <a:srgbClr val="000000"/>
                </a:solidFill>
                <a:latin typeface="Raleway"/>
                <a:ea typeface="Raleway"/>
                <a:cs typeface="Raleway"/>
                <a:sym typeface="Raleway"/>
              </a:rPr>
              <a:t>Diet</a:t>
            </a:r>
            <a:r>
              <a:rPr b="1" lang="en">
                <a:solidFill>
                  <a:srgbClr val="000000"/>
                </a:solidFill>
                <a:latin typeface="Raleway"/>
                <a:ea typeface="Raleway"/>
                <a:cs typeface="Raleway"/>
                <a:sym typeface="Raleway"/>
              </a:rPr>
              <a:t> : </a:t>
            </a:r>
            <a:r>
              <a:rPr lang="en">
                <a:solidFill>
                  <a:srgbClr val="000000"/>
                </a:solidFill>
                <a:latin typeface="Raleway"/>
                <a:ea typeface="Raleway"/>
                <a:cs typeface="Raleway"/>
                <a:sym typeface="Raleway"/>
              </a:rPr>
              <a:t>zooplankton, shrimps, crab, fis</a:t>
            </a:r>
            <a:r>
              <a:rPr lang="en">
                <a:solidFill>
                  <a:srgbClr val="000000"/>
                </a:solidFill>
                <a:latin typeface="Raleway"/>
                <a:ea typeface="Raleway"/>
                <a:cs typeface="Raleway"/>
                <a:sym typeface="Raleway"/>
              </a:rPr>
              <a:t>h</a:t>
            </a:r>
            <a:endParaRPr>
              <a:solidFill>
                <a:srgbClr val="000000"/>
              </a:solidFill>
              <a:latin typeface="Raleway"/>
              <a:ea typeface="Raleway"/>
              <a:cs typeface="Raleway"/>
              <a:sym typeface="Raleway"/>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latin typeface="Raleway"/>
                <a:ea typeface="Raleway"/>
                <a:cs typeface="Raleway"/>
                <a:sym typeface="Raleway"/>
              </a:rPr>
              <a:t>Movement : </a:t>
            </a:r>
            <a:r>
              <a:rPr lang="en">
                <a:solidFill>
                  <a:srgbClr val="000000"/>
                </a:solidFill>
                <a:latin typeface="Raleway"/>
                <a:ea typeface="Raleway"/>
                <a:cs typeface="Raleway"/>
                <a:sym typeface="Raleway"/>
              </a:rPr>
              <a:t>Sessile Organism</a:t>
            </a:r>
            <a:endParaRPr>
              <a:solidFill>
                <a:srgbClr val="000000"/>
              </a:solidFill>
              <a:latin typeface="Raleway"/>
              <a:ea typeface="Raleway"/>
              <a:cs typeface="Raleway"/>
              <a:sym typeface="Raleway"/>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latin typeface="Raleway"/>
                <a:ea typeface="Raleway"/>
                <a:cs typeface="Raleway"/>
                <a:sym typeface="Raleway"/>
              </a:rPr>
              <a:t>Feeding Habits : </a:t>
            </a:r>
            <a:r>
              <a:rPr lang="en">
                <a:solidFill>
                  <a:srgbClr val="000000"/>
                </a:solidFill>
                <a:latin typeface="Raleway"/>
                <a:ea typeface="Raleway"/>
                <a:cs typeface="Raleway"/>
                <a:sym typeface="Raleway"/>
              </a:rPr>
              <a:t>“Filter” Feeders (nitrogen and phosphorus)</a:t>
            </a:r>
            <a:endParaRPr b="1">
              <a:solidFill>
                <a:srgbClr val="000000"/>
              </a:solidFill>
              <a:latin typeface="Raleway"/>
              <a:ea typeface="Raleway"/>
              <a:cs typeface="Raleway"/>
              <a:sym typeface="Raleway"/>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latin typeface="Raleway"/>
                <a:ea typeface="Raleway"/>
                <a:cs typeface="Raleway"/>
                <a:sym typeface="Raleway"/>
              </a:rPr>
              <a:t>Threats : </a:t>
            </a:r>
            <a:r>
              <a:rPr lang="en">
                <a:solidFill>
                  <a:srgbClr val="000000"/>
                </a:solidFill>
                <a:latin typeface="Raleway"/>
                <a:ea typeface="Raleway"/>
                <a:cs typeface="Raleway"/>
                <a:sym typeface="Raleway"/>
              </a:rPr>
              <a:t>MSX, Endermo, acidic water, salinity changes</a:t>
            </a:r>
            <a:endParaRPr>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b="1" lang="en" sz="1500">
                <a:solidFill>
                  <a:srgbClr val="000000"/>
                </a:solidFill>
                <a:latin typeface="Raleway"/>
                <a:ea typeface="Raleway"/>
                <a:cs typeface="Raleway"/>
                <a:sym typeface="Raleway"/>
              </a:rPr>
              <a:t>What are the optimal conditions for an oyster to live?</a:t>
            </a:r>
            <a:endParaRPr b="1" sz="100">
              <a:solidFill>
                <a:srgbClr val="000000"/>
              </a:solidFill>
              <a:latin typeface="Raleway"/>
              <a:ea typeface="Raleway"/>
              <a:cs typeface="Raleway"/>
              <a:sym typeface="Raleway"/>
            </a:endParaRPr>
          </a:p>
          <a:p>
            <a:pPr indent="-311150" lvl="0" marL="457200" rtl="0" algn="l">
              <a:lnSpc>
                <a:spcPct val="100000"/>
              </a:lnSpc>
              <a:spcBef>
                <a:spcPts val="1200"/>
              </a:spcBef>
              <a:spcAft>
                <a:spcPts val="0"/>
              </a:spcAft>
              <a:buClr>
                <a:srgbClr val="000000"/>
              </a:buClr>
              <a:buSzPts val="1300"/>
              <a:buChar char="●"/>
            </a:pPr>
            <a:r>
              <a:rPr b="1" lang="en">
                <a:solidFill>
                  <a:srgbClr val="000000"/>
                </a:solidFill>
                <a:latin typeface="Raleway"/>
                <a:ea typeface="Raleway"/>
                <a:cs typeface="Raleway"/>
                <a:sym typeface="Raleway"/>
              </a:rPr>
              <a:t>pH : </a:t>
            </a:r>
            <a:r>
              <a:rPr lang="en">
                <a:solidFill>
                  <a:srgbClr val="000000"/>
                </a:solidFill>
                <a:latin typeface="Raleway"/>
                <a:ea typeface="Raleway"/>
                <a:cs typeface="Raleway"/>
                <a:sym typeface="Raleway"/>
              </a:rPr>
              <a:t>6.75 - 8.75</a:t>
            </a:r>
            <a:endParaRPr>
              <a:solidFill>
                <a:srgbClr val="000000"/>
              </a:solidFill>
              <a:latin typeface="Raleway"/>
              <a:ea typeface="Raleway"/>
              <a:cs typeface="Raleway"/>
              <a:sym typeface="Raleway"/>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latin typeface="Raleway"/>
                <a:ea typeface="Raleway"/>
                <a:cs typeface="Raleway"/>
                <a:sym typeface="Raleway"/>
              </a:rPr>
              <a:t>Shell Height :</a:t>
            </a:r>
            <a:r>
              <a:rPr lang="en">
                <a:solidFill>
                  <a:srgbClr val="000000"/>
                </a:solidFill>
                <a:latin typeface="Raleway"/>
                <a:ea typeface="Raleway"/>
                <a:cs typeface="Raleway"/>
                <a:sym typeface="Raleway"/>
              </a:rPr>
              <a:t>  triploid oysters : 83mm ; diploid oysters 76 mm</a:t>
            </a:r>
            <a:endParaRPr>
              <a:solidFill>
                <a:srgbClr val="000000"/>
              </a:solidFill>
              <a:latin typeface="Raleway"/>
              <a:ea typeface="Raleway"/>
              <a:cs typeface="Raleway"/>
              <a:sym typeface="Raleway"/>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latin typeface="Raleway"/>
                <a:ea typeface="Raleway"/>
                <a:cs typeface="Raleway"/>
                <a:sym typeface="Raleway"/>
              </a:rPr>
              <a:t>Salinity : </a:t>
            </a:r>
            <a:r>
              <a:rPr lang="en">
                <a:solidFill>
                  <a:srgbClr val="000000"/>
                </a:solidFill>
                <a:latin typeface="Raleway"/>
                <a:ea typeface="Raleway"/>
                <a:cs typeface="Raleway"/>
                <a:sym typeface="Raleway"/>
              </a:rPr>
              <a:t>10 - 25 ppt.</a:t>
            </a:r>
            <a:endParaRPr>
              <a:solidFill>
                <a:srgbClr val="000000"/>
              </a:solidFill>
              <a:latin typeface="Raleway"/>
              <a:ea typeface="Raleway"/>
              <a:cs typeface="Raleway"/>
              <a:sym typeface="Raleway"/>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latin typeface="Raleway"/>
                <a:ea typeface="Raleway"/>
                <a:cs typeface="Raleway"/>
                <a:sym typeface="Raleway"/>
              </a:rPr>
              <a:t>Temp :</a:t>
            </a:r>
            <a:r>
              <a:rPr lang="en">
                <a:solidFill>
                  <a:srgbClr val="000000"/>
                </a:solidFill>
                <a:latin typeface="Raleway"/>
                <a:ea typeface="Raleway"/>
                <a:cs typeface="Raleway"/>
                <a:sym typeface="Raleway"/>
              </a:rPr>
              <a:t>  68- 90 °F (20 - 32 °C)</a:t>
            </a:r>
            <a:endParaRPr>
              <a:solidFill>
                <a:srgbClr val="000000"/>
              </a:solidFill>
              <a:latin typeface="Raleway"/>
              <a:ea typeface="Raleway"/>
              <a:cs typeface="Raleway"/>
              <a:sym typeface="Raleway"/>
            </a:endParaRPr>
          </a:p>
        </p:txBody>
      </p:sp>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About Oysters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Our Process </a:t>
            </a:r>
            <a:endParaRPr>
              <a:solidFill>
                <a:srgbClr val="000000"/>
              </a:solidFill>
            </a:endParaRPr>
          </a:p>
        </p:txBody>
      </p:sp>
      <p:sp>
        <p:nvSpPr>
          <p:cNvPr id="105" name="Google Shape;105;p16"/>
          <p:cNvSpPr txBox="1"/>
          <p:nvPr>
            <p:ph idx="1" type="body"/>
          </p:nvPr>
        </p:nvSpPr>
        <p:spPr>
          <a:xfrm>
            <a:off x="729450" y="2078875"/>
            <a:ext cx="7688700" cy="2757600"/>
          </a:xfrm>
          <a:prstGeom prst="rect">
            <a:avLst/>
          </a:prstGeom>
        </p:spPr>
        <p:txBody>
          <a:bodyPr anchorCtr="0" anchor="t" bIns="91425" lIns="91425" spcFirstLastPara="1" rIns="91425" wrap="square" tIns="91425">
            <a:normAutofit/>
          </a:bodyPr>
          <a:lstStyle/>
          <a:p>
            <a:pPr indent="-311150" lvl="0" marL="457200" rtl="0" algn="l">
              <a:lnSpc>
                <a:spcPct val="300000"/>
              </a:lnSpc>
              <a:spcBef>
                <a:spcPts val="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Brainstorming</a:t>
            </a:r>
            <a:endParaRPr b="1">
              <a:solidFill>
                <a:srgbClr val="000000"/>
              </a:solidFill>
              <a:latin typeface="Raleway"/>
              <a:ea typeface="Raleway"/>
              <a:cs typeface="Raleway"/>
              <a:sym typeface="Raleway"/>
            </a:endParaRPr>
          </a:p>
          <a:p>
            <a:pPr indent="-311150" lvl="0" marL="457200" rtl="0" algn="l">
              <a:lnSpc>
                <a:spcPct val="300000"/>
              </a:lnSpc>
              <a:spcBef>
                <a:spcPts val="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Narrowing it Down</a:t>
            </a:r>
            <a:endParaRPr b="1">
              <a:solidFill>
                <a:srgbClr val="000000"/>
              </a:solidFill>
              <a:latin typeface="Raleway"/>
              <a:ea typeface="Raleway"/>
              <a:cs typeface="Raleway"/>
              <a:sym typeface="Raleway"/>
            </a:endParaRPr>
          </a:p>
          <a:p>
            <a:pPr indent="-311150" lvl="0" marL="457200" rtl="0" algn="l">
              <a:lnSpc>
                <a:spcPct val="300000"/>
              </a:lnSpc>
              <a:spcBef>
                <a:spcPts val="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Testing</a:t>
            </a:r>
            <a:endParaRPr b="1">
              <a:solidFill>
                <a:srgbClr val="000000"/>
              </a:solidFill>
              <a:latin typeface="Raleway"/>
              <a:ea typeface="Raleway"/>
              <a:cs typeface="Raleway"/>
              <a:sym typeface="Raleway"/>
            </a:endParaRPr>
          </a:p>
          <a:p>
            <a:pPr indent="-311150" lvl="0" marL="457200" rtl="0" algn="l">
              <a:lnSpc>
                <a:spcPct val="300000"/>
              </a:lnSpc>
              <a:spcBef>
                <a:spcPts val="0"/>
              </a:spcBef>
              <a:spcAft>
                <a:spcPts val="0"/>
              </a:spcAft>
              <a:buClr>
                <a:srgbClr val="000000"/>
              </a:buClr>
              <a:buSzPts val="1300"/>
              <a:buFont typeface="Raleway"/>
              <a:buAutoNum type="arabicPeriod"/>
            </a:pPr>
            <a:r>
              <a:rPr b="1" lang="en">
                <a:solidFill>
                  <a:srgbClr val="000000"/>
                </a:solidFill>
                <a:latin typeface="Raleway"/>
                <a:ea typeface="Raleway"/>
                <a:cs typeface="Raleway"/>
                <a:sym typeface="Raleway"/>
              </a:rPr>
              <a:t>Presenting</a:t>
            </a:r>
            <a:endParaRPr b="1">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Our Data</a:t>
            </a:r>
            <a:endParaRPr>
              <a:solidFill>
                <a:srgbClr val="000000"/>
              </a:solidFill>
            </a:endParaRPr>
          </a:p>
        </p:txBody>
      </p:sp>
      <p:grpSp>
        <p:nvGrpSpPr>
          <p:cNvPr id="111" name="Google Shape;111;p17"/>
          <p:cNvGrpSpPr/>
          <p:nvPr/>
        </p:nvGrpSpPr>
        <p:grpSpPr>
          <a:xfrm>
            <a:off x="270075" y="2308752"/>
            <a:ext cx="8607449" cy="2180409"/>
            <a:chOff x="0" y="2986175"/>
            <a:chExt cx="8516325" cy="2157325"/>
          </a:xfrm>
        </p:grpSpPr>
        <p:pic>
          <p:nvPicPr>
            <p:cNvPr id="112" name="Google Shape;112;p17"/>
            <p:cNvPicPr preferRelativeResize="0"/>
            <p:nvPr/>
          </p:nvPicPr>
          <p:blipFill>
            <a:blip r:embed="rId3">
              <a:alphaModFix/>
            </a:blip>
            <a:stretch>
              <a:fillRect/>
            </a:stretch>
          </p:blipFill>
          <p:spPr>
            <a:xfrm>
              <a:off x="0" y="2986175"/>
              <a:ext cx="5249693" cy="2157324"/>
            </a:xfrm>
            <a:prstGeom prst="rect">
              <a:avLst/>
            </a:prstGeom>
            <a:noFill/>
            <a:ln>
              <a:noFill/>
            </a:ln>
          </p:spPr>
        </p:pic>
        <p:pic>
          <p:nvPicPr>
            <p:cNvPr id="113" name="Google Shape;113;p17"/>
            <p:cNvPicPr preferRelativeResize="0"/>
            <p:nvPr/>
          </p:nvPicPr>
          <p:blipFill>
            <a:blip r:embed="rId4">
              <a:alphaModFix/>
            </a:blip>
            <a:stretch>
              <a:fillRect/>
            </a:stretch>
          </p:blipFill>
          <p:spPr>
            <a:xfrm>
              <a:off x="5249695" y="2986175"/>
              <a:ext cx="3266629" cy="2157325"/>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Research Question</a:t>
            </a:r>
            <a:endParaRPr>
              <a:solidFill>
                <a:srgbClr val="000000"/>
              </a:solidFill>
            </a:endParaRPr>
          </a:p>
        </p:txBody>
      </p:sp>
      <p:sp>
        <p:nvSpPr>
          <p:cNvPr id="119" name="Google Shape;119;p18"/>
          <p:cNvSpPr txBox="1"/>
          <p:nvPr>
            <p:ph idx="1" type="body"/>
          </p:nvPr>
        </p:nvSpPr>
        <p:spPr>
          <a:xfrm>
            <a:off x="729450" y="2049200"/>
            <a:ext cx="7688700" cy="294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Raleway"/>
                <a:ea typeface="Raleway"/>
                <a:cs typeface="Raleway"/>
                <a:sym typeface="Raleway"/>
              </a:rPr>
              <a:t>Part 1 :</a:t>
            </a:r>
            <a:r>
              <a:rPr lang="en">
                <a:solidFill>
                  <a:srgbClr val="000000"/>
                </a:solidFill>
                <a:latin typeface="Raleway"/>
                <a:ea typeface="Raleway"/>
                <a:cs typeface="Raleway"/>
                <a:sym typeface="Raleway"/>
              </a:rPr>
              <a:t> Which locations best support oyster growth?</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a:solidFill>
                <a:srgbClr val="000000"/>
              </a:solidFill>
              <a:latin typeface="Raleway"/>
              <a:ea typeface="Raleway"/>
              <a:cs typeface="Raleway"/>
              <a:sym typeface="Raleway"/>
            </a:endParaRPr>
          </a:p>
          <a:p>
            <a:pPr indent="-311150" lvl="0" marL="4572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Using live/dead ratios</a:t>
            </a:r>
            <a:endParaRPr>
              <a:solidFill>
                <a:srgbClr val="000000"/>
              </a:solidFill>
              <a:latin typeface="Raleway"/>
              <a:ea typeface="Raleway"/>
              <a:cs typeface="Raleway"/>
              <a:sym typeface="Raleway"/>
            </a:endParaRPr>
          </a:p>
          <a:p>
            <a:pPr indent="-311150" lvl="0" marL="4572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Using shell height</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a:solidFill>
                <a:srgbClr val="000000"/>
              </a:solidFill>
              <a:latin typeface="Raleway"/>
              <a:ea typeface="Raleway"/>
              <a:cs typeface="Raleway"/>
              <a:sym typeface="Raleway"/>
            </a:endParaRPr>
          </a:p>
          <a:p>
            <a:pPr indent="0" lvl="0" marL="0" rtl="0" algn="l">
              <a:spcBef>
                <a:spcPts val="0"/>
              </a:spcBef>
              <a:spcAft>
                <a:spcPts val="0"/>
              </a:spcAft>
              <a:buNone/>
            </a:pPr>
            <a:r>
              <a:rPr b="1" lang="en">
                <a:solidFill>
                  <a:srgbClr val="000000"/>
                </a:solidFill>
                <a:latin typeface="Raleway"/>
                <a:ea typeface="Raleway"/>
                <a:cs typeface="Raleway"/>
                <a:sym typeface="Raleway"/>
              </a:rPr>
              <a:t>Part 2 :</a:t>
            </a:r>
            <a:r>
              <a:rPr lang="en">
                <a:solidFill>
                  <a:srgbClr val="000000"/>
                </a:solidFill>
                <a:latin typeface="Raleway"/>
                <a:ea typeface="Raleway"/>
                <a:cs typeface="Raleway"/>
                <a:sym typeface="Raleway"/>
              </a:rPr>
              <a:t> Why is that location the best location?</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a:solidFill>
                <a:srgbClr val="000000"/>
              </a:solidFill>
              <a:latin typeface="Raleway"/>
              <a:ea typeface="Raleway"/>
              <a:cs typeface="Raleway"/>
              <a:sym typeface="Raleway"/>
            </a:endParaRPr>
          </a:p>
          <a:p>
            <a:pPr indent="-311150" lvl="0" marL="4572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Using ph, temperature, salinity, etc.</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a:solidFill>
                <a:srgbClr val="000000"/>
              </a:solidFill>
              <a:latin typeface="Raleway"/>
              <a:ea typeface="Raleway"/>
              <a:cs typeface="Raleway"/>
              <a:sym typeface="Raleway"/>
            </a:endParaRPr>
          </a:p>
          <a:p>
            <a:pPr indent="0" lvl="0" marL="0" rtl="0" algn="l">
              <a:spcBef>
                <a:spcPts val="0"/>
              </a:spcBef>
              <a:spcAft>
                <a:spcPts val="1200"/>
              </a:spcAft>
              <a:buNone/>
            </a:pPr>
            <a:r>
              <a:t/>
            </a:r>
            <a:endParaRPr>
              <a:solidFill>
                <a:srgbClr val="00000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Code</a:t>
            </a:r>
            <a:endParaRPr>
              <a:solidFill>
                <a:srgbClr val="000000"/>
              </a:solidFill>
            </a:endParaRPr>
          </a:p>
        </p:txBody>
      </p:sp>
      <p:sp>
        <p:nvSpPr>
          <p:cNvPr id="125" name="Google Shape;125;p19"/>
          <p:cNvSpPr txBox="1"/>
          <p:nvPr/>
        </p:nvSpPr>
        <p:spPr>
          <a:xfrm>
            <a:off x="93300" y="1853850"/>
            <a:ext cx="5741700" cy="3193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850">
                <a:solidFill>
                  <a:srgbClr val="008000"/>
                </a:solidFill>
                <a:latin typeface="Courier New"/>
                <a:ea typeface="Courier New"/>
                <a:cs typeface="Courier New"/>
                <a:sym typeface="Courier New"/>
              </a:rPr>
              <a:t># getting graph values</a:t>
            </a:r>
            <a:endParaRPr sz="85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bar_titles = []</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shell_height_avg = []</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shell_height_max = []</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shell_height_min = []</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AF00DB"/>
                </a:solidFill>
                <a:latin typeface="Courier New"/>
                <a:ea typeface="Courier New"/>
                <a:cs typeface="Courier New"/>
                <a:sym typeface="Courier New"/>
              </a:rPr>
              <a:t>for</a:t>
            </a:r>
            <a:r>
              <a:rPr lang="en" sz="850">
                <a:latin typeface="Courier New"/>
                <a:ea typeface="Courier New"/>
                <a:cs typeface="Courier New"/>
                <a:sym typeface="Courier New"/>
              </a:rPr>
              <a:t> site </a:t>
            </a:r>
            <a:r>
              <a:rPr lang="en" sz="850">
                <a:solidFill>
                  <a:srgbClr val="0000FF"/>
                </a:solidFill>
                <a:latin typeface="Courier New"/>
                <a:ea typeface="Courier New"/>
                <a:cs typeface="Courier New"/>
                <a:sym typeface="Courier New"/>
              </a:rPr>
              <a:t>in</a:t>
            </a:r>
            <a:r>
              <a:rPr lang="en" sz="850">
                <a:latin typeface="Courier New"/>
                <a:ea typeface="Courier New"/>
                <a:cs typeface="Courier New"/>
                <a:sym typeface="Courier New"/>
              </a:rPr>
              <a:t> set(df[</a:t>
            </a:r>
            <a:r>
              <a:rPr lang="en" sz="850">
                <a:solidFill>
                  <a:srgbClr val="A31515"/>
                </a:solidFill>
                <a:latin typeface="Courier New"/>
                <a:ea typeface="Courier New"/>
                <a:cs typeface="Courier New"/>
                <a:sym typeface="Courier New"/>
              </a:rPr>
              <a:t>"Site"</a:t>
            </a:r>
            <a:r>
              <a:rPr lang="en" sz="850">
                <a:latin typeface="Courier New"/>
                <a:ea typeface="Courier New"/>
                <a:cs typeface="Courier New"/>
                <a:sym typeface="Courier New"/>
              </a:rPr>
              <a:t>]): </a:t>
            </a:r>
            <a:r>
              <a:rPr lang="en" sz="850">
                <a:solidFill>
                  <a:srgbClr val="008000"/>
                </a:solidFill>
                <a:latin typeface="Courier New"/>
                <a:ea typeface="Courier New"/>
                <a:cs typeface="Courier New"/>
                <a:sym typeface="Courier New"/>
              </a:rPr>
              <a:t># looping through each site</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 site_df = df.loc[df[</a:t>
            </a:r>
            <a:r>
              <a:rPr lang="en" sz="850">
                <a:solidFill>
                  <a:srgbClr val="A31515"/>
                </a:solidFill>
                <a:latin typeface="Courier New"/>
                <a:ea typeface="Courier New"/>
                <a:cs typeface="Courier New"/>
                <a:sym typeface="Courier New"/>
              </a:rPr>
              <a:t>"Site"</a:t>
            </a:r>
            <a:r>
              <a:rPr lang="en" sz="850">
                <a:latin typeface="Courier New"/>
                <a:ea typeface="Courier New"/>
                <a:cs typeface="Courier New"/>
                <a:sym typeface="Courier New"/>
              </a:rPr>
              <a:t>]==site]</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 bar_titles.append(site) </a:t>
            </a:r>
            <a:r>
              <a:rPr lang="en" sz="850">
                <a:solidFill>
                  <a:srgbClr val="008000"/>
                </a:solidFill>
                <a:latin typeface="Courier New"/>
                <a:ea typeface="Courier New"/>
                <a:cs typeface="Courier New"/>
                <a:sym typeface="Courier New"/>
              </a:rPr>
              <a:t># adds the current site to the list of sites (for labeling)</a:t>
            </a:r>
            <a:endParaRPr sz="85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 shell_height_avg.append(np.mean(site_df[</a:t>
            </a:r>
            <a:r>
              <a:rPr lang="en" sz="850">
                <a:solidFill>
                  <a:srgbClr val="A31515"/>
                </a:solidFill>
                <a:latin typeface="Courier New"/>
                <a:ea typeface="Courier New"/>
                <a:cs typeface="Courier New"/>
                <a:sym typeface="Courier New"/>
              </a:rPr>
              <a:t>"shell_height_mm"</a:t>
            </a:r>
            <a:r>
              <a:rPr lang="en" sz="850">
                <a:latin typeface="Courier New"/>
                <a:ea typeface="Courier New"/>
                <a:cs typeface="Courier New"/>
                <a:sym typeface="Courier New"/>
              </a:rPr>
              <a:t>])) </a:t>
            </a:r>
            <a:r>
              <a:rPr lang="en" sz="850">
                <a:solidFill>
                  <a:srgbClr val="008000"/>
                </a:solidFill>
                <a:latin typeface="Courier New"/>
                <a:ea typeface="Courier New"/>
                <a:cs typeface="Courier New"/>
                <a:sym typeface="Courier New"/>
              </a:rPr>
              <a:t># adds mean</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 shell_height_max.append(</a:t>
            </a:r>
            <a:r>
              <a:rPr lang="en" sz="850">
                <a:solidFill>
                  <a:srgbClr val="795E26"/>
                </a:solidFill>
                <a:latin typeface="Courier New"/>
                <a:ea typeface="Courier New"/>
                <a:cs typeface="Courier New"/>
                <a:sym typeface="Courier New"/>
              </a:rPr>
              <a:t>max</a:t>
            </a:r>
            <a:r>
              <a:rPr lang="en" sz="850">
                <a:latin typeface="Courier New"/>
                <a:ea typeface="Courier New"/>
                <a:cs typeface="Courier New"/>
                <a:sym typeface="Courier New"/>
              </a:rPr>
              <a:t>(site_df[</a:t>
            </a:r>
            <a:r>
              <a:rPr lang="en" sz="850">
                <a:solidFill>
                  <a:srgbClr val="A31515"/>
                </a:solidFill>
                <a:latin typeface="Courier New"/>
                <a:ea typeface="Courier New"/>
                <a:cs typeface="Courier New"/>
                <a:sym typeface="Courier New"/>
              </a:rPr>
              <a:t>"shell_height_mm"</a:t>
            </a:r>
            <a:r>
              <a:rPr lang="en" sz="850">
                <a:latin typeface="Courier New"/>
                <a:ea typeface="Courier New"/>
                <a:cs typeface="Courier New"/>
                <a:sym typeface="Courier New"/>
              </a:rPr>
              <a:t>])) </a:t>
            </a:r>
            <a:r>
              <a:rPr lang="en" sz="850">
                <a:solidFill>
                  <a:srgbClr val="008000"/>
                </a:solidFill>
                <a:latin typeface="Courier New"/>
                <a:ea typeface="Courier New"/>
                <a:cs typeface="Courier New"/>
                <a:sym typeface="Courier New"/>
              </a:rPr>
              <a:t># adds maximum</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 shell_height_min.append(</a:t>
            </a:r>
            <a:r>
              <a:rPr lang="en" sz="850">
                <a:solidFill>
                  <a:srgbClr val="795E26"/>
                </a:solidFill>
                <a:latin typeface="Courier New"/>
                <a:ea typeface="Courier New"/>
                <a:cs typeface="Courier New"/>
                <a:sym typeface="Courier New"/>
              </a:rPr>
              <a:t>min</a:t>
            </a:r>
            <a:r>
              <a:rPr lang="en" sz="850">
                <a:latin typeface="Courier New"/>
                <a:ea typeface="Courier New"/>
                <a:cs typeface="Courier New"/>
                <a:sym typeface="Courier New"/>
              </a:rPr>
              <a:t>(site_df[</a:t>
            </a:r>
            <a:r>
              <a:rPr lang="en" sz="850">
                <a:solidFill>
                  <a:srgbClr val="A31515"/>
                </a:solidFill>
                <a:latin typeface="Courier New"/>
                <a:ea typeface="Courier New"/>
                <a:cs typeface="Courier New"/>
                <a:sym typeface="Courier New"/>
              </a:rPr>
              <a:t>"shell_height_mm"</a:t>
            </a:r>
            <a:r>
              <a:rPr lang="en" sz="850">
                <a:latin typeface="Courier New"/>
                <a:ea typeface="Courier New"/>
                <a:cs typeface="Courier New"/>
                <a:sym typeface="Courier New"/>
              </a:rPr>
              <a:t>])) </a:t>
            </a:r>
            <a:r>
              <a:rPr lang="en" sz="850">
                <a:solidFill>
                  <a:srgbClr val="008000"/>
                </a:solidFill>
                <a:latin typeface="Courier New"/>
                <a:ea typeface="Courier New"/>
                <a:cs typeface="Courier New"/>
                <a:sym typeface="Courier New"/>
              </a:rPr>
              <a:t># adds minimum</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8000"/>
                </a:solidFill>
                <a:latin typeface="Courier New"/>
                <a:ea typeface="Courier New"/>
                <a:cs typeface="Courier New"/>
                <a:sym typeface="Courier New"/>
              </a:rPr>
              <a:t># plotting graph values</a:t>
            </a:r>
            <a:endParaRPr sz="85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bar_idx = np.array(</a:t>
            </a:r>
            <a:r>
              <a:rPr lang="en" sz="850">
                <a:solidFill>
                  <a:srgbClr val="795E26"/>
                </a:solidFill>
                <a:latin typeface="Courier New"/>
                <a:ea typeface="Courier New"/>
                <a:cs typeface="Courier New"/>
                <a:sym typeface="Courier New"/>
              </a:rPr>
              <a:t>range</a:t>
            </a:r>
            <a:r>
              <a:rPr lang="en" sz="850">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len</a:t>
            </a:r>
            <a:r>
              <a:rPr lang="en" sz="850">
                <a:latin typeface="Courier New"/>
                <a:ea typeface="Courier New"/>
                <a:cs typeface="Courier New"/>
                <a:sym typeface="Courier New"/>
              </a:rPr>
              <a:t>(bar_titles)))</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plt.bar(bar_idx</a:t>
            </a:r>
            <a:r>
              <a:rPr lang="en" sz="850">
                <a:solidFill>
                  <a:srgbClr val="09885A"/>
                </a:solidFill>
                <a:latin typeface="Courier New"/>
                <a:ea typeface="Courier New"/>
                <a:cs typeface="Courier New"/>
                <a:sym typeface="Courier New"/>
              </a:rPr>
              <a:t>-0.2</a:t>
            </a:r>
            <a:r>
              <a:rPr lang="en" sz="850">
                <a:latin typeface="Courier New"/>
                <a:ea typeface="Courier New"/>
                <a:cs typeface="Courier New"/>
                <a:sym typeface="Courier New"/>
              </a:rPr>
              <a:t>, shell_height_min, width=</a:t>
            </a:r>
            <a:r>
              <a:rPr lang="en" sz="850">
                <a:solidFill>
                  <a:srgbClr val="09885A"/>
                </a:solidFill>
                <a:latin typeface="Courier New"/>
                <a:ea typeface="Courier New"/>
                <a:cs typeface="Courier New"/>
                <a:sym typeface="Courier New"/>
              </a:rPr>
              <a:t>0.2</a:t>
            </a:r>
            <a:r>
              <a:rPr lang="en" sz="850">
                <a:latin typeface="Courier New"/>
                <a:ea typeface="Courier New"/>
                <a:cs typeface="Courier New"/>
                <a:sym typeface="Courier New"/>
              </a:rPr>
              <a:t>, label=</a:t>
            </a:r>
            <a:r>
              <a:rPr lang="en" sz="850">
                <a:solidFill>
                  <a:srgbClr val="A31515"/>
                </a:solidFill>
                <a:latin typeface="Courier New"/>
                <a:ea typeface="Courier New"/>
                <a:cs typeface="Courier New"/>
                <a:sym typeface="Courier New"/>
              </a:rPr>
              <a:t>"Minimum Shell Height"</a:t>
            </a:r>
            <a:r>
              <a:rPr lang="en" sz="850">
                <a:latin typeface="Courier New"/>
                <a:ea typeface="Courier New"/>
                <a:cs typeface="Courier New"/>
                <a:sym typeface="Courier New"/>
              </a:rPr>
              <a:t>) </a:t>
            </a:r>
            <a:r>
              <a:rPr lang="en" sz="850">
                <a:solidFill>
                  <a:srgbClr val="008000"/>
                </a:solidFill>
                <a:latin typeface="Courier New"/>
                <a:ea typeface="Courier New"/>
                <a:cs typeface="Courier New"/>
                <a:sym typeface="Courier New"/>
              </a:rPr>
              <a:t># min</a:t>
            </a:r>
            <a:endParaRPr sz="85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plt.bar(bar_idx, shell_height_avg, width=</a:t>
            </a:r>
            <a:r>
              <a:rPr lang="en" sz="850">
                <a:solidFill>
                  <a:srgbClr val="09885A"/>
                </a:solidFill>
                <a:latin typeface="Courier New"/>
                <a:ea typeface="Courier New"/>
                <a:cs typeface="Courier New"/>
                <a:sym typeface="Courier New"/>
              </a:rPr>
              <a:t>0.2</a:t>
            </a:r>
            <a:r>
              <a:rPr lang="en" sz="850">
                <a:latin typeface="Courier New"/>
                <a:ea typeface="Courier New"/>
                <a:cs typeface="Courier New"/>
                <a:sym typeface="Courier New"/>
              </a:rPr>
              <a:t>, label=</a:t>
            </a:r>
            <a:r>
              <a:rPr lang="en" sz="850">
                <a:solidFill>
                  <a:srgbClr val="A31515"/>
                </a:solidFill>
                <a:latin typeface="Courier New"/>
                <a:ea typeface="Courier New"/>
                <a:cs typeface="Courier New"/>
                <a:sym typeface="Courier New"/>
              </a:rPr>
              <a:t>"Average Shell Height"</a:t>
            </a:r>
            <a:r>
              <a:rPr lang="en" sz="850">
                <a:latin typeface="Courier New"/>
                <a:ea typeface="Courier New"/>
                <a:cs typeface="Courier New"/>
                <a:sym typeface="Courier New"/>
              </a:rPr>
              <a:t>) </a:t>
            </a:r>
            <a:r>
              <a:rPr lang="en" sz="850">
                <a:solidFill>
                  <a:srgbClr val="008000"/>
                </a:solidFill>
                <a:latin typeface="Courier New"/>
                <a:ea typeface="Courier New"/>
                <a:cs typeface="Courier New"/>
                <a:sym typeface="Courier New"/>
              </a:rPr>
              <a:t># mean</a:t>
            </a:r>
            <a:endParaRPr sz="85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plt.bar(bar_idx+</a:t>
            </a:r>
            <a:r>
              <a:rPr lang="en" sz="850">
                <a:solidFill>
                  <a:srgbClr val="09885A"/>
                </a:solidFill>
                <a:latin typeface="Courier New"/>
                <a:ea typeface="Courier New"/>
                <a:cs typeface="Courier New"/>
                <a:sym typeface="Courier New"/>
              </a:rPr>
              <a:t>0.2</a:t>
            </a:r>
            <a:r>
              <a:rPr lang="en" sz="850">
                <a:latin typeface="Courier New"/>
                <a:ea typeface="Courier New"/>
                <a:cs typeface="Courier New"/>
                <a:sym typeface="Courier New"/>
              </a:rPr>
              <a:t>, shell_height_max, width=</a:t>
            </a:r>
            <a:r>
              <a:rPr lang="en" sz="850">
                <a:solidFill>
                  <a:srgbClr val="09885A"/>
                </a:solidFill>
                <a:latin typeface="Courier New"/>
                <a:ea typeface="Courier New"/>
                <a:cs typeface="Courier New"/>
                <a:sym typeface="Courier New"/>
              </a:rPr>
              <a:t>0.2</a:t>
            </a:r>
            <a:r>
              <a:rPr lang="en" sz="850">
                <a:latin typeface="Courier New"/>
                <a:ea typeface="Courier New"/>
                <a:cs typeface="Courier New"/>
                <a:sym typeface="Courier New"/>
              </a:rPr>
              <a:t>, label=</a:t>
            </a:r>
            <a:r>
              <a:rPr lang="en" sz="850">
                <a:solidFill>
                  <a:srgbClr val="A31515"/>
                </a:solidFill>
                <a:latin typeface="Courier New"/>
                <a:ea typeface="Courier New"/>
                <a:cs typeface="Courier New"/>
                <a:sym typeface="Courier New"/>
              </a:rPr>
              <a:t>"Maximum Shell Height"</a:t>
            </a:r>
            <a:r>
              <a:rPr lang="en" sz="850">
                <a:latin typeface="Courier New"/>
                <a:ea typeface="Courier New"/>
                <a:cs typeface="Courier New"/>
                <a:sym typeface="Courier New"/>
              </a:rPr>
              <a:t>) </a:t>
            </a:r>
            <a:r>
              <a:rPr lang="en" sz="850">
                <a:solidFill>
                  <a:srgbClr val="008000"/>
                </a:solidFill>
                <a:latin typeface="Courier New"/>
                <a:ea typeface="Courier New"/>
                <a:cs typeface="Courier New"/>
                <a:sym typeface="Courier New"/>
              </a:rPr>
              <a:t># max</a:t>
            </a:r>
            <a:endParaRPr sz="85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plt.xticks(bar_idx, bar_titles, rotation=</a:t>
            </a:r>
            <a:r>
              <a:rPr lang="en" sz="850">
                <a:solidFill>
                  <a:srgbClr val="09885A"/>
                </a:solidFill>
                <a:latin typeface="Courier New"/>
                <a:ea typeface="Courier New"/>
                <a:cs typeface="Courier New"/>
                <a:sym typeface="Courier New"/>
              </a:rPr>
              <a:t>90</a:t>
            </a:r>
            <a:r>
              <a:rPr lang="en" sz="850">
                <a:latin typeface="Courier New"/>
                <a:ea typeface="Courier New"/>
                <a:cs typeface="Courier New"/>
                <a:sym typeface="Courier New"/>
              </a:rPr>
              <a:t>)</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plt.legend()</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plt.xlabel(</a:t>
            </a:r>
            <a:r>
              <a:rPr lang="en" sz="850">
                <a:solidFill>
                  <a:srgbClr val="A31515"/>
                </a:solidFill>
                <a:latin typeface="Courier New"/>
                <a:ea typeface="Courier New"/>
                <a:cs typeface="Courier New"/>
                <a:sym typeface="Courier New"/>
              </a:rPr>
              <a:t>"Location"</a:t>
            </a:r>
            <a:r>
              <a:rPr lang="en" sz="850">
                <a:latin typeface="Courier New"/>
                <a:ea typeface="Courier New"/>
                <a:cs typeface="Courier New"/>
                <a:sym typeface="Courier New"/>
              </a:rPr>
              <a:t>)</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plt.ylabel(</a:t>
            </a:r>
            <a:r>
              <a:rPr lang="en" sz="850">
                <a:solidFill>
                  <a:srgbClr val="A31515"/>
                </a:solidFill>
                <a:latin typeface="Courier New"/>
                <a:ea typeface="Courier New"/>
                <a:cs typeface="Courier New"/>
                <a:sym typeface="Courier New"/>
              </a:rPr>
              <a:t>"Shell Height (mm)"</a:t>
            </a:r>
            <a:r>
              <a:rPr lang="en" sz="850">
                <a:latin typeface="Courier New"/>
                <a:ea typeface="Courier New"/>
                <a:cs typeface="Courier New"/>
                <a:sym typeface="Courier New"/>
              </a:rPr>
              <a:t>)</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plt.title(</a:t>
            </a:r>
            <a:r>
              <a:rPr lang="en" sz="850">
                <a:solidFill>
                  <a:srgbClr val="A31515"/>
                </a:solidFill>
                <a:latin typeface="Courier New"/>
                <a:ea typeface="Courier New"/>
                <a:cs typeface="Courier New"/>
                <a:sym typeface="Courier New"/>
              </a:rPr>
              <a:t>"Oyster Shell Heights Based on Location"</a:t>
            </a:r>
            <a:r>
              <a:rPr lang="en" sz="850">
                <a:latin typeface="Courier New"/>
                <a:ea typeface="Courier New"/>
                <a:cs typeface="Courier New"/>
                <a:sym typeface="Courier New"/>
              </a:rPr>
              <a:t>)</a:t>
            </a:r>
            <a:endParaRPr sz="850">
              <a:latin typeface="Courier New"/>
              <a:ea typeface="Courier New"/>
              <a:cs typeface="Courier New"/>
              <a:sym typeface="Courier New"/>
            </a:endParaRPr>
          </a:p>
          <a:p>
            <a:pPr indent="0" lvl="0" marL="0" rtl="0" algn="l">
              <a:lnSpc>
                <a:spcPct val="100000"/>
              </a:lnSpc>
              <a:spcBef>
                <a:spcPts val="0"/>
              </a:spcBef>
              <a:spcAft>
                <a:spcPts val="0"/>
              </a:spcAft>
              <a:buNone/>
            </a:pPr>
            <a:r>
              <a:rPr lang="en" sz="850">
                <a:latin typeface="Courier New"/>
                <a:ea typeface="Courier New"/>
                <a:cs typeface="Courier New"/>
                <a:sym typeface="Courier New"/>
              </a:rPr>
              <a:t>plt.show()</a:t>
            </a:r>
            <a:endParaRPr sz="850">
              <a:latin typeface="Courier New"/>
              <a:ea typeface="Courier New"/>
              <a:cs typeface="Courier New"/>
              <a:sym typeface="Courier New"/>
            </a:endParaRPr>
          </a:p>
        </p:txBody>
      </p:sp>
      <p:pic>
        <p:nvPicPr>
          <p:cNvPr id="126" name="Google Shape;126;p19"/>
          <p:cNvPicPr preferRelativeResize="0"/>
          <p:nvPr/>
        </p:nvPicPr>
        <p:blipFill rotWithShape="1">
          <a:blip r:embed="rId3">
            <a:alphaModFix/>
          </a:blip>
          <a:srcRect b="0" l="0" r="0" t="0"/>
          <a:stretch/>
        </p:blipFill>
        <p:spPr>
          <a:xfrm>
            <a:off x="5823801" y="1862800"/>
            <a:ext cx="3325119" cy="312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Which location is the best? (Part 1) </a:t>
            </a:r>
            <a:endParaRPr>
              <a:solidFill>
                <a:srgbClr val="000000"/>
              </a:solidFill>
            </a:endParaRPr>
          </a:p>
        </p:txBody>
      </p:sp>
      <p:pic>
        <p:nvPicPr>
          <p:cNvPr id="132" name="Google Shape;132;p20"/>
          <p:cNvPicPr preferRelativeResize="0"/>
          <p:nvPr/>
        </p:nvPicPr>
        <p:blipFill>
          <a:blip r:embed="rId3">
            <a:alphaModFix/>
          </a:blip>
          <a:stretch>
            <a:fillRect/>
          </a:stretch>
        </p:blipFill>
        <p:spPr>
          <a:xfrm>
            <a:off x="2945196" y="2061250"/>
            <a:ext cx="2864538" cy="2726752"/>
          </a:xfrm>
          <a:prstGeom prst="rect">
            <a:avLst/>
          </a:prstGeom>
          <a:noFill/>
          <a:ln>
            <a:noFill/>
          </a:ln>
        </p:spPr>
      </p:pic>
      <p:pic>
        <p:nvPicPr>
          <p:cNvPr id="133" name="Google Shape;133;p20"/>
          <p:cNvPicPr preferRelativeResize="0"/>
          <p:nvPr/>
        </p:nvPicPr>
        <p:blipFill>
          <a:blip r:embed="rId4">
            <a:alphaModFix/>
          </a:blip>
          <a:stretch>
            <a:fillRect/>
          </a:stretch>
        </p:blipFill>
        <p:spPr>
          <a:xfrm>
            <a:off x="5938022" y="2061250"/>
            <a:ext cx="3089354" cy="2726752"/>
          </a:xfrm>
          <a:prstGeom prst="rect">
            <a:avLst/>
          </a:prstGeom>
          <a:noFill/>
          <a:ln>
            <a:noFill/>
          </a:ln>
        </p:spPr>
      </p:pic>
      <p:pic>
        <p:nvPicPr>
          <p:cNvPr id="134" name="Google Shape;134;p20"/>
          <p:cNvPicPr preferRelativeResize="0"/>
          <p:nvPr/>
        </p:nvPicPr>
        <p:blipFill>
          <a:blip r:embed="rId5">
            <a:alphaModFix/>
          </a:blip>
          <a:stretch>
            <a:fillRect/>
          </a:stretch>
        </p:blipFill>
        <p:spPr>
          <a:xfrm>
            <a:off x="104976" y="2061241"/>
            <a:ext cx="2770256" cy="2726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Which location is the best? (Part 2)</a:t>
            </a:r>
            <a:endParaRPr>
              <a:solidFill>
                <a:srgbClr val="000000"/>
              </a:solidFill>
            </a:endParaRPr>
          </a:p>
        </p:txBody>
      </p:sp>
      <p:pic>
        <p:nvPicPr>
          <p:cNvPr id="140" name="Google Shape;140;p21"/>
          <p:cNvPicPr preferRelativeResize="0"/>
          <p:nvPr/>
        </p:nvPicPr>
        <p:blipFill rotWithShape="1">
          <a:blip r:embed="rId3">
            <a:alphaModFix/>
          </a:blip>
          <a:srcRect b="0" l="0" r="0" t="0"/>
          <a:stretch/>
        </p:blipFill>
        <p:spPr>
          <a:xfrm>
            <a:off x="4582581" y="1853850"/>
            <a:ext cx="3325119" cy="3125750"/>
          </a:xfrm>
          <a:prstGeom prst="rect">
            <a:avLst/>
          </a:prstGeom>
          <a:noFill/>
          <a:ln>
            <a:noFill/>
          </a:ln>
        </p:spPr>
      </p:pic>
      <p:pic>
        <p:nvPicPr>
          <p:cNvPr id="141" name="Google Shape;141;p21"/>
          <p:cNvPicPr preferRelativeResize="0"/>
          <p:nvPr/>
        </p:nvPicPr>
        <p:blipFill>
          <a:blip r:embed="rId4">
            <a:alphaModFix/>
          </a:blip>
          <a:stretch>
            <a:fillRect/>
          </a:stretch>
        </p:blipFill>
        <p:spPr>
          <a:xfrm>
            <a:off x="1021050" y="1853850"/>
            <a:ext cx="3265262" cy="312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