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58" r:id="rId6"/>
    <p:sldId id="259" r:id="rId7"/>
    <p:sldId id="260" r:id="rId8"/>
    <p:sldId id="261" r:id="rId9"/>
    <p:sldId id="267" r:id="rId10"/>
    <p:sldId id="263" r:id="rId11"/>
    <p:sldId id="262" r:id="rId12"/>
    <p:sldId id="264" r:id="rId13"/>
    <p:sldId id="265" r:id="rId14"/>
    <p:sldId id="266" r:id="rId15"/>
    <p:sldId id="268" r:id="rId16"/>
    <p:sldId id="270" r:id="rId17"/>
    <p:sldId id="271"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5E8CC5-6741-4BA3-AA78-19DCA61F27C1}" v="268" dt="2021-07-15T19:29:11.4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32" autoAdjust="0"/>
    <p:restoredTop sz="94619" autoAdjust="0"/>
  </p:normalViewPr>
  <p:slideViewPr>
    <p:cSldViewPr snapToGrid="0">
      <p:cViewPr varScale="1">
        <p:scale>
          <a:sx n="72" d="100"/>
          <a:sy n="72" d="100"/>
        </p:scale>
        <p:origin x="57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7/16/2021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7/16/2021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7/16/2021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7/16/2021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7/16/2021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7/16/2021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7/16/2021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7/16/2021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7/16/2021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7/16/2021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slack.com/team/U026Q811KKK" TargetMode="External"/><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pixabay.com/en/oyster-raw-food-gourmet-seafood-426796/"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fontScale="90000"/>
          </a:bodyPr>
          <a:lstStyle/>
          <a:p>
            <a:r>
              <a:rPr lang="en-US" sz="4400" dirty="0">
                <a:solidFill>
                  <a:schemeClr val="tx1"/>
                </a:solidFill>
              </a:rPr>
              <a:t>What affects The  mortality of oysters?</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Oyster Survey Corps</a:t>
            </a:r>
          </a:p>
        </p:txBody>
      </p:sp>
      <p:sp>
        <p:nvSpPr>
          <p:cNvPr id="8" name="Subtitle 2">
            <a:extLst>
              <a:ext uri="{FF2B5EF4-FFF2-40B4-BE49-F238E27FC236}">
                <a16:creationId xmlns:a16="http://schemas.microsoft.com/office/drawing/2014/main" id="{D63E6A13-5775-4C9A-88E7-B4D351E3C95C}"/>
              </a:ext>
            </a:extLst>
          </p:cNvPr>
          <p:cNvSpPr txBox="1">
            <a:spLocks/>
          </p:cNvSpPr>
          <p:nvPr/>
        </p:nvSpPr>
        <p:spPr>
          <a:xfrm>
            <a:off x="6033792" y="4344829"/>
            <a:ext cx="4775075" cy="559656"/>
          </a:xfrm>
          <a:prstGeom prst="rect">
            <a:avLst/>
          </a:prstGeom>
        </p:spPr>
        <p:txBody>
          <a:bodyPr vert="horz" lIns="91440" tIns="45720" rIns="91440" bIns="45720" rtlCol="0">
            <a:normAutofit fontScale="70000" lnSpcReduction="20000"/>
          </a:bodyPr>
          <a:lstStyle>
            <a:lvl1pPr marL="0" indent="0" algn="ctr" defTabSz="914400" rtl="0" eaLnBrk="1" latinLnBrk="0" hangingPunct="1">
              <a:lnSpc>
                <a:spcPct val="110000"/>
              </a:lnSpc>
              <a:spcBef>
                <a:spcPts val="0"/>
              </a:spcBef>
              <a:spcAft>
                <a:spcPts val="0"/>
              </a:spcAft>
              <a:buClr>
                <a:schemeClr val="tx1">
                  <a:lumMod val="85000"/>
                  <a:lumOff val="15000"/>
                </a:schemeClr>
              </a:buClr>
              <a:buFont typeface="Garamond" pitchFamily="18" charset="0"/>
              <a:buNone/>
              <a:defRPr sz="1800" kern="1200" spc="80" baseline="0">
                <a:solidFill>
                  <a:schemeClr val="tx1">
                    <a:lumMod val="95000"/>
                    <a:lumOff val="5000"/>
                  </a:schemeClr>
                </a:solidFill>
                <a:latin typeface="+mn-lt"/>
                <a:ea typeface="+mn-ea"/>
                <a:cs typeface="+mn-cs"/>
              </a:defRPr>
            </a:lvl1pPr>
            <a:lvl2pPr marL="457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2pPr>
            <a:lvl3pPr marL="914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3pPr>
            <a:lvl4pPr marL="1371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5pPr>
            <a:lvl6pPr marL="22860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8pPr>
            <a:lvl9pPr marL="3657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9pPr>
          </a:lstStyle>
          <a:p>
            <a:pPr>
              <a:spcAft>
                <a:spcPts val="600"/>
              </a:spcAft>
            </a:pPr>
            <a:r>
              <a:rPr lang="en-US" dirty="0">
                <a:solidFill>
                  <a:schemeClr val="tx1"/>
                </a:solidFill>
              </a:rPr>
              <a:t>Ameer Mohamed, Danny Kim, Youssef </a:t>
            </a:r>
            <a:r>
              <a:rPr lang="en-US" dirty="0" err="1">
                <a:solidFill>
                  <a:schemeClr val="tx1"/>
                </a:solidFill>
              </a:rPr>
              <a:t>Elmansoury</a:t>
            </a:r>
            <a:r>
              <a:rPr lang="en-US" dirty="0">
                <a:solidFill>
                  <a:schemeClr val="tx1"/>
                </a:solidFill>
              </a:rPr>
              <a:t>, Mathew </a:t>
            </a:r>
            <a:r>
              <a:rPr lang="en-US" dirty="0" err="1">
                <a:solidFill>
                  <a:schemeClr val="tx1"/>
                </a:solidFill>
              </a:rPr>
              <a:t>Wrizar</a:t>
            </a:r>
            <a:r>
              <a:rPr lang="en-US" dirty="0">
                <a:solidFill>
                  <a:schemeClr val="tx1"/>
                </a:solidFill>
              </a:rPr>
              <a:t>, Mina Kim, and </a:t>
            </a:r>
            <a:r>
              <a:rPr lang="en-US" sz="1900" dirty="0" err="1">
                <a:solidFill>
                  <a:schemeClr val="tx1"/>
                </a:solidFill>
              </a:rPr>
              <a:t>Tomou</a:t>
            </a:r>
            <a:r>
              <a:rPr lang="en-US" sz="1900" dirty="0">
                <a:solidFill>
                  <a:schemeClr val="tx1"/>
                </a:solidFill>
              </a:rPr>
              <a:t> </a:t>
            </a:r>
            <a:r>
              <a:rPr lang="en-US" sz="1900" dirty="0">
                <a:solidFill>
                  <a:schemeClr val="tx1"/>
                </a:solidFill>
                <a:hlinkClick r:id="rId3">
                  <a:extLst>
                    <a:ext uri="{A12FA001-AC4F-418D-AE19-62706E023703}">
                      <ahyp:hlinkClr xmlns:ahyp="http://schemas.microsoft.com/office/drawing/2018/hyperlinkcolor" val="tx"/>
                    </a:ext>
                  </a:extLst>
                </a:hlinkClick>
              </a:rPr>
              <a:t>Takahashi</a:t>
            </a:r>
            <a:endParaRPr lang="en-US" sz="1900" dirty="0">
              <a:solidFill>
                <a:schemeClr val="tx1"/>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8">
                                            <p:txEl>
                                              <p:pRg st="0" end="0"/>
                                            </p:txEl>
                                          </p:spTgt>
                                        </p:tgtEl>
                                        <p:attrNameLst>
                                          <p:attrName>style.visibility</p:attrName>
                                        </p:attrNameLst>
                                      </p:cBhvr>
                                      <p:to>
                                        <p:strVal val="visible"/>
                                      </p:to>
                                    </p:set>
                                    <p:anim calcmode="lin" valueType="num">
                                      <p:cBhvr additive="base">
                                        <p:cTn id="20"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8"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A3EE1-1682-472A-B78C-697DB5F06020}"/>
              </a:ext>
            </a:extLst>
          </p:cNvPr>
          <p:cNvSpPr>
            <a:spLocks noGrp="1"/>
          </p:cNvSpPr>
          <p:nvPr>
            <p:ph type="title"/>
          </p:nvPr>
        </p:nvSpPr>
        <p:spPr/>
        <p:txBody>
          <a:bodyPr/>
          <a:lstStyle/>
          <a:p>
            <a:r>
              <a:rPr lang="en-US" dirty="0"/>
              <a:t>Turbidity’s impact on oysters</a:t>
            </a:r>
          </a:p>
        </p:txBody>
      </p:sp>
      <p:sp>
        <p:nvSpPr>
          <p:cNvPr id="3" name="Content Placeholder 2">
            <a:extLst>
              <a:ext uri="{FF2B5EF4-FFF2-40B4-BE49-F238E27FC236}">
                <a16:creationId xmlns:a16="http://schemas.microsoft.com/office/drawing/2014/main" id="{8DD722B6-CD09-4C18-ADD8-7C25B1323262}"/>
              </a:ext>
            </a:extLst>
          </p:cNvPr>
          <p:cNvSpPr>
            <a:spLocks noGrp="1"/>
          </p:cNvSpPr>
          <p:nvPr>
            <p:ph idx="1"/>
          </p:nvPr>
        </p:nvSpPr>
        <p:spPr/>
        <p:txBody>
          <a:bodyPr>
            <a:normAutofit fontScale="85000" lnSpcReduction="20000"/>
          </a:bodyPr>
          <a:lstStyle/>
          <a:p>
            <a:r>
              <a:rPr lang="en-US" dirty="0"/>
              <a:t>Turbidity should have a huge impact on oysters. </a:t>
            </a:r>
          </a:p>
          <a:p>
            <a:r>
              <a:rPr lang="en-US" dirty="0"/>
              <a:t>But, according to the data, it doesn’t. </a:t>
            </a:r>
          </a:p>
          <a:p>
            <a:r>
              <a:rPr lang="en-US" dirty="0"/>
              <a:t>When looking at the oysters live and dead column, correlations with that and the turbidity column doesn’t match . </a:t>
            </a:r>
          </a:p>
          <a:p>
            <a:endParaRPr lang="en-US" dirty="0"/>
          </a:p>
          <a:p>
            <a:pPr marL="0" indent="0">
              <a:buNone/>
            </a:pPr>
            <a:r>
              <a:rPr lang="en-US" dirty="0"/>
              <a:t>The columns here show no correlation between </a:t>
            </a:r>
          </a:p>
          <a:p>
            <a:pPr marL="0" indent="0">
              <a:buNone/>
            </a:pPr>
            <a:r>
              <a:rPr lang="en-US" dirty="0"/>
              <a:t>The live oysters and the dead oyster's turbidity. </a:t>
            </a:r>
          </a:p>
          <a:p>
            <a:pPr marL="0" indent="0">
              <a:buNone/>
            </a:pPr>
            <a:r>
              <a:rPr lang="en-US" dirty="0"/>
              <a:t>Oysters that are dead or alive </a:t>
            </a:r>
          </a:p>
          <a:p>
            <a:pPr marL="0" indent="0">
              <a:buNone/>
            </a:pPr>
            <a:r>
              <a:rPr lang="en-US" dirty="0"/>
              <a:t>shows that there is a </a:t>
            </a:r>
          </a:p>
          <a:p>
            <a:pPr marL="0" indent="0">
              <a:buNone/>
            </a:pPr>
            <a:r>
              <a:rPr lang="en-US" dirty="0"/>
              <a:t>Difference in turbidity though.</a:t>
            </a:r>
          </a:p>
          <a:p>
            <a:pPr marL="0" indent="0">
              <a:buNone/>
            </a:pPr>
            <a:r>
              <a:rPr lang="en-US" dirty="0"/>
              <a:t> </a:t>
            </a:r>
          </a:p>
          <a:p>
            <a:pPr marL="0" indent="0">
              <a:buNone/>
            </a:pPr>
            <a:endParaRPr lang="en-US" dirty="0"/>
          </a:p>
          <a:p>
            <a:pPr marL="0" indent="0">
              <a:buNone/>
            </a:pPr>
            <a:r>
              <a:rPr lang="en-US" dirty="0"/>
              <a:t>The biggest difference in live and dead’s turbidity level is around 5. If the turbidity is higher, it is worse for oysters. The next thing considered is the temperature. </a:t>
            </a:r>
          </a:p>
        </p:txBody>
      </p:sp>
      <p:sp>
        <p:nvSpPr>
          <p:cNvPr id="4" name="AutoShape 2" descr="Image from iOS">
            <a:extLst>
              <a:ext uri="{FF2B5EF4-FFF2-40B4-BE49-F238E27FC236}">
                <a16:creationId xmlns:a16="http://schemas.microsoft.com/office/drawing/2014/main" id="{A5ACA418-041A-4C32-8534-3B7A8332D54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Image from iOS">
            <a:extLst>
              <a:ext uri="{FF2B5EF4-FFF2-40B4-BE49-F238E27FC236}">
                <a16:creationId xmlns:a16="http://schemas.microsoft.com/office/drawing/2014/main" id="{D3610001-6F17-4C54-86F5-FD357A4C130A}"/>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355D472E-2874-4B7C-A0E5-B70B99EBAE5A}"/>
              </a:ext>
            </a:extLst>
          </p:cNvPr>
          <p:cNvPicPr>
            <a:picLocks noChangeAspect="1"/>
          </p:cNvPicPr>
          <p:nvPr/>
        </p:nvPicPr>
        <p:blipFill>
          <a:blip r:embed="rId2"/>
          <a:stretch>
            <a:fillRect/>
          </a:stretch>
        </p:blipFill>
        <p:spPr>
          <a:xfrm>
            <a:off x="5089663" y="3276600"/>
            <a:ext cx="657225" cy="1828800"/>
          </a:xfrm>
          <a:prstGeom prst="rect">
            <a:avLst/>
          </a:prstGeom>
        </p:spPr>
      </p:pic>
      <p:pic>
        <p:nvPicPr>
          <p:cNvPr id="11" name="Picture 10" descr="Graphical user interface, application, table&#10;&#10;Description automatically generated">
            <a:extLst>
              <a:ext uri="{FF2B5EF4-FFF2-40B4-BE49-F238E27FC236}">
                <a16:creationId xmlns:a16="http://schemas.microsoft.com/office/drawing/2014/main" id="{8A2D2281-F2FC-4384-8CB1-FB3A843939EC}"/>
              </a:ext>
            </a:extLst>
          </p:cNvPr>
          <p:cNvPicPr>
            <a:picLocks noChangeAspect="1"/>
          </p:cNvPicPr>
          <p:nvPr/>
        </p:nvPicPr>
        <p:blipFill>
          <a:blip r:embed="rId3"/>
          <a:stretch>
            <a:fillRect/>
          </a:stretch>
        </p:blipFill>
        <p:spPr>
          <a:xfrm>
            <a:off x="6440349" y="3293165"/>
            <a:ext cx="619125" cy="1812235"/>
          </a:xfrm>
          <a:prstGeom prst="rect">
            <a:avLst/>
          </a:prstGeom>
        </p:spPr>
      </p:pic>
    </p:spTree>
    <p:extLst>
      <p:ext uri="{BB962C8B-B14F-4D97-AF65-F5344CB8AC3E}">
        <p14:creationId xmlns:p14="http://schemas.microsoft.com/office/powerpoint/2010/main" val="2310848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p:cTn id="25"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26"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27"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28" dur="1000"/>
                                        <p:tgtEl>
                                          <p:spTgt spid="3">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1" presetClass="entr" presetSubtype="0" fill="hold" grpId="0" nodeType="click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anim calcmode="lin" valueType="num">
                                      <p:cBhvr>
                                        <p:cTn id="33"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34"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35"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36" dur="1000"/>
                                        <p:tgtEl>
                                          <p:spTgt spid="3">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1" presetClass="entr" presetSubtype="0" fill="hold" grpId="0" nodeType="click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anim calcmode="lin" valueType="num">
                                      <p:cBhvr>
                                        <p:cTn id="41"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42"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43"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44" dur="1000"/>
                                        <p:tgtEl>
                                          <p:spTgt spid="3">
                                            <p:txEl>
                                              <p:pRg st="2" end="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1" presetClass="entr" presetSubtype="0" fill="hold" grpId="0" nodeType="clickEffect">
                                  <p:stCondLst>
                                    <p:cond delay="0"/>
                                  </p:stCondLst>
                                  <p:childTnLst>
                                    <p:set>
                                      <p:cBhvr>
                                        <p:cTn id="48" dur="1" fill="hold">
                                          <p:stCondLst>
                                            <p:cond delay="0"/>
                                          </p:stCondLst>
                                        </p:cTn>
                                        <p:tgtEl>
                                          <p:spTgt spid="3">
                                            <p:txEl>
                                              <p:pRg st="4" end="4"/>
                                            </p:txEl>
                                          </p:spTgt>
                                        </p:tgtEl>
                                        <p:attrNameLst>
                                          <p:attrName>style.visibility</p:attrName>
                                        </p:attrNameLst>
                                      </p:cBhvr>
                                      <p:to>
                                        <p:strVal val="visible"/>
                                      </p:to>
                                    </p:set>
                                    <p:anim calcmode="lin" valueType="num">
                                      <p:cBhvr>
                                        <p:cTn id="49"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50"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51"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52" dur="1000"/>
                                        <p:tgtEl>
                                          <p:spTgt spid="3">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1" presetClass="entr" presetSubtype="0" fill="hold" grpId="0" nodeType="clickEffect">
                                  <p:stCondLst>
                                    <p:cond delay="0"/>
                                  </p:stCondLst>
                                  <p:childTnLst>
                                    <p:set>
                                      <p:cBhvr>
                                        <p:cTn id="56" dur="1" fill="hold">
                                          <p:stCondLst>
                                            <p:cond delay="0"/>
                                          </p:stCondLst>
                                        </p:cTn>
                                        <p:tgtEl>
                                          <p:spTgt spid="3">
                                            <p:txEl>
                                              <p:pRg st="5" end="5"/>
                                            </p:txEl>
                                          </p:spTgt>
                                        </p:tgtEl>
                                        <p:attrNameLst>
                                          <p:attrName>style.visibility</p:attrName>
                                        </p:attrNameLst>
                                      </p:cBhvr>
                                      <p:to>
                                        <p:strVal val="visible"/>
                                      </p:to>
                                    </p:set>
                                    <p:anim calcmode="lin" valueType="num">
                                      <p:cBhvr>
                                        <p:cTn id="57"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58"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59"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60" dur="1000"/>
                                        <p:tgtEl>
                                          <p:spTgt spid="3">
                                            <p:txEl>
                                              <p:pRg st="5" end="5"/>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1" presetClass="entr" presetSubtype="0" fill="hold" grpId="0" nodeType="clickEffect">
                                  <p:stCondLst>
                                    <p:cond delay="0"/>
                                  </p:stCondLst>
                                  <p:childTnLst>
                                    <p:set>
                                      <p:cBhvr>
                                        <p:cTn id="64" dur="1" fill="hold">
                                          <p:stCondLst>
                                            <p:cond delay="0"/>
                                          </p:stCondLst>
                                        </p:cTn>
                                        <p:tgtEl>
                                          <p:spTgt spid="3">
                                            <p:txEl>
                                              <p:pRg st="6" end="6"/>
                                            </p:txEl>
                                          </p:spTgt>
                                        </p:tgtEl>
                                        <p:attrNameLst>
                                          <p:attrName>style.visibility</p:attrName>
                                        </p:attrNameLst>
                                      </p:cBhvr>
                                      <p:to>
                                        <p:strVal val="visible"/>
                                      </p:to>
                                    </p:set>
                                    <p:anim calcmode="lin" valueType="num">
                                      <p:cBhvr>
                                        <p:cTn id="65"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66"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67"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68" dur="1000"/>
                                        <p:tgtEl>
                                          <p:spTgt spid="3">
                                            <p:txEl>
                                              <p:pRg st="6" end="6"/>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31" presetClass="entr" presetSubtype="0" fill="hold" grpId="0" nodeType="clickEffect">
                                  <p:stCondLst>
                                    <p:cond delay="0"/>
                                  </p:stCondLst>
                                  <p:childTnLst>
                                    <p:set>
                                      <p:cBhvr>
                                        <p:cTn id="72" dur="1" fill="hold">
                                          <p:stCondLst>
                                            <p:cond delay="0"/>
                                          </p:stCondLst>
                                        </p:cTn>
                                        <p:tgtEl>
                                          <p:spTgt spid="3">
                                            <p:txEl>
                                              <p:pRg st="7" end="7"/>
                                            </p:txEl>
                                          </p:spTgt>
                                        </p:tgtEl>
                                        <p:attrNameLst>
                                          <p:attrName>style.visibility</p:attrName>
                                        </p:attrNameLst>
                                      </p:cBhvr>
                                      <p:to>
                                        <p:strVal val="visible"/>
                                      </p:to>
                                    </p:set>
                                    <p:anim calcmode="lin" valueType="num">
                                      <p:cBhvr>
                                        <p:cTn id="73" dur="1000" fill="hold"/>
                                        <p:tgtEl>
                                          <p:spTgt spid="3">
                                            <p:txEl>
                                              <p:pRg st="7" end="7"/>
                                            </p:txEl>
                                          </p:spTgt>
                                        </p:tgtEl>
                                        <p:attrNameLst>
                                          <p:attrName>ppt_w</p:attrName>
                                        </p:attrNameLst>
                                      </p:cBhvr>
                                      <p:tavLst>
                                        <p:tav tm="0">
                                          <p:val>
                                            <p:fltVal val="0"/>
                                          </p:val>
                                        </p:tav>
                                        <p:tav tm="100000">
                                          <p:val>
                                            <p:strVal val="#ppt_w"/>
                                          </p:val>
                                        </p:tav>
                                      </p:tavLst>
                                    </p:anim>
                                    <p:anim calcmode="lin" valueType="num">
                                      <p:cBhvr>
                                        <p:cTn id="74" dur="1000" fill="hold"/>
                                        <p:tgtEl>
                                          <p:spTgt spid="3">
                                            <p:txEl>
                                              <p:pRg st="7" end="7"/>
                                            </p:txEl>
                                          </p:spTgt>
                                        </p:tgtEl>
                                        <p:attrNameLst>
                                          <p:attrName>ppt_h</p:attrName>
                                        </p:attrNameLst>
                                      </p:cBhvr>
                                      <p:tavLst>
                                        <p:tav tm="0">
                                          <p:val>
                                            <p:fltVal val="0"/>
                                          </p:val>
                                        </p:tav>
                                        <p:tav tm="100000">
                                          <p:val>
                                            <p:strVal val="#ppt_h"/>
                                          </p:val>
                                        </p:tav>
                                      </p:tavLst>
                                    </p:anim>
                                    <p:anim calcmode="lin" valueType="num">
                                      <p:cBhvr>
                                        <p:cTn id="75" dur="1000" fill="hold"/>
                                        <p:tgtEl>
                                          <p:spTgt spid="3">
                                            <p:txEl>
                                              <p:pRg st="7" end="7"/>
                                            </p:txEl>
                                          </p:spTgt>
                                        </p:tgtEl>
                                        <p:attrNameLst>
                                          <p:attrName>style.rotation</p:attrName>
                                        </p:attrNameLst>
                                      </p:cBhvr>
                                      <p:tavLst>
                                        <p:tav tm="0">
                                          <p:val>
                                            <p:fltVal val="90"/>
                                          </p:val>
                                        </p:tav>
                                        <p:tav tm="100000">
                                          <p:val>
                                            <p:fltVal val="0"/>
                                          </p:val>
                                        </p:tav>
                                      </p:tavLst>
                                    </p:anim>
                                    <p:animEffect transition="in" filter="fade">
                                      <p:cBhvr>
                                        <p:cTn id="76" dur="1000"/>
                                        <p:tgtEl>
                                          <p:spTgt spid="3">
                                            <p:txEl>
                                              <p:pRg st="7" end="7"/>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31" presetClass="entr" presetSubtype="0" fill="hold" grpId="0" nodeType="clickEffect">
                                  <p:stCondLst>
                                    <p:cond delay="0"/>
                                  </p:stCondLst>
                                  <p:childTnLst>
                                    <p:set>
                                      <p:cBhvr>
                                        <p:cTn id="80" dur="1" fill="hold">
                                          <p:stCondLst>
                                            <p:cond delay="0"/>
                                          </p:stCondLst>
                                        </p:cTn>
                                        <p:tgtEl>
                                          <p:spTgt spid="3">
                                            <p:txEl>
                                              <p:pRg st="8" end="8"/>
                                            </p:txEl>
                                          </p:spTgt>
                                        </p:tgtEl>
                                        <p:attrNameLst>
                                          <p:attrName>style.visibility</p:attrName>
                                        </p:attrNameLst>
                                      </p:cBhvr>
                                      <p:to>
                                        <p:strVal val="visible"/>
                                      </p:to>
                                    </p:set>
                                    <p:anim calcmode="lin" valueType="num">
                                      <p:cBhvr>
                                        <p:cTn id="81" dur="1000" fill="hold"/>
                                        <p:tgtEl>
                                          <p:spTgt spid="3">
                                            <p:txEl>
                                              <p:pRg st="8" end="8"/>
                                            </p:txEl>
                                          </p:spTgt>
                                        </p:tgtEl>
                                        <p:attrNameLst>
                                          <p:attrName>ppt_w</p:attrName>
                                        </p:attrNameLst>
                                      </p:cBhvr>
                                      <p:tavLst>
                                        <p:tav tm="0">
                                          <p:val>
                                            <p:fltVal val="0"/>
                                          </p:val>
                                        </p:tav>
                                        <p:tav tm="100000">
                                          <p:val>
                                            <p:strVal val="#ppt_w"/>
                                          </p:val>
                                        </p:tav>
                                      </p:tavLst>
                                    </p:anim>
                                    <p:anim calcmode="lin" valueType="num">
                                      <p:cBhvr>
                                        <p:cTn id="82" dur="1000" fill="hold"/>
                                        <p:tgtEl>
                                          <p:spTgt spid="3">
                                            <p:txEl>
                                              <p:pRg st="8" end="8"/>
                                            </p:txEl>
                                          </p:spTgt>
                                        </p:tgtEl>
                                        <p:attrNameLst>
                                          <p:attrName>ppt_h</p:attrName>
                                        </p:attrNameLst>
                                      </p:cBhvr>
                                      <p:tavLst>
                                        <p:tav tm="0">
                                          <p:val>
                                            <p:fltVal val="0"/>
                                          </p:val>
                                        </p:tav>
                                        <p:tav tm="100000">
                                          <p:val>
                                            <p:strVal val="#ppt_h"/>
                                          </p:val>
                                        </p:tav>
                                      </p:tavLst>
                                    </p:anim>
                                    <p:anim calcmode="lin" valueType="num">
                                      <p:cBhvr>
                                        <p:cTn id="83" dur="1000" fill="hold"/>
                                        <p:tgtEl>
                                          <p:spTgt spid="3">
                                            <p:txEl>
                                              <p:pRg st="8" end="8"/>
                                            </p:txEl>
                                          </p:spTgt>
                                        </p:tgtEl>
                                        <p:attrNameLst>
                                          <p:attrName>style.rotation</p:attrName>
                                        </p:attrNameLst>
                                      </p:cBhvr>
                                      <p:tavLst>
                                        <p:tav tm="0">
                                          <p:val>
                                            <p:fltVal val="90"/>
                                          </p:val>
                                        </p:tav>
                                        <p:tav tm="100000">
                                          <p:val>
                                            <p:fltVal val="0"/>
                                          </p:val>
                                        </p:tav>
                                      </p:tavLst>
                                    </p:anim>
                                    <p:animEffect transition="in" filter="fade">
                                      <p:cBhvr>
                                        <p:cTn id="84" dur="1000"/>
                                        <p:tgtEl>
                                          <p:spTgt spid="3">
                                            <p:txEl>
                                              <p:pRg st="8" end="8"/>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31" presetClass="entr" presetSubtype="0" fill="hold" grpId="0" nodeType="clickEffect">
                                  <p:stCondLst>
                                    <p:cond delay="0"/>
                                  </p:stCondLst>
                                  <p:childTnLst>
                                    <p:set>
                                      <p:cBhvr>
                                        <p:cTn id="88" dur="1" fill="hold">
                                          <p:stCondLst>
                                            <p:cond delay="0"/>
                                          </p:stCondLst>
                                        </p:cTn>
                                        <p:tgtEl>
                                          <p:spTgt spid="3">
                                            <p:txEl>
                                              <p:pRg st="9" end="9"/>
                                            </p:txEl>
                                          </p:spTgt>
                                        </p:tgtEl>
                                        <p:attrNameLst>
                                          <p:attrName>style.visibility</p:attrName>
                                        </p:attrNameLst>
                                      </p:cBhvr>
                                      <p:to>
                                        <p:strVal val="visible"/>
                                      </p:to>
                                    </p:set>
                                    <p:anim calcmode="lin" valueType="num">
                                      <p:cBhvr>
                                        <p:cTn id="89" dur="1000" fill="hold"/>
                                        <p:tgtEl>
                                          <p:spTgt spid="3">
                                            <p:txEl>
                                              <p:pRg st="9" end="9"/>
                                            </p:txEl>
                                          </p:spTgt>
                                        </p:tgtEl>
                                        <p:attrNameLst>
                                          <p:attrName>ppt_w</p:attrName>
                                        </p:attrNameLst>
                                      </p:cBhvr>
                                      <p:tavLst>
                                        <p:tav tm="0">
                                          <p:val>
                                            <p:fltVal val="0"/>
                                          </p:val>
                                        </p:tav>
                                        <p:tav tm="100000">
                                          <p:val>
                                            <p:strVal val="#ppt_w"/>
                                          </p:val>
                                        </p:tav>
                                      </p:tavLst>
                                    </p:anim>
                                    <p:anim calcmode="lin" valueType="num">
                                      <p:cBhvr>
                                        <p:cTn id="90" dur="1000" fill="hold"/>
                                        <p:tgtEl>
                                          <p:spTgt spid="3">
                                            <p:txEl>
                                              <p:pRg st="9" end="9"/>
                                            </p:txEl>
                                          </p:spTgt>
                                        </p:tgtEl>
                                        <p:attrNameLst>
                                          <p:attrName>ppt_h</p:attrName>
                                        </p:attrNameLst>
                                      </p:cBhvr>
                                      <p:tavLst>
                                        <p:tav tm="0">
                                          <p:val>
                                            <p:fltVal val="0"/>
                                          </p:val>
                                        </p:tav>
                                        <p:tav tm="100000">
                                          <p:val>
                                            <p:strVal val="#ppt_h"/>
                                          </p:val>
                                        </p:tav>
                                      </p:tavLst>
                                    </p:anim>
                                    <p:anim calcmode="lin" valueType="num">
                                      <p:cBhvr>
                                        <p:cTn id="91" dur="1000" fill="hold"/>
                                        <p:tgtEl>
                                          <p:spTgt spid="3">
                                            <p:txEl>
                                              <p:pRg st="9" end="9"/>
                                            </p:txEl>
                                          </p:spTgt>
                                        </p:tgtEl>
                                        <p:attrNameLst>
                                          <p:attrName>style.rotation</p:attrName>
                                        </p:attrNameLst>
                                      </p:cBhvr>
                                      <p:tavLst>
                                        <p:tav tm="0">
                                          <p:val>
                                            <p:fltVal val="90"/>
                                          </p:val>
                                        </p:tav>
                                        <p:tav tm="100000">
                                          <p:val>
                                            <p:fltVal val="0"/>
                                          </p:val>
                                        </p:tav>
                                      </p:tavLst>
                                    </p:anim>
                                    <p:animEffect transition="in" filter="fade">
                                      <p:cBhvr>
                                        <p:cTn id="92" dur="1000"/>
                                        <p:tgtEl>
                                          <p:spTgt spid="3">
                                            <p:txEl>
                                              <p:pRg st="9" end="9"/>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31" presetClass="entr" presetSubtype="0" fill="hold" grpId="0" nodeType="clickEffect">
                                  <p:stCondLst>
                                    <p:cond delay="0"/>
                                  </p:stCondLst>
                                  <p:childTnLst>
                                    <p:set>
                                      <p:cBhvr>
                                        <p:cTn id="96" dur="1" fill="hold">
                                          <p:stCondLst>
                                            <p:cond delay="0"/>
                                          </p:stCondLst>
                                        </p:cTn>
                                        <p:tgtEl>
                                          <p:spTgt spid="3">
                                            <p:txEl>
                                              <p:pRg st="11" end="11"/>
                                            </p:txEl>
                                          </p:spTgt>
                                        </p:tgtEl>
                                        <p:attrNameLst>
                                          <p:attrName>style.visibility</p:attrName>
                                        </p:attrNameLst>
                                      </p:cBhvr>
                                      <p:to>
                                        <p:strVal val="visible"/>
                                      </p:to>
                                    </p:set>
                                    <p:anim calcmode="lin" valueType="num">
                                      <p:cBhvr>
                                        <p:cTn id="97" dur="1000" fill="hold"/>
                                        <p:tgtEl>
                                          <p:spTgt spid="3">
                                            <p:txEl>
                                              <p:pRg st="11" end="11"/>
                                            </p:txEl>
                                          </p:spTgt>
                                        </p:tgtEl>
                                        <p:attrNameLst>
                                          <p:attrName>ppt_w</p:attrName>
                                        </p:attrNameLst>
                                      </p:cBhvr>
                                      <p:tavLst>
                                        <p:tav tm="0">
                                          <p:val>
                                            <p:fltVal val="0"/>
                                          </p:val>
                                        </p:tav>
                                        <p:tav tm="100000">
                                          <p:val>
                                            <p:strVal val="#ppt_w"/>
                                          </p:val>
                                        </p:tav>
                                      </p:tavLst>
                                    </p:anim>
                                    <p:anim calcmode="lin" valueType="num">
                                      <p:cBhvr>
                                        <p:cTn id="98" dur="1000" fill="hold"/>
                                        <p:tgtEl>
                                          <p:spTgt spid="3">
                                            <p:txEl>
                                              <p:pRg st="11" end="11"/>
                                            </p:txEl>
                                          </p:spTgt>
                                        </p:tgtEl>
                                        <p:attrNameLst>
                                          <p:attrName>ppt_h</p:attrName>
                                        </p:attrNameLst>
                                      </p:cBhvr>
                                      <p:tavLst>
                                        <p:tav tm="0">
                                          <p:val>
                                            <p:fltVal val="0"/>
                                          </p:val>
                                        </p:tav>
                                        <p:tav tm="100000">
                                          <p:val>
                                            <p:strVal val="#ppt_h"/>
                                          </p:val>
                                        </p:tav>
                                      </p:tavLst>
                                    </p:anim>
                                    <p:anim calcmode="lin" valueType="num">
                                      <p:cBhvr>
                                        <p:cTn id="99" dur="1000" fill="hold"/>
                                        <p:tgtEl>
                                          <p:spTgt spid="3">
                                            <p:txEl>
                                              <p:pRg st="11" end="11"/>
                                            </p:txEl>
                                          </p:spTgt>
                                        </p:tgtEl>
                                        <p:attrNameLst>
                                          <p:attrName>style.rotation</p:attrName>
                                        </p:attrNameLst>
                                      </p:cBhvr>
                                      <p:tavLst>
                                        <p:tav tm="0">
                                          <p:val>
                                            <p:fltVal val="90"/>
                                          </p:val>
                                        </p:tav>
                                        <p:tav tm="100000">
                                          <p:val>
                                            <p:fltVal val="0"/>
                                          </p:val>
                                        </p:tav>
                                      </p:tavLst>
                                    </p:anim>
                                    <p:animEffect transition="in" filter="fade">
                                      <p:cBhvr>
                                        <p:cTn id="100" dur="1000"/>
                                        <p:tgtEl>
                                          <p:spTgt spid="3">
                                            <p:txEl>
                                              <p:pRg st="11" end="11"/>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nodeType="clickEffect">
                                  <p:stCondLst>
                                    <p:cond delay="0"/>
                                  </p:stCondLst>
                                  <p:childTnLst>
                                    <p:set>
                                      <p:cBhvr>
                                        <p:cTn id="104" dur="1" fill="hold">
                                          <p:stCondLst>
                                            <p:cond delay="0"/>
                                          </p:stCondLst>
                                        </p:cTn>
                                        <p:tgtEl>
                                          <p:spTgt spid="7"/>
                                        </p:tgtEl>
                                        <p:attrNameLst>
                                          <p:attrName>style.visibility</p:attrName>
                                        </p:attrNameLst>
                                      </p:cBhvr>
                                      <p:to>
                                        <p:strVal val="visible"/>
                                      </p:to>
                                    </p:set>
                                    <p:anim calcmode="lin" valueType="num">
                                      <p:cBhvr additive="base">
                                        <p:cTn id="105" dur="500" fill="hold"/>
                                        <p:tgtEl>
                                          <p:spTgt spid="7"/>
                                        </p:tgtEl>
                                        <p:attrNameLst>
                                          <p:attrName>ppt_x</p:attrName>
                                        </p:attrNameLst>
                                      </p:cBhvr>
                                      <p:tavLst>
                                        <p:tav tm="0">
                                          <p:val>
                                            <p:strVal val="#ppt_x"/>
                                          </p:val>
                                        </p:tav>
                                        <p:tav tm="100000">
                                          <p:val>
                                            <p:strVal val="#ppt_x"/>
                                          </p:val>
                                        </p:tav>
                                      </p:tavLst>
                                    </p:anim>
                                    <p:anim calcmode="lin" valueType="num">
                                      <p:cBhvr additive="base">
                                        <p:cTn id="10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 presetClass="entr" presetSubtype="4" fill="hold" nodeType="clickEffect">
                                  <p:stCondLst>
                                    <p:cond delay="0"/>
                                  </p:stCondLst>
                                  <p:childTnLst>
                                    <p:set>
                                      <p:cBhvr>
                                        <p:cTn id="110" dur="1" fill="hold">
                                          <p:stCondLst>
                                            <p:cond delay="0"/>
                                          </p:stCondLst>
                                        </p:cTn>
                                        <p:tgtEl>
                                          <p:spTgt spid="11"/>
                                        </p:tgtEl>
                                        <p:attrNameLst>
                                          <p:attrName>style.visibility</p:attrName>
                                        </p:attrNameLst>
                                      </p:cBhvr>
                                      <p:to>
                                        <p:strVal val="visible"/>
                                      </p:to>
                                    </p:set>
                                    <p:anim calcmode="lin" valueType="num">
                                      <p:cBhvr additive="base">
                                        <p:cTn id="111" dur="500" fill="hold"/>
                                        <p:tgtEl>
                                          <p:spTgt spid="11"/>
                                        </p:tgtEl>
                                        <p:attrNameLst>
                                          <p:attrName>ppt_x</p:attrName>
                                        </p:attrNameLst>
                                      </p:cBhvr>
                                      <p:tavLst>
                                        <p:tav tm="0">
                                          <p:val>
                                            <p:strVal val="#ppt_x"/>
                                          </p:val>
                                        </p:tav>
                                        <p:tav tm="100000">
                                          <p:val>
                                            <p:strVal val="#ppt_x"/>
                                          </p:val>
                                        </p:tav>
                                      </p:tavLst>
                                    </p:anim>
                                    <p:anim calcmode="lin" valueType="num">
                                      <p:cBhvr additive="base">
                                        <p:cTn id="1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3025549" y="178459"/>
            <a:ext cx="4775075" cy="1630907"/>
          </a:xfrm>
        </p:spPr>
        <p:txBody>
          <a:bodyPr>
            <a:normAutofit/>
          </a:bodyPr>
          <a:lstStyle/>
          <a:p>
            <a:r>
              <a:rPr lang="en-US" sz="2400" dirty="0"/>
              <a:t>This is the graph of how frequent certain Temperature (in Celsius) levels occur: </a:t>
            </a:r>
            <a:br>
              <a:rPr lang="en-US" sz="2400" dirty="0"/>
            </a:br>
            <a:endParaRPr lang="en-US" sz="2400" dirty="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2787009" y="5397412"/>
            <a:ext cx="5853409" cy="869887"/>
          </a:xfrm>
        </p:spPr>
        <p:txBody>
          <a:bodyPr>
            <a:normAutofit/>
          </a:bodyPr>
          <a:lstStyle/>
          <a:p>
            <a:pPr>
              <a:spcAft>
                <a:spcPts val="600"/>
              </a:spcAft>
            </a:pPr>
            <a:r>
              <a:rPr lang="en-US" dirty="0">
                <a:solidFill>
                  <a:schemeClr val="tx1"/>
                </a:solidFill>
              </a:rPr>
              <a:t>As you can see, around 25 degrees Celsius is the most common </a:t>
            </a:r>
            <a:r>
              <a:rPr lang="en-US" dirty="0" err="1">
                <a:solidFill>
                  <a:schemeClr val="tx1"/>
                </a:solidFill>
              </a:rPr>
              <a:t>tempurature</a:t>
            </a:r>
            <a:r>
              <a:rPr lang="en-US" dirty="0">
                <a:solidFill>
                  <a:schemeClr val="tx1"/>
                </a:solidFill>
              </a:rPr>
              <a:t> level.</a:t>
            </a:r>
          </a:p>
        </p:txBody>
      </p:sp>
      <p:pic>
        <p:nvPicPr>
          <p:cNvPr id="5" name="Picture 4" descr="Chart, histogram&#10;&#10;Description automatically generated">
            <a:extLst>
              <a:ext uri="{FF2B5EF4-FFF2-40B4-BE49-F238E27FC236}">
                <a16:creationId xmlns:a16="http://schemas.microsoft.com/office/drawing/2014/main" id="{5D408AD1-D670-4E41-BDD9-BAC18CAF5BAC}"/>
              </a:ext>
            </a:extLst>
          </p:cNvPr>
          <p:cNvPicPr>
            <a:picLocks noChangeAspect="1"/>
          </p:cNvPicPr>
          <p:nvPr/>
        </p:nvPicPr>
        <p:blipFill>
          <a:blip r:embed="rId3"/>
          <a:stretch>
            <a:fillRect/>
          </a:stretch>
        </p:blipFill>
        <p:spPr>
          <a:xfrm>
            <a:off x="3738387" y="1809366"/>
            <a:ext cx="4171950" cy="2876550"/>
          </a:xfrm>
          <a:prstGeom prst="rect">
            <a:avLst/>
          </a:prstGeom>
        </p:spPr>
      </p:pic>
    </p:spTree>
    <p:extLst>
      <p:ext uri="{BB962C8B-B14F-4D97-AF65-F5344CB8AC3E}">
        <p14:creationId xmlns:p14="http://schemas.microsoft.com/office/powerpoint/2010/main" val="3226937528"/>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barn(inVertical)">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3">
                                            <p:txEl>
                                              <p:pRg st="0" end="0"/>
                                            </p:txEl>
                                          </p:spTgt>
                                        </p:tgtEl>
                                        <p:attrNameLst>
                                          <p:attrName>style.visibility</p:attrName>
                                        </p:attrNameLst>
                                      </p:cBhvr>
                                      <p:to>
                                        <p:strVal val="visible"/>
                                      </p:to>
                                    </p:set>
                                    <p:animEffect transition="in" filter="fade">
                                      <p:cBhvr>
                                        <p:cTn id="30" dur="1000"/>
                                        <p:tgtEl>
                                          <p:spTgt spid="3">
                                            <p:txEl>
                                              <p:pRg st="0" end="0"/>
                                            </p:txEl>
                                          </p:spTgt>
                                        </p:tgtEl>
                                      </p:cBhvr>
                                    </p:animEffect>
                                    <p:anim calcmode="lin" valueType="num">
                                      <p:cBhvr>
                                        <p:cTn id="31"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A3EE1-1682-472A-B78C-697DB5F06020}"/>
              </a:ext>
            </a:extLst>
          </p:cNvPr>
          <p:cNvSpPr>
            <a:spLocks noGrp="1"/>
          </p:cNvSpPr>
          <p:nvPr>
            <p:ph type="title"/>
          </p:nvPr>
        </p:nvSpPr>
        <p:spPr/>
        <p:txBody>
          <a:bodyPr/>
          <a:lstStyle/>
          <a:p>
            <a:r>
              <a:rPr lang="en-US" dirty="0"/>
              <a:t>Temperature's impact on oysters</a:t>
            </a:r>
          </a:p>
        </p:txBody>
      </p:sp>
      <p:sp>
        <p:nvSpPr>
          <p:cNvPr id="3" name="Content Placeholder 2">
            <a:extLst>
              <a:ext uri="{FF2B5EF4-FFF2-40B4-BE49-F238E27FC236}">
                <a16:creationId xmlns:a16="http://schemas.microsoft.com/office/drawing/2014/main" id="{8DD722B6-CD09-4C18-ADD8-7C25B1323262}"/>
              </a:ext>
            </a:extLst>
          </p:cNvPr>
          <p:cNvSpPr>
            <a:spLocks noGrp="1"/>
          </p:cNvSpPr>
          <p:nvPr>
            <p:ph idx="1"/>
          </p:nvPr>
        </p:nvSpPr>
        <p:spPr/>
        <p:txBody>
          <a:bodyPr>
            <a:normAutofit fontScale="85000" lnSpcReduction="20000"/>
          </a:bodyPr>
          <a:lstStyle/>
          <a:p>
            <a:r>
              <a:rPr lang="en-US" dirty="0"/>
              <a:t>Temperature we thought should have an impact on oysters. </a:t>
            </a:r>
          </a:p>
          <a:p>
            <a:r>
              <a:rPr lang="en-US" dirty="0"/>
              <a:t>But, according to the data, it doesn’t. </a:t>
            </a:r>
          </a:p>
          <a:p>
            <a:r>
              <a:rPr lang="en-US" dirty="0"/>
              <a:t>When looking at the oysters live and dead column, correlations with that and the temperature column doesn’t match . </a:t>
            </a:r>
          </a:p>
          <a:p>
            <a:endParaRPr lang="en-US" dirty="0"/>
          </a:p>
          <a:p>
            <a:pPr marL="0" indent="0">
              <a:buNone/>
            </a:pPr>
            <a:r>
              <a:rPr lang="en-US" dirty="0"/>
              <a:t>Here Is the live and dead column. </a:t>
            </a:r>
          </a:p>
          <a:p>
            <a:pPr marL="0" indent="0">
              <a:buNone/>
            </a:pPr>
            <a:r>
              <a:rPr lang="en-US" dirty="0"/>
              <a:t>Oysters that are dead or alive </a:t>
            </a:r>
          </a:p>
          <a:p>
            <a:pPr marL="0" indent="0">
              <a:buNone/>
            </a:pPr>
            <a:r>
              <a:rPr lang="en-US" dirty="0"/>
              <a:t>shows that there is a </a:t>
            </a:r>
          </a:p>
          <a:p>
            <a:pPr marL="0" indent="0">
              <a:buNone/>
            </a:pPr>
            <a:r>
              <a:rPr lang="en-US" dirty="0"/>
              <a:t>Difference in temperature. But it does not </a:t>
            </a:r>
          </a:p>
          <a:p>
            <a:pPr marL="0" indent="0">
              <a:buNone/>
            </a:pPr>
            <a:r>
              <a:rPr lang="en-US" dirty="0"/>
              <a:t>depend on the oysters being dead or alive</a:t>
            </a:r>
          </a:p>
          <a:p>
            <a:pPr marL="0" indent="0">
              <a:buNone/>
            </a:pPr>
            <a:r>
              <a:rPr lang="en-US" dirty="0"/>
              <a:t> </a:t>
            </a:r>
          </a:p>
          <a:p>
            <a:pPr marL="0" indent="0">
              <a:buNone/>
            </a:pPr>
            <a:endParaRPr lang="en-US" dirty="0"/>
          </a:p>
          <a:p>
            <a:pPr marL="0" indent="0">
              <a:buNone/>
            </a:pPr>
            <a:r>
              <a:rPr lang="en-US" dirty="0"/>
              <a:t>The biggest difference in live and dead and temperature level is around 2. If the temperature is higher, it is worse for oysters. The results weren’t what we thought they would be… </a:t>
            </a:r>
          </a:p>
        </p:txBody>
      </p:sp>
      <p:sp>
        <p:nvSpPr>
          <p:cNvPr id="4" name="AutoShape 2" descr="Image from iOS">
            <a:extLst>
              <a:ext uri="{FF2B5EF4-FFF2-40B4-BE49-F238E27FC236}">
                <a16:creationId xmlns:a16="http://schemas.microsoft.com/office/drawing/2014/main" id="{A5ACA418-041A-4C32-8534-3B7A8332D54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Image from iOS">
            <a:extLst>
              <a:ext uri="{FF2B5EF4-FFF2-40B4-BE49-F238E27FC236}">
                <a16:creationId xmlns:a16="http://schemas.microsoft.com/office/drawing/2014/main" id="{D3610001-6F17-4C54-86F5-FD357A4C130A}"/>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355D472E-2874-4B7C-A0E5-B70B99EBAE5A}"/>
              </a:ext>
            </a:extLst>
          </p:cNvPr>
          <p:cNvPicPr>
            <a:picLocks noChangeAspect="1"/>
          </p:cNvPicPr>
          <p:nvPr/>
        </p:nvPicPr>
        <p:blipFill>
          <a:blip r:embed="rId2"/>
          <a:stretch>
            <a:fillRect/>
          </a:stretch>
        </p:blipFill>
        <p:spPr>
          <a:xfrm>
            <a:off x="5286375" y="3285744"/>
            <a:ext cx="657225" cy="1828800"/>
          </a:xfrm>
          <a:prstGeom prst="rect">
            <a:avLst/>
          </a:prstGeom>
        </p:spPr>
      </p:pic>
      <p:pic>
        <p:nvPicPr>
          <p:cNvPr id="8" name="Picture 7" descr="Table&#10;&#10;Description automatically generated">
            <a:extLst>
              <a:ext uri="{FF2B5EF4-FFF2-40B4-BE49-F238E27FC236}">
                <a16:creationId xmlns:a16="http://schemas.microsoft.com/office/drawing/2014/main" id="{AA5E7A44-6197-4C0F-BEE6-6ECDA2693661}"/>
              </a:ext>
            </a:extLst>
          </p:cNvPr>
          <p:cNvPicPr>
            <a:picLocks noChangeAspect="1"/>
          </p:cNvPicPr>
          <p:nvPr/>
        </p:nvPicPr>
        <p:blipFill>
          <a:blip r:embed="rId3"/>
          <a:stretch>
            <a:fillRect/>
          </a:stretch>
        </p:blipFill>
        <p:spPr>
          <a:xfrm>
            <a:off x="6291262" y="3276600"/>
            <a:ext cx="619125" cy="1828800"/>
          </a:xfrm>
          <a:prstGeom prst="rect">
            <a:avLst/>
          </a:prstGeom>
        </p:spPr>
      </p:pic>
    </p:spTree>
    <p:extLst>
      <p:ext uri="{BB962C8B-B14F-4D97-AF65-F5344CB8AC3E}">
        <p14:creationId xmlns:p14="http://schemas.microsoft.com/office/powerpoint/2010/main" val="36371564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 calcmode="lin" valueType="num">
                                      <p:cBhvr additive="base">
                                        <p:cTn id="6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6" presetClass="entr" presetSubtype="16" fill="hold" nodeType="clickEffect">
                                  <p:stCondLst>
                                    <p:cond delay="0"/>
                                  </p:stCondLst>
                                  <p:childTnLst>
                                    <p:set>
                                      <p:cBhvr>
                                        <p:cTn id="72" dur="1" fill="hold">
                                          <p:stCondLst>
                                            <p:cond delay="0"/>
                                          </p:stCondLst>
                                        </p:cTn>
                                        <p:tgtEl>
                                          <p:spTgt spid="7"/>
                                        </p:tgtEl>
                                        <p:attrNameLst>
                                          <p:attrName>style.visibility</p:attrName>
                                        </p:attrNameLst>
                                      </p:cBhvr>
                                      <p:to>
                                        <p:strVal val="visible"/>
                                      </p:to>
                                    </p:set>
                                    <p:animEffect transition="in" filter="circle(in)">
                                      <p:cBhvr>
                                        <p:cTn id="73" dur="2000"/>
                                        <p:tgtEl>
                                          <p:spTgt spid="7"/>
                                        </p:tgtEl>
                                      </p:cBhvr>
                                    </p:animEffect>
                                  </p:childTnLst>
                                </p:cTn>
                              </p:par>
                            </p:childTnLst>
                          </p:cTn>
                        </p:par>
                      </p:childTnLst>
                    </p:cTn>
                  </p:par>
                  <p:par>
                    <p:cTn id="74" fill="hold">
                      <p:stCondLst>
                        <p:cond delay="indefinite"/>
                      </p:stCondLst>
                      <p:childTnLst>
                        <p:par>
                          <p:cTn id="75" fill="hold">
                            <p:stCondLst>
                              <p:cond delay="0"/>
                            </p:stCondLst>
                            <p:childTnLst>
                              <p:par>
                                <p:cTn id="76" presetID="6" presetClass="entr" presetSubtype="16" fill="hold" nodeType="clickEffect">
                                  <p:stCondLst>
                                    <p:cond delay="0"/>
                                  </p:stCondLst>
                                  <p:childTnLst>
                                    <p:set>
                                      <p:cBhvr>
                                        <p:cTn id="77" dur="1" fill="hold">
                                          <p:stCondLst>
                                            <p:cond delay="0"/>
                                          </p:stCondLst>
                                        </p:cTn>
                                        <p:tgtEl>
                                          <p:spTgt spid="8"/>
                                        </p:tgtEl>
                                        <p:attrNameLst>
                                          <p:attrName>style.visibility</p:attrName>
                                        </p:attrNameLst>
                                      </p:cBhvr>
                                      <p:to>
                                        <p:strVal val="visible"/>
                                      </p:to>
                                    </p:set>
                                    <p:animEffect transition="in" filter="circle(in)">
                                      <p:cBhvr>
                                        <p:cTn id="78"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3025549" y="178460"/>
            <a:ext cx="5190799" cy="1374412"/>
          </a:xfrm>
        </p:spPr>
        <p:txBody>
          <a:bodyPr>
            <a:normAutofit/>
          </a:bodyPr>
          <a:lstStyle/>
          <a:p>
            <a:r>
              <a:rPr lang="en-US" sz="5400" dirty="0">
                <a:solidFill>
                  <a:schemeClr val="tx1"/>
                </a:solidFill>
              </a:rPr>
              <a:t>Results</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3169295" y="1323087"/>
            <a:ext cx="5853409" cy="4211825"/>
          </a:xfrm>
        </p:spPr>
        <p:txBody>
          <a:bodyPr>
            <a:normAutofit fontScale="92500" lnSpcReduction="10000"/>
          </a:bodyPr>
          <a:lstStyle/>
          <a:p>
            <a:pPr>
              <a:spcAft>
                <a:spcPts val="600"/>
              </a:spcAft>
            </a:pPr>
            <a:r>
              <a:rPr lang="en-US" sz="2400" dirty="0">
                <a:solidFill>
                  <a:schemeClr val="tx1"/>
                </a:solidFill>
              </a:rPr>
              <a:t>The results were confusing to say the least. </a:t>
            </a:r>
          </a:p>
          <a:p>
            <a:pPr>
              <a:spcAft>
                <a:spcPts val="600"/>
              </a:spcAft>
            </a:pPr>
            <a:r>
              <a:rPr lang="en-US" sz="2000" dirty="0">
                <a:solidFill>
                  <a:schemeClr val="accent3">
                    <a:lumMod val="50000"/>
                  </a:schemeClr>
                </a:solidFill>
              </a:rPr>
              <a:t>We thought that salinity wouldn’t affect mortality rate, and we were right. But we also thought that turbidity had a huge role in mortality rate. But the data doesn’t make any correlations between them. Also, temperature was thought to be, to a smaller extent, a factor. Again, though, correlations were not found. Shell height, had a huge role to play. Filtering is why oysters have a major influence on water, and oysters that are taller filter more.  </a:t>
            </a:r>
          </a:p>
        </p:txBody>
      </p:sp>
    </p:spTree>
    <p:extLst>
      <p:ext uri="{BB962C8B-B14F-4D97-AF65-F5344CB8AC3E}">
        <p14:creationId xmlns:p14="http://schemas.microsoft.com/office/powerpoint/2010/main" val="19176089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11A25-E674-4CBD-8396-39ADBF2C0529}"/>
              </a:ext>
            </a:extLst>
          </p:cNvPr>
          <p:cNvSpPr>
            <a:spLocks noGrp="1"/>
          </p:cNvSpPr>
          <p:nvPr>
            <p:ph type="ctrTitle"/>
          </p:nvPr>
        </p:nvSpPr>
        <p:spPr>
          <a:xfrm>
            <a:off x="1774877" y="203996"/>
            <a:ext cx="7859453" cy="789918"/>
          </a:xfrm>
        </p:spPr>
        <p:txBody>
          <a:bodyPr>
            <a:normAutofit/>
          </a:bodyPr>
          <a:lstStyle/>
          <a:p>
            <a:r>
              <a:rPr lang="en-US" sz="4000" dirty="0"/>
              <a:t>Our experience in the camp</a:t>
            </a:r>
          </a:p>
        </p:txBody>
      </p:sp>
      <p:sp>
        <p:nvSpPr>
          <p:cNvPr id="3" name="Subtitle 2">
            <a:extLst>
              <a:ext uri="{FF2B5EF4-FFF2-40B4-BE49-F238E27FC236}">
                <a16:creationId xmlns:a16="http://schemas.microsoft.com/office/drawing/2014/main" id="{1496CE28-8779-4ABD-9454-F3BBA20996C0}"/>
              </a:ext>
            </a:extLst>
          </p:cNvPr>
          <p:cNvSpPr>
            <a:spLocks noGrp="1"/>
          </p:cNvSpPr>
          <p:nvPr>
            <p:ph type="subTitle" idx="1"/>
          </p:nvPr>
        </p:nvSpPr>
        <p:spPr>
          <a:xfrm>
            <a:off x="1627577" y="2564904"/>
            <a:ext cx="8936846" cy="2699400"/>
          </a:xfrm>
        </p:spPr>
        <p:txBody>
          <a:bodyPr/>
          <a:lstStyle/>
          <a:p>
            <a:r>
              <a:rPr lang="en-US" dirty="0"/>
              <a:t>It was a very informative camp, with it’s fair share hands on work. Coding was also very enjoyable. Becoming well versed in data science was also an amazing experience. Hopefully, we’ll do more projects like this in the future.</a:t>
            </a:r>
          </a:p>
        </p:txBody>
      </p:sp>
    </p:spTree>
    <p:extLst>
      <p:ext uri="{BB962C8B-B14F-4D97-AF65-F5344CB8AC3E}">
        <p14:creationId xmlns:p14="http://schemas.microsoft.com/office/powerpoint/2010/main" val="358188091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3FFFE-9782-4C2D-95C6-519A9705264A}"/>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C2D30156-90C7-4C68-95BE-ED4EDD63C4A6}"/>
              </a:ext>
            </a:extLst>
          </p:cNvPr>
          <p:cNvSpPr>
            <a:spLocks noGrp="1"/>
          </p:cNvSpPr>
          <p:nvPr>
            <p:ph type="body" idx="1"/>
          </p:nvPr>
        </p:nvSpPr>
        <p:spPr>
          <a:xfrm>
            <a:off x="1629156" y="3843130"/>
            <a:ext cx="8939784" cy="1296132"/>
          </a:xfrm>
        </p:spPr>
        <p:txBody>
          <a:bodyPr/>
          <a:lstStyle/>
          <a:p>
            <a:r>
              <a:rPr lang="en-US" dirty="0"/>
              <a:t>Many of the factors that we thought would affect oysters didn’t according to the data. The two we got right was that salinity wouldn’t have a big impact on oyster survivability and the oyster height would be a factor.  </a:t>
            </a:r>
          </a:p>
        </p:txBody>
      </p:sp>
    </p:spTree>
    <p:extLst>
      <p:ext uri="{BB962C8B-B14F-4D97-AF65-F5344CB8AC3E}">
        <p14:creationId xmlns:p14="http://schemas.microsoft.com/office/powerpoint/2010/main" val="21847570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A3EE1-1682-472A-B78C-697DB5F06020}"/>
              </a:ext>
            </a:extLst>
          </p:cNvPr>
          <p:cNvSpPr>
            <a:spLocks noGrp="1"/>
          </p:cNvSpPr>
          <p:nvPr>
            <p:ph type="title"/>
          </p:nvPr>
        </p:nvSpPr>
        <p:spPr/>
        <p:txBody>
          <a:bodyPr/>
          <a:lstStyle/>
          <a:p>
            <a:r>
              <a:rPr lang="en-US" dirty="0"/>
              <a:t>How we Got to This Research Question</a:t>
            </a:r>
          </a:p>
        </p:txBody>
      </p:sp>
      <p:sp>
        <p:nvSpPr>
          <p:cNvPr id="3" name="Content Placeholder 2">
            <a:extLst>
              <a:ext uri="{FF2B5EF4-FFF2-40B4-BE49-F238E27FC236}">
                <a16:creationId xmlns:a16="http://schemas.microsoft.com/office/drawing/2014/main" id="{8DD722B6-CD09-4C18-ADD8-7C25B1323262}"/>
              </a:ext>
            </a:extLst>
          </p:cNvPr>
          <p:cNvSpPr>
            <a:spLocks noGrp="1"/>
          </p:cNvSpPr>
          <p:nvPr>
            <p:ph idx="1"/>
          </p:nvPr>
        </p:nvSpPr>
        <p:spPr/>
        <p:txBody>
          <a:bodyPr/>
          <a:lstStyle/>
          <a:p>
            <a:r>
              <a:rPr lang="en-US" dirty="0"/>
              <a:t>We went through eight questions we produced by searching through the given data. </a:t>
            </a:r>
          </a:p>
          <a:p>
            <a:r>
              <a:rPr lang="en-US" dirty="0"/>
              <a:t>The scientists we talked to informed us that some questions were flawed. </a:t>
            </a:r>
          </a:p>
          <a:p>
            <a:r>
              <a:rPr lang="en-US" dirty="0"/>
              <a:t>We had only three options left and we choice this one: what things outside of PH, salinity, and temperature affect oysters.</a:t>
            </a:r>
          </a:p>
          <a:p>
            <a:r>
              <a:rPr lang="en-US" dirty="0"/>
              <a:t>The question was too narrow, so we made it broader, bringing us the final question: what affects the mortality rate of oysters. </a:t>
            </a:r>
          </a:p>
          <a:p>
            <a:endParaRPr lang="en-US" dirty="0"/>
          </a:p>
          <a:p>
            <a:endParaRPr lang="en-US" dirty="0"/>
          </a:p>
          <a:p>
            <a:r>
              <a:rPr lang="en-US" dirty="0"/>
              <a:t>Picture of an oyster</a:t>
            </a:r>
          </a:p>
        </p:txBody>
      </p:sp>
      <p:sp>
        <p:nvSpPr>
          <p:cNvPr id="4" name="AutoShape 2" descr="Image from iOS">
            <a:extLst>
              <a:ext uri="{FF2B5EF4-FFF2-40B4-BE49-F238E27FC236}">
                <a16:creationId xmlns:a16="http://schemas.microsoft.com/office/drawing/2014/main" id="{A5ACA418-041A-4C32-8534-3B7A8332D54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Image from iOS">
            <a:extLst>
              <a:ext uri="{FF2B5EF4-FFF2-40B4-BE49-F238E27FC236}">
                <a16:creationId xmlns:a16="http://schemas.microsoft.com/office/drawing/2014/main" id="{D3610001-6F17-4C54-86F5-FD357A4C130A}"/>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 name="Picture 15" descr="A picture containing invertebrate, mollusk, oyster&#10;&#10;Description automatically generated">
            <a:extLst>
              <a:ext uri="{FF2B5EF4-FFF2-40B4-BE49-F238E27FC236}">
                <a16:creationId xmlns:a16="http://schemas.microsoft.com/office/drawing/2014/main" id="{6763146E-ABE0-41A2-B3F5-F7251A0C7921}"/>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4585252" y="4027932"/>
            <a:ext cx="3021496" cy="2266122"/>
          </a:xfrm>
          <a:prstGeom prst="rect">
            <a:avLst/>
          </a:prstGeom>
        </p:spPr>
      </p:pic>
    </p:spTree>
    <p:extLst>
      <p:ext uri="{BB962C8B-B14F-4D97-AF65-F5344CB8AC3E}">
        <p14:creationId xmlns:p14="http://schemas.microsoft.com/office/powerpoint/2010/main" val="31080124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 calcmode="lin" valueType="num">
                                      <p:cBhvr additive="base">
                                        <p:cTn id="3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3025549" y="178459"/>
            <a:ext cx="4775075" cy="1630907"/>
          </a:xfrm>
        </p:spPr>
        <p:txBody>
          <a:bodyPr>
            <a:normAutofit fontScale="90000"/>
          </a:bodyPr>
          <a:lstStyle/>
          <a:p>
            <a:r>
              <a:rPr lang="en-US" sz="4400" dirty="0">
                <a:solidFill>
                  <a:schemeClr val="tx1"/>
                </a:solidFill>
              </a:rPr>
              <a:t>This is what the data looked like originally </a:t>
            </a:r>
          </a:p>
        </p:txBody>
      </p:sp>
      <p:pic>
        <p:nvPicPr>
          <p:cNvPr id="5" name="Picture 4" descr="Text, application&#10;&#10;Description automatically generated">
            <a:extLst>
              <a:ext uri="{FF2B5EF4-FFF2-40B4-BE49-F238E27FC236}">
                <a16:creationId xmlns:a16="http://schemas.microsoft.com/office/drawing/2014/main" id="{17DDAE20-C531-44DB-86FA-53F7FC03121A}"/>
              </a:ext>
            </a:extLst>
          </p:cNvPr>
          <p:cNvPicPr>
            <a:picLocks noChangeAspect="1"/>
          </p:cNvPicPr>
          <p:nvPr/>
        </p:nvPicPr>
        <p:blipFill>
          <a:blip r:embed="rId3"/>
          <a:stretch>
            <a:fillRect/>
          </a:stretch>
        </p:blipFill>
        <p:spPr>
          <a:xfrm>
            <a:off x="1619593" y="1809366"/>
            <a:ext cx="8856870" cy="4981989"/>
          </a:xfrm>
          <a:prstGeom prst="rect">
            <a:avLst/>
          </a:prstGeom>
        </p:spPr>
      </p:pic>
    </p:spTree>
    <p:extLst>
      <p:ext uri="{BB962C8B-B14F-4D97-AF65-F5344CB8AC3E}">
        <p14:creationId xmlns:p14="http://schemas.microsoft.com/office/powerpoint/2010/main" val="346136182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circle(in)">
                                      <p:cBhvr>
                                        <p:cTn id="2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A3EE1-1682-472A-B78C-697DB5F06020}"/>
              </a:ext>
            </a:extLst>
          </p:cNvPr>
          <p:cNvSpPr>
            <a:spLocks noGrp="1"/>
          </p:cNvSpPr>
          <p:nvPr>
            <p:ph type="title"/>
          </p:nvPr>
        </p:nvSpPr>
        <p:spPr/>
        <p:txBody>
          <a:bodyPr/>
          <a:lstStyle/>
          <a:p>
            <a:r>
              <a:rPr lang="en-US" dirty="0"/>
              <a:t>What we planned to do with the data</a:t>
            </a:r>
          </a:p>
        </p:txBody>
      </p:sp>
      <p:sp>
        <p:nvSpPr>
          <p:cNvPr id="3" name="Content Placeholder 2">
            <a:extLst>
              <a:ext uri="{FF2B5EF4-FFF2-40B4-BE49-F238E27FC236}">
                <a16:creationId xmlns:a16="http://schemas.microsoft.com/office/drawing/2014/main" id="{8DD722B6-CD09-4C18-ADD8-7C25B1323262}"/>
              </a:ext>
            </a:extLst>
          </p:cNvPr>
          <p:cNvSpPr>
            <a:spLocks noGrp="1"/>
          </p:cNvSpPr>
          <p:nvPr>
            <p:ph idx="1"/>
          </p:nvPr>
        </p:nvSpPr>
        <p:spPr/>
        <p:txBody>
          <a:bodyPr/>
          <a:lstStyle/>
          <a:p>
            <a:r>
              <a:rPr lang="en-US" dirty="0"/>
              <a:t>We looked for correlations in the data.</a:t>
            </a:r>
          </a:p>
          <a:p>
            <a:r>
              <a:rPr lang="en-US" dirty="0"/>
              <a:t>Connections that we thought would be prominent included: temperature to mortality rate, Turbidity to mortality rate, and the best height/size.</a:t>
            </a:r>
          </a:p>
          <a:p>
            <a:r>
              <a:rPr lang="en-US" dirty="0"/>
              <a:t>Ones that we thought wouldn’t have a big impact were salinity to mortality rate.</a:t>
            </a:r>
          </a:p>
          <a:p>
            <a:r>
              <a:rPr lang="en-US" dirty="0"/>
              <a:t>We planned to make a graph based on this. </a:t>
            </a:r>
          </a:p>
          <a:p>
            <a:r>
              <a:rPr lang="en-US" dirty="0"/>
              <a:t>We also wanted to see if the oysters were not only surviving but thriving. </a:t>
            </a:r>
          </a:p>
          <a:p>
            <a:r>
              <a:rPr lang="en-US" dirty="0"/>
              <a:t>When we upload all the data to Google </a:t>
            </a:r>
            <a:r>
              <a:rPr lang="en-US" dirty="0" err="1"/>
              <a:t>Colab</a:t>
            </a:r>
            <a:r>
              <a:rPr lang="en-US" dirty="0"/>
              <a:t>, we would be able to produce some graphs </a:t>
            </a:r>
          </a:p>
        </p:txBody>
      </p:sp>
      <p:sp>
        <p:nvSpPr>
          <p:cNvPr id="4" name="AutoShape 2" descr="Image from iOS">
            <a:extLst>
              <a:ext uri="{FF2B5EF4-FFF2-40B4-BE49-F238E27FC236}">
                <a16:creationId xmlns:a16="http://schemas.microsoft.com/office/drawing/2014/main" id="{A5ACA418-041A-4C32-8534-3B7A8332D54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Image from iOS">
            <a:extLst>
              <a:ext uri="{FF2B5EF4-FFF2-40B4-BE49-F238E27FC236}">
                <a16:creationId xmlns:a16="http://schemas.microsoft.com/office/drawing/2014/main" id="{D3610001-6F17-4C54-86F5-FD357A4C130A}"/>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descr="Graphical user interface&#10;&#10;Description automatically generated with medium confidence">
            <a:extLst>
              <a:ext uri="{FF2B5EF4-FFF2-40B4-BE49-F238E27FC236}">
                <a16:creationId xmlns:a16="http://schemas.microsoft.com/office/drawing/2014/main" id="{C548BC27-89EE-44D5-8600-A5F8645265F0}"/>
              </a:ext>
            </a:extLst>
          </p:cNvPr>
          <p:cNvPicPr>
            <a:picLocks noChangeAspect="1"/>
          </p:cNvPicPr>
          <p:nvPr/>
        </p:nvPicPr>
        <p:blipFill>
          <a:blip r:embed="rId2"/>
          <a:stretch>
            <a:fillRect/>
          </a:stretch>
        </p:blipFill>
        <p:spPr>
          <a:xfrm>
            <a:off x="3501679" y="4754880"/>
            <a:ext cx="4181475" cy="1419225"/>
          </a:xfrm>
          <a:prstGeom prst="rect">
            <a:avLst/>
          </a:prstGeom>
        </p:spPr>
      </p:pic>
    </p:spTree>
    <p:extLst>
      <p:ext uri="{BB962C8B-B14F-4D97-AF65-F5344CB8AC3E}">
        <p14:creationId xmlns:p14="http://schemas.microsoft.com/office/powerpoint/2010/main" val="39719301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barn(inVertic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barn(inVertical)">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barn(inVertical)">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barn(inVertical)">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barn(inVertical)">
                                      <p:cBhvr>
                                        <p:cTn id="3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3025549" y="178459"/>
            <a:ext cx="4775075" cy="1630907"/>
          </a:xfrm>
        </p:spPr>
        <p:txBody>
          <a:bodyPr>
            <a:normAutofit/>
          </a:bodyPr>
          <a:lstStyle/>
          <a:p>
            <a:r>
              <a:rPr lang="en-US" sz="2400" dirty="0"/>
              <a:t>This is the graph of how frequent certain heights occur: </a:t>
            </a:r>
            <a:br>
              <a:rPr lang="en-US" sz="2400" dirty="0"/>
            </a:br>
            <a:endParaRPr lang="en-US" sz="2400" dirty="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2787009" y="5397412"/>
            <a:ext cx="5853409" cy="869887"/>
          </a:xfrm>
        </p:spPr>
        <p:txBody>
          <a:bodyPr>
            <a:normAutofit fontScale="92500" lnSpcReduction="10000"/>
          </a:bodyPr>
          <a:lstStyle/>
          <a:p>
            <a:pPr>
              <a:spcAft>
                <a:spcPts val="600"/>
              </a:spcAft>
            </a:pPr>
            <a:r>
              <a:rPr lang="en-US" dirty="0">
                <a:solidFill>
                  <a:schemeClr val="tx1"/>
                </a:solidFill>
              </a:rPr>
              <a:t>As you can see, around 10 mm is the most common height, meaning oysters with this height are most likely to survive</a:t>
            </a:r>
          </a:p>
        </p:txBody>
      </p:sp>
      <p:pic>
        <p:nvPicPr>
          <p:cNvPr id="7" name="Picture 6" descr="Chart, histogram&#10;&#10;Description automatically generated">
            <a:extLst>
              <a:ext uri="{FF2B5EF4-FFF2-40B4-BE49-F238E27FC236}">
                <a16:creationId xmlns:a16="http://schemas.microsoft.com/office/drawing/2014/main" id="{9F8C3509-0B43-4735-8D37-1F9316621851}"/>
              </a:ext>
            </a:extLst>
          </p:cNvPr>
          <p:cNvPicPr>
            <a:picLocks noChangeAspect="1"/>
          </p:cNvPicPr>
          <p:nvPr/>
        </p:nvPicPr>
        <p:blipFill>
          <a:blip r:embed="rId3"/>
          <a:stretch>
            <a:fillRect/>
          </a:stretch>
        </p:blipFill>
        <p:spPr>
          <a:xfrm>
            <a:off x="2371712" y="1269964"/>
            <a:ext cx="6639339" cy="4105325"/>
          </a:xfrm>
          <a:prstGeom prst="rect">
            <a:avLst/>
          </a:prstGeom>
        </p:spPr>
      </p:pic>
    </p:spTree>
    <p:extLst>
      <p:ext uri="{BB962C8B-B14F-4D97-AF65-F5344CB8AC3E}">
        <p14:creationId xmlns:p14="http://schemas.microsoft.com/office/powerpoint/2010/main" val="6750120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A3EE1-1682-472A-B78C-697DB5F06020}"/>
              </a:ext>
            </a:extLst>
          </p:cNvPr>
          <p:cNvSpPr>
            <a:spLocks noGrp="1"/>
          </p:cNvSpPr>
          <p:nvPr>
            <p:ph type="title"/>
          </p:nvPr>
        </p:nvSpPr>
        <p:spPr/>
        <p:txBody>
          <a:bodyPr/>
          <a:lstStyle/>
          <a:p>
            <a:r>
              <a:rPr lang="en-US" dirty="0"/>
              <a:t>Height’s impact on oysters</a:t>
            </a:r>
          </a:p>
        </p:txBody>
      </p:sp>
      <p:sp>
        <p:nvSpPr>
          <p:cNvPr id="3" name="Content Placeholder 2">
            <a:extLst>
              <a:ext uri="{FF2B5EF4-FFF2-40B4-BE49-F238E27FC236}">
                <a16:creationId xmlns:a16="http://schemas.microsoft.com/office/drawing/2014/main" id="{8DD722B6-CD09-4C18-ADD8-7C25B1323262}"/>
              </a:ext>
            </a:extLst>
          </p:cNvPr>
          <p:cNvSpPr>
            <a:spLocks noGrp="1"/>
          </p:cNvSpPr>
          <p:nvPr>
            <p:ph idx="1"/>
          </p:nvPr>
        </p:nvSpPr>
        <p:spPr/>
        <p:txBody>
          <a:bodyPr>
            <a:normAutofit fontScale="92500" lnSpcReduction="10000"/>
          </a:bodyPr>
          <a:lstStyle/>
          <a:p>
            <a:r>
              <a:rPr lang="en-US" dirty="0"/>
              <a:t>Oysters' height impacts how much water they can filter, in turn impacting the amount of water they can cleanse. We thought that this would be the biggest impact because of this reason. </a:t>
            </a:r>
          </a:p>
          <a:p>
            <a:r>
              <a:rPr lang="en-US" dirty="0"/>
              <a:t>Here is a graph displaying what we mean: </a:t>
            </a:r>
          </a:p>
          <a:p>
            <a:r>
              <a:rPr lang="en-US" dirty="0"/>
              <a:t>As oyster Height goes up, </a:t>
            </a:r>
          </a:p>
          <a:p>
            <a:pPr marL="0" indent="0">
              <a:buNone/>
            </a:pPr>
            <a:r>
              <a:rPr lang="en-US" dirty="0"/>
              <a:t>The amount of filtration increases.</a:t>
            </a:r>
          </a:p>
          <a:p>
            <a:pPr marL="0" indent="0">
              <a:buNone/>
            </a:pPr>
            <a:r>
              <a:rPr lang="en-US" dirty="0"/>
              <a:t>So, as we thought, oyster height has a big impact </a:t>
            </a:r>
          </a:p>
          <a:p>
            <a:pPr marL="0" indent="0">
              <a:buNone/>
            </a:pPr>
            <a:r>
              <a:rPr lang="en-US" dirty="0"/>
              <a:t>On oysters' mortality rate. </a:t>
            </a:r>
          </a:p>
          <a:p>
            <a:pPr marL="0" indent="0">
              <a:buNone/>
            </a:pPr>
            <a:endParaRPr lang="en-US" dirty="0"/>
          </a:p>
          <a:p>
            <a:pPr marL="0" indent="0">
              <a:buNone/>
            </a:pPr>
            <a:r>
              <a:rPr lang="en-US" dirty="0"/>
              <a:t>Note that some oysters are outliers because </a:t>
            </a:r>
          </a:p>
          <a:p>
            <a:pPr marL="0" indent="0">
              <a:buNone/>
            </a:pPr>
            <a:r>
              <a:rPr lang="en-US" dirty="0"/>
              <a:t>they are dead.</a:t>
            </a:r>
          </a:p>
          <a:p>
            <a:pPr marL="0" indent="0">
              <a:buNone/>
            </a:pPr>
            <a:endParaRPr lang="en-US" dirty="0"/>
          </a:p>
          <a:p>
            <a:pPr marL="0" indent="0">
              <a:buNone/>
            </a:pPr>
            <a:r>
              <a:rPr lang="en-US" dirty="0"/>
              <a:t>Next is salinity</a:t>
            </a:r>
          </a:p>
        </p:txBody>
      </p:sp>
      <p:sp>
        <p:nvSpPr>
          <p:cNvPr id="4" name="AutoShape 2" descr="Image from iOS">
            <a:extLst>
              <a:ext uri="{FF2B5EF4-FFF2-40B4-BE49-F238E27FC236}">
                <a16:creationId xmlns:a16="http://schemas.microsoft.com/office/drawing/2014/main" id="{A5ACA418-041A-4C32-8534-3B7A8332D54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Image from iOS">
            <a:extLst>
              <a:ext uri="{FF2B5EF4-FFF2-40B4-BE49-F238E27FC236}">
                <a16:creationId xmlns:a16="http://schemas.microsoft.com/office/drawing/2014/main" id="{D3610001-6F17-4C54-86F5-FD357A4C130A}"/>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descr="A picture containing chart&#10;&#10;Description automatically generated">
            <a:extLst>
              <a:ext uri="{FF2B5EF4-FFF2-40B4-BE49-F238E27FC236}">
                <a16:creationId xmlns:a16="http://schemas.microsoft.com/office/drawing/2014/main" id="{4C7A5371-7B59-4922-B4A1-4FD319529DCF}"/>
              </a:ext>
            </a:extLst>
          </p:cNvPr>
          <p:cNvPicPr>
            <a:picLocks noChangeAspect="1"/>
          </p:cNvPicPr>
          <p:nvPr/>
        </p:nvPicPr>
        <p:blipFill>
          <a:blip r:embed="rId2"/>
          <a:stretch>
            <a:fillRect/>
          </a:stretch>
        </p:blipFill>
        <p:spPr>
          <a:xfrm>
            <a:off x="5895561" y="2808010"/>
            <a:ext cx="5229639" cy="3233660"/>
          </a:xfrm>
          <a:prstGeom prst="rect">
            <a:avLst/>
          </a:prstGeom>
        </p:spPr>
      </p:pic>
    </p:spTree>
    <p:extLst>
      <p:ext uri="{BB962C8B-B14F-4D97-AF65-F5344CB8AC3E}">
        <p14:creationId xmlns:p14="http://schemas.microsoft.com/office/powerpoint/2010/main" val="18404089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additive="base">
                                        <p:cTn id="4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 calcmode="lin" valueType="num">
                                      <p:cBhvr additive="base">
                                        <p:cTn id="48"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3">
                                            <p:txEl>
                                              <p:pRg st="8" end="8"/>
                                            </p:txEl>
                                          </p:spTgt>
                                        </p:tgtEl>
                                        <p:attrNameLst>
                                          <p:attrName>style.visibility</p:attrName>
                                        </p:attrNameLst>
                                      </p:cBhvr>
                                      <p:to>
                                        <p:strVal val="visible"/>
                                      </p:to>
                                    </p:set>
                                    <p:anim calcmode="lin" valueType="num">
                                      <p:cBhvr additive="base">
                                        <p:cTn id="54"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3">
                                            <p:txEl>
                                              <p:pRg st="10" end="10"/>
                                            </p:txEl>
                                          </p:spTgt>
                                        </p:tgtEl>
                                        <p:attrNameLst>
                                          <p:attrName>style.visibility</p:attrName>
                                        </p:attrNameLst>
                                      </p:cBhvr>
                                      <p:to>
                                        <p:strVal val="visible"/>
                                      </p:to>
                                    </p:set>
                                    <p:anim calcmode="lin" valueType="num">
                                      <p:cBhvr additive="base">
                                        <p:cTn id="60"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nodeType="clickEffect">
                                  <p:stCondLst>
                                    <p:cond delay="0"/>
                                  </p:stCondLst>
                                  <p:childTnLst>
                                    <p:set>
                                      <p:cBhvr>
                                        <p:cTn id="65" dur="1" fill="hold">
                                          <p:stCondLst>
                                            <p:cond delay="0"/>
                                          </p:stCondLst>
                                        </p:cTn>
                                        <p:tgtEl>
                                          <p:spTgt spid="7"/>
                                        </p:tgtEl>
                                        <p:attrNameLst>
                                          <p:attrName>style.visibility</p:attrName>
                                        </p:attrNameLst>
                                      </p:cBhvr>
                                      <p:to>
                                        <p:strVal val="visible"/>
                                      </p:to>
                                    </p:set>
                                    <p:animEffect transition="in" filter="wipe(down)">
                                      <p:cBhvr>
                                        <p:cTn id="6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3025549" y="178459"/>
            <a:ext cx="4775075" cy="1630907"/>
          </a:xfrm>
        </p:spPr>
        <p:txBody>
          <a:bodyPr>
            <a:normAutofit/>
          </a:bodyPr>
          <a:lstStyle/>
          <a:p>
            <a:r>
              <a:rPr lang="en-US" sz="2400" dirty="0"/>
              <a:t>This is the graph of how frequent certain salinity occurs: </a:t>
            </a:r>
            <a:br>
              <a:rPr lang="en-US" sz="2400" dirty="0"/>
            </a:br>
            <a:endParaRPr lang="en-US" sz="2400" dirty="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2787009" y="5397412"/>
            <a:ext cx="5853409" cy="869887"/>
          </a:xfrm>
        </p:spPr>
        <p:txBody>
          <a:bodyPr>
            <a:normAutofit/>
          </a:bodyPr>
          <a:lstStyle/>
          <a:p>
            <a:pPr>
              <a:spcAft>
                <a:spcPts val="600"/>
              </a:spcAft>
            </a:pPr>
            <a:r>
              <a:rPr lang="en-US" dirty="0">
                <a:solidFill>
                  <a:schemeClr val="tx1"/>
                </a:solidFill>
              </a:rPr>
              <a:t>As you can see, 25 ppt is the most common salinity.</a:t>
            </a:r>
          </a:p>
        </p:txBody>
      </p:sp>
      <p:pic>
        <p:nvPicPr>
          <p:cNvPr id="5" name="Picture 4" descr="Chart, histogram&#10;&#10;Description automatically generated">
            <a:extLst>
              <a:ext uri="{FF2B5EF4-FFF2-40B4-BE49-F238E27FC236}">
                <a16:creationId xmlns:a16="http://schemas.microsoft.com/office/drawing/2014/main" id="{4AC1D7C4-1BB5-4944-97C2-7A54F90DB5CA}"/>
              </a:ext>
            </a:extLst>
          </p:cNvPr>
          <p:cNvPicPr>
            <a:picLocks noChangeAspect="1"/>
          </p:cNvPicPr>
          <p:nvPr/>
        </p:nvPicPr>
        <p:blipFill>
          <a:blip r:embed="rId3"/>
          <a:stretch>
            <a:fillRect/>
          </a:stretch>
        </p:blipFill>
        <p:spPr>
          <a:xfrm>
            <a:off x="3039718" y="1987815"/>
            <a:ext cx="5600700" cy="2838450"/>
          </a:xfrm>
          <a:prstGeom prst="rect">
            <a:avLst/>
          </a:prstGeom>
        </p:spPr>
      </p:pic>
    </p:spTree>
    <p:extLst>
      <p:ext uri="{BB962C8B-B14F-4D97-AF65-F5344CB8AC3E}">
        <p14:creationId xmlns:p14="http://schemas.microsoft.com/office/powerpoint/2010/main" val="132173704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80">
                                          <p:stCondLst>
                                            <p:cond delay="0"/>
                                          </p:stCondLst>
                                        </p:cTn>
                                        <p:tgtEl>
                                          <p:spTgt spid="5"/>
                                        </p:tgtEl>
                                      </p:cBhvr>
                                    </p:animEffect>
                                    <p:anim calcmode="lin" valueType="num">
                                      <p:cBhvr>
                                        <p:cTn id="15"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0" dur="26">
                                          <p:stCondLst>
                                            <p:cond delay="650"/>
                                          </p:stCondLst>
                                        </p:cTn>
                                        <p:tgtEl>
                                          <p:spTgt spid="5"/>
                                        </p:tgtEl>
                                      </p:cBhvr>
                                      <p:to x="100000" y="60000"/>
                                    </p:animScale>
                                    <p:animScale>
                                      <p:cBhvr>
                                        <p:cTn id="21" dur="166" decel="50000">
                                          <p:stCondLst>
                                            <p:cond delay="676"/>
                                          </p:stCondLst>
                                        </p:cTn>
                                        <p:tgtEl>
                                          <p:spTgt spid="5"/>
                                        </p:tgtEl>
                                      </p:cBhvr>
                                      <p:to x="100000" y="100000"/>
                                    </p:animScale>
                                    <p:animScale>
                                      <p:cBhvr>
                                        <p:cTn id="22" dur="26">
                                          <p:stCondLst>
                                            <p:cond delay="1312"/>
                                          </p:stCondLst>
                                        </p:cTn>
                                        <p:tgtEl>
                                          <p:spTgt spid="5"/>
                                        </p:tgtEl>
                                      </p:cBhvr>
                                      <p:to x="100000" y="80000"/>
                                    </p:animScale>
                                    <p:animScale>
                                      <p:cBhvr>
                                        <p:cTn id="23" dur="166" decel="50000">
                                          <p:stCondLst>
                                            <p:cond delay="1338"/>
                                          </p:stCondLst>
                                        </p:cTn>
                                        <p:tgtEl>
                                          <p:spTgt spid="5"/>
                                        </p:tgtEl>
                                      </p:cBhvr>
                                      <p:to x="100000" y="100000"/>
                                    </p:animScale>
                                    <p:animScale>
                                      <p:cBhvr>
                                        <p:cTn id="24" dur="26">
                                          <p:stCondLst>
                                            <p:cond delay="1642"/>
                                          </p:stCondLst>
                                        </p:cTn>
                                        <p:tgtEl>
                                          <p:spTgt spid="5"/>
                                        </p:tgtEl>
                                      </p:cBhvr>
                                      <p:to x="100000" y="90000"/>
                                    </p:animScale>
                                    <p:animScale>
                                      <p:cBhvr>
                                        <p:cTn id="25" dur="166" decel="50000">
                                          <p:stCondLst>
                                            <p:cond delay="1668"/>
                                          </p:stCondLst>
                                        </p:cTn>
                                        <p:tgtEl>
                                          <p:spTgt spid="5"/>
                                        </p:tgtEl>
                                      </p:cBhvr>
                                      <p:to x="100000" y="100000"/>
                                    </p:animScale>
                                    <p:animScale>
                                      <p:cBhvr>
                                        <p:cTn id="26" dur="26">
                                          <p:stCondLst>
                                            <p:cond delay="1808"/>
                                          </p:stCondLst>
                                        </p:cTn>
                                        <p:tgtEl>
                                          <p:spTgt spid="5"/>
                                        </p:tgtEl>
                                      </p:cBhvr>
                                      <p:to x="100000" y="95000"/>
                                    </p:animScale>
                                    <p:animScale>
                                      <p:cBhvr>
                                        <p:cTn id="27" dur="166" decel="50000">
                                          <p:stCondLst>
                                            <p:cond delay="1834"/>
                                          </p:stCondLst>
                                        </p:cTn>
                                        <p:tgtEl>
                                          <p:spTgt spid="5"/>
                                        </p:tgtEl>
                                      </p:cBhvr>
                                      <p:to x="100000" y="100000"/>
                                    </p:animScale>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0" end="0"/>
                                            </p:txEl>
                                          </p:spTgt>
                                        </p:tgtEl>
                                        <p:attrNameLst>
                                          <p:attrName>style.visibility</p:attrName>
                                        </p:attrNameLst>
                                      </p:cBhvr>
                                      <p:to>
                                        <p:strVal val="visible"/>
                                      </p:to>
                                    </p:set>
                                    <p:animEffect transition="in" filter="fade">
                                      <p:cBhvr>
                                        <p:cTn id="3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A3EE1-1682-472A-B78C-697DB5F06020}"/>
              </a:ext>
            </a:extLst>
          </p:cNvPr>
          <p:cNvSpPr>
            <a:spLocks noGrp="1"/>
          </p:cNvSpPr>
          <p:nvPr>
            <p:ph type="title"/>
          </p:nvPr>
        </p:nvSpPr>
        <p:spPr/>
        <p:txBody>
          <a:bodyPr/>
          <a:lstStyle/>
          <a:p>
            <a:r>
              <a:rPr lang="en-US" dirty="0"/>
              <a:t>Salinity’s impact on oysters</a:t>
            </a:r>
          </a:p>
        </p:txBody>
      </p:sp>
      <p:sp>
        <p:nvSpPr>
          <p:cNvPr id="3" name="Content Placeholder 2">
            <a:extLst>
              <a:ext uri="{FF2B5EF4-FFF2-40B4-BE49-F238E27FC236}">
                <a16:creationId xmlns:a16="http://schemas.microsoft.com/office/drawing/2014/main" id="{8DD722B6-CD09-4C18-ADD8-7C25B1323262}"/>
              </a:ext>
            </a:extLst>
          </p:cNvPr>
          <p:cNvSpPr>
            <a:spLocks noGrp="1"/>
          </p:cNvSpPr>
          <p:nvPr>
            <p:ph idx="1"/>
          </p:nvPr>
        </p:nvSpPr>
        <p:spPr/>
        <p:txBody>
          <a:bodyPr>
            <a:normAutofit fontScale="92500" lnSpcReduction="20000"/>
          </a:bodyPr>
          <a:lstStyle/>
          <a:p>
            <a:r>
              <a:rPr lang="en-US" dirty="0"/>
              <a:t>When we started this project, we thought that salinity wouldn’t have a big impact on the mortality rate of oysters</a:t>
            </a:r>
          </a:p>
          <a:p>
            <a:r>
              <a:rPr lang="en-US" dirty="0"/>
              <a:t>We were right</a:t>
            </a:r>
          </a:p>
          <a:p>
            <a:r>
              <a:rPr lang="en-US" dirty="0"/>
              <a:t>According to the data, salinity doesn’t have a huge impact on oysters. </a:t>
            </a:r>
          </a:p>
          <a:p>
            <a:r>
              <a:rPr lang="en-US" dirty="0"/>
              <a:t>When looking at the oysters live and dead column, correlations with that and the salinity column do not exist. </a:t>
            </a:r>
          </a:p>
          <a:p>
            <a:endParaRPr lang="en-US" dirty="0"/>
          </a:p>
          <a:p>
            <a:r>
              <a:rPr lang="en-US" dirty="0"/>
              <a:t>This is just a sample: here</a:t>
            </a:r>
          </a:p>
          <a:p>
            <a:pPr marL="0" indent="0">
              <a:buNone/>
            </a:pPr>
            <a:r>
              <a:rPr lang="en-US" dirty="0"/>
              <a:t>Is the live and dead column. </a:t>
            </a:r>
          </a:p>
          <a:p>
            <a:pPr marL="0" indent="0">
              <a:buNone/>
            </a:pPr>
            <a:r>
              <a:rPr lang="en-US" dirty="0"/>
              <a:t>Oysters that are dead or alive </a:t>
            </a:r>
          </a:p>
          <a:p>
            <a:pPr marL="0" indent="0">
              <a:buNone/>
            </a:pPr>
            <a:r>
              <a:rPr lang="en-US" dirty="0"/>
              <a:t>Don’t show that there is a huge</a:t>
            </a:r>
          </a:p>
          <a:p>
            <a:pPr marL="0" indent="0">
              <a:buNone/>
            </a:pPr>
            <a:r>
              <a:rPr lang="en-US" dirty="0"/>
              <a:t>Difference in salinity. </a:t>
            </a:r>
          </a:p>
          <a:p>
            <a:pPr marL="0" indent="0">
              <a:buNone/>
            </a:pPr>
            <a:endParaRPr lang="en-US" dirty="0"/>
          </a:p>
          <a:p>
            <a:pPr marL="0" indent="0">
              <a:buNone/>
            </a:pPr>
            <a:r>
              <a:rPr lang="en-US" dirty="0"/>
              <a:t>The biggest difference in live salinity and dead salinity is around 1. The next thing considered is the turbidity (or water quality) </a:t>
            </a:r>
          </a:p>
        </p:txBody>
      </p:sp>
      <p:sp>
        <p:nvSpPr>
          <p:cNvPr id="4" name="AutoShape 2" descr="Image from iOS">
            <a:extLst>
              <a:ext uri="{FF2B5EF4-FFF2-40B4-BE49-F238E27FC236}">
                <a16:creationId xmlns:a16="http://schemas.microsoft.com/office/drawing/2014/main" id="{A5ACA418-041A-4C32-8534-3B7A8332D54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Image from iOS">
            <a:extLst>
              <a:ext uri="{FF2B5EF4-FFF2-40B4-BE49-F238E27FC236}">
                <a16:creationId xmlns:a16="http://schemas.microsoft.com/office/drawing/2014/main" id="{D3610001-6F17-4C54-86F5-FD357A4C130A}"/>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355D472E-2874-4B7C-A0E5-B70B99EBAE5A}"/>
              </a:ext>
            </a:extLst>
          </p:cNvPr>
          <p:cNvPicPr>
            <a:picLocks noChangeAspect="1"/>
          </p:cNvPicPr>
          <p:nvPr/>
        </p:nvPicPr>
        <p:blipFill>
          <a:blip r:embed="rId2"/>
          <a:stretch>
            <a:fillRect/>
          </a:stretch>
        </p:blipFill>
        <p:spPr>
          <a:xfrm>
            <a:off x="4311305" y="3429000"/>
            <a:ext cx="657225" cy="1828800"/>
          </a:xfrm>
          <a:prstGeom prst="rect">
            <a:avLst/>
          </a:prstGeom>
        </p:spPr>
      </p:pic>
      <p:pic>
        <p:nvPicPr>
          <p:cNvPr id="10" name="Picture 9" descr="A picture containing table&#10;&#10;Description automatically generated">
            <a:extLst>
              <a:ext uri="{FF2B5EF4-FFF2-40B4-BE49-F238E27FC236}">
                <a16:creationId xmlns:a16="http://schemas.microsoft.com/office/drawing/2014/main" id="{9170A390-D8D6-40AD-9A41-CD0FB30CAC69}"/>
              </a:ext>
            </a:extLst>
          </p:cNvPr>
          <p:cNvPicPr>
            <a:picLocks noChangeAspect="1"/>
          </p:cNvPicPr>
          <p:nvPr/>
        </p:nvPicPr>
        <p:blipFill>
          <a:blip r:embed="rId3"/>
          <a:stretch>
            <a:fillRect/>
          </a:stretch>
        </p:blipFill>
        <p:spPr>
          <a:xfrm>
            <a:off x="6416330" y="3381375"/>
            <a:ext cx="609600" cy="1876425"/>
          </a:xfrm>
          <a:prstGeom prst="rect">
            <a:avLst/>
          </a:prstGeom>
        </p:spPr>
      </p:pic>
    </p:spTree>
    <p:extLst>
      <p:ext uri="{BB962C8B-B14F-4D97-AF65-F5344CB8AC3E}">
        <p14:creationId xmlns:p14="http://schemas.microsoft.com/office/powerpoint/2010/main" val="10870852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 calcmode="lin" valueType="num">
                                      <p:cBhvr additive="base">
                                        <p:cTn id="3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 calcmode="lin" valueType="num">
                                      <p:cBhvr additive="base">
                                        <p:cTn id="4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anim calcmode="lin" valueType="num">
                                      <p:cBhvr additive="base">
                                        <p:cTn id="50"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3">
                                            <p:txEl>
                                              <p:pRg st="8" end="8"/>
                                            </p:txEl>
                                          </p:spTgt>
                                        </p:tgtEl>
                                        <p:attrNameLst>
                                          <p:attrName>style.visibility</p:attrName>
                                        </p:attrNameLst>
                                      </p:cBhvr>
                                      <p:to>
                                        <p:strVal val="visible"/>
                                      </p:to>
                                    </p:set>
                                    <p:anim calcmode="lin" valueType="num">
                                      <p:cBhvr additive="base">
                                        <p:cTn id="56"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3">
                                            <p:txEl>
                                              <p:pRg st="9" end="9"/>
                                            </p:txEl>
                                          </p:spTgt>
                                        </p:tgtEl>
                                        <p:attrNameLst>
                                          <p:attrName>style.visibility</p:attrName>
                                        </p:attrNameLst>
                                      </p:cBhvr>
                                      <p:to>
                                        <p:strVal val="visible"/>
                                      </p:to>
                                    </p:set>
                                    <p:anim calcmode="lin" valueType="num">
                                      <p:cBhvr additive="base">
                                        <p:cTn id="62"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3">
                                            <p:txEl>
                                              <p:pRg st="11" end="11"/>
                                            </p:txEl>
                                          </p:spTgt>
                                        </p:tgtEl>
                                        <p:attrNameLst>
                                          <p:attrName>style.visibility</p:attrName>
                                        </p:attrNameLst>
                                      </p:cBhvr>
                                      <p:to>
                                        <p:strVal val="visible"/>
                                      </p:to>
                                    </p:set>
                                    <p:anim calcmode="lin" valueType="num">
                                      <p:cBhvr additive="base">
                                        <p:cTn id="68"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7"/>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3025549" y="178459"/>
            <a:ext cx="4775075" cy="1630907"/>
          </a:xfrm>
        </p:spPr>
        <p:txBody>
          <a:bodyPr>
            <a:normAutofit/>
          </a:bodyPr>
          <a:lstStyle/>
          <a:p>
            <a:r>
              <a:rPr lang="en-US" sz="2400" dirty="0"/>
              <a:t>This is the graph of how frequent certain turbidity levels occur: </a:t>
            </a:r>
            <a:br>
              <a:rPr lang="en-US" sz="2400" dirty="0"/>
            </a:br>
            <a:endParaRPr lang="en-US" sz="2400" dirty="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2787009" y="5397412"/>
            <a:ext cx="5853409" cy="869887"/>
          </a:xfrm>
        </p:spPr>
        <p:txBody>
          <a:bodyPr>
            <a:normAutofit/>
          </a:bodyPr>
          <a:lstStyle/>
          <a:p>
            <a:pPr>
              <a:spcAft>
                <a:spcPts val="600"/>
              </a:spcAft>
            </a:pPr>
            <a:r>
              <a:rPr lang="en-US" dirty="0">
                <a:solidFill>
                  <a:schemeClr val="tx1"/>
                </a:solidFill>
              </a:rPr>
              <a:t>As you can see, 15 is the most common Turbidity level.</a:t>
            </a:r>
          </a:p>
        </p:txBody>
      </p:sp>
      <p:pic>
        <p:nvPicPr>
          <p:cNvPr id="7" name="Picture 6" descr="Chart, histogram&#10;&#10;Description automatically generated">
            <a:extLst>
              <a:ext uri="{FF2B5EF4-FFF2-40B4-BE49-F238E27FC236}">
                <a16:creationId xmlns:a16="http://schemas.microsoft.com/office/drawing/2014/main" id="{8239FD96-64F8-47F1-B0E2-A5FB379EEB7A}"/>
              </a:ext>
            </a:extLst>
          </p:cNvPr>
          <p:cNvPicPr>
            <a:picLocks noChangeAspect="1"/>
          </p:cNvPicPr>
          <p:nvPr/>
        </p:nvPicPr>
        <p:blipFill>
          <a:blip r:embed="rId3"/>
          <a:stretch>
            <a:fillRect/>
          </a:stretch>
        </p:blipFill>
        <p:spPr>
          <a:xfrm>
            <a:off x="2884788" y="1698141"/>
            <a:ext cx="5657850" cy="2905125"/>
          </a:xfrm>
          <a:prstGeom prst="rect">
            <a:avLst/>
          </a:prstGeom>
        </p:spPr>
      </p:pic>
    </p:spTree>
    <p:extLst>
      <p:ext uri="{BB962C8B-B14F-4D97-AF65-F5344CB8AC3E}">
        <p14:creationId xmlns:p14="http://schemas.microsoft.com/office/powerpoint/2010/main" val="182340438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randombar(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grpId="0"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wheel(1)">
                                      <p:cBhvr>
                                        <p:cTn id="20"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DB58277-F8DF-46FF-84EC-EF41B835E6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{A512F744-BACD-4CB1-9FA7-12DEB22902CE}tf78438558_win32</Template>
  <TotalTime>1818</TotalTime>
  <Words>976</Words>
  <Application>Microsoft Office PowerPoint</Application>
  <PresentationFormat>Widescreen</PresentationFormat>
  <Paragraphs>85</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Century Gothic</vt:lpstr>
      <vt:lpstr>Garamond</vt:lpstr>
      <vt:lpstr>SavonVTI</vt:lpstr>
      <vt:lpstr>What affects The  mortality of oysters?</vt:lpstr>
      <vt:lpstr>How we Got to This Research Question</vt:lpstr>
      <vt:lpstr>This is what the data looked like originally </vt:lpstr>
      <vt:lpstr>What we planned to do with the data</vt:lpstr>
      <vt:lpstr>This is the graph of how frequent certain heights occur:  </vt:lpstr>
      <vt:lpstr>Height’s impact on oysters</vt:lpstr>
      <vt:lpstr>This is the graph of how frequent certain salinity occurs:  </vt:lpstr>
      <vt:lpstr>Salinity’s impact on oysters</vt:lpstr>
      <vt:lpstr>This is the graph of how frequent certain turbidity levels occur:  </vt:lpstr>
      <vt:lpstr>Turbidity’s impact on oysters</vt:lpstr>
      <vt:lpstr>This is the graph of how frequent certain Temperature (in Celsius) levels occur:  </vt:lpstr>
      <vt:lpstr>Temperature's impact on oysters</vt:lpstr>
      <vt:lpstr>Results</vt:lpstr>
      <vt:lpstr>Our experience in the camp</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affects mortality of oysters?</dc:title>
  <dc:creator>MOHAMED MOHAMED</dc:creator>
  <cp:lastModifiedBy>MOHAMED MOHAMED</cp:lastModifiedBy>
  <cp:revision>14</cp:revision>
  <dcterms:created xsi:type="dcterms:W3CDTF">2021-07-14T15:03:44Z</dcterms:created>
  <dcterms:modified xsi:type="dcterms:W3CDTF">2021-07-16T15:56:47Z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