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64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71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700E6E-A906-4A1D-A4D1-D712955BBA41}" v="296" dt="2024-04-05T05:41:23.937"/>
    <p1510:client id="{FFC375B3-861C-421D-941A-7768762AB43D}" v="68" dt="2024-04-06T09:43:34.3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76" d="100"/>
          <a:sy n="76" d="100"/>
        </p:scale>
        <p:origin x="-504" y="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23B1F0-0A72-4EF8-91A2-C8E6797B226E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9C9BCE-6882-4B01-99ED-A7090F388D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0744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9C9BCE-6882-4B01-99ED-A7090F388D18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833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4/6/2024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PACHIYAPPAN-S/TNSTC-GENERATIVE-AI.git" TargetMode="External"/><Relationship Id="rId3" Type="http://schemas.openxmlformats.org/officeDocument/2006/relationships/hyperlink" Target="https://keras.io/" TargetMode="External"/><Relationship Id="rId7" Type="http://schemas.openxmlformats.org/officeDocument/2006/relationships/hyperlink" Target="http://yann.lecun.com/exdb/mnist/" TargetMode="External"/><Relationship Id="rId2" Type="http://schemas.openxmlformats.org/officeDocument/2006/relationships/hyperlink" Target="https://numpy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cikit-learn.org/stable/" TargetMode="External"/><Relationship Id="rId5" Type="http://schemas.openxmlformats.org/officeDocument/2006/relationships/hyperlink" Target="https://www.tensorflow.org/" TargetMode="External"/><Relationship Id="rId4" Type="http://schemas.openxmlformats.org/officeDocument/2006/relationships/hyperlink" Target="https://matplotlib.or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5B94825-532B-7C7E-EFAA-CABF6D267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1119" y="1716066"/>
            <a:ext cx="12283334" cy="499934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5400" b="1" dirty="0">
                <a:solidFill>
                  <a:schemeClr val="tx2">
                    <a:lumMod val="50000"/>
                  </a:schemeClr>
                </a:solidFill>
                <a:latin typeface="Times New Roman"/>
                <a:cs typeface="Times New Roman"/>
              </a:rPr>
              <a:t>Presented By : </a:t>
            </a:r>
            <a:br>
              <a:rPr lang="en-US" sz="3200" b="1" dirty="0">
                <a:latin typeface="Times New Roman"/>
                <a:cs typeface="Times New Roman"/>
              </a:rPr>
            </a:b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latin typeface="Times New Roman"/>
                <a:cs typeface="Times New Roman"/>
              </a:rPr>
              <a:t>                                     </a:t>
            </a:r>
            <a:endParaRPr lang="en-US">
              <a:solidFill>
                <a:schemeClr val="tx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latin typeface="Times New Roman"/>
                <a:cs typeface="Times New Roman"/>
              </a:rPr>
              <a:t>     PACHIYAPPAN S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latin typeface="Times New Roman"/>
                <a:cs typeface="Times New Roman"/>
              </a:rPr>
              <a:t>     B TECH – IT(3rd Year)</a:t>
            </a:r>
          </a:p>
          <a:p>
            <a:pPr marL="0" indent="0">
              <a:buNone/>
            </a:pP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latin typeface="Times New Roman"/>
                <a:cs typeface="Times New Roman"/>
              </a:rPr>
              <a:t>           UCEV Villupuram</a:t>
            </a:r>
          </a:p>
          <a:p>
            <a:pPr marL="0" indent="0">
              <a:buNone/>
            </a:pP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latin typeface="Times New Roman"/>
                <a:cs typeface="Times New Roman"/>
              </a:rPr>
              <a:t>           pachipachi055@gmail.com</a:t>
            </a:r>
          </a:p>
          <a:p>
            <a:pPr marL="0" indent="0">
              <a:buNone/>
            </a:pP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latin typeface="Times New Roman"/>
                <a:cs typeface="Times New Roman"/>
              </a:rPr>
              <a:t>                                           </a:t>
            </a:r>
            <a:endParaRPr lang="en-US" sz="3200" b="1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latin typeface="Times New Roman"/>
                <a:cs typeface="Times New Roman"/>
              </a:rPr>
              <a:t>                                           </a:t>
            </a:r>
            <a:r>
              <a:rPr lang="en-US" sz="3600" b="1" dirty="0">
                <a:solidFill>
                  <a:schemeClr val="tx2">
                    <a:lumMod val="50000"/>
                  </a:schemeClr>
                </a:solidFill>
                <a:latin typeface="Times New Roman"/>
                <a:cs typeface="Times New Roman"/>
              </a:rPr>
              <a:t>                                         </a:t>
            </a:r>
            <a:endParaRPr lang="en-US" sz="3200" b="1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3400" b="1" i="1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975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SYSTEM APPROACH – CONT.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26909"/>
            <a:ext cx="8596668" cy="41144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2.Software Requirements</a:t>
            </a:r>
            <a:r>
              <a:rPr lang="en-I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Font typeface="Wingdings" pitchFamily="2" charset="2"/>
              <a:buChar char="Ø"/>
            </a:pPr>
            <a:r>
              <a:rPr lang="en-IN" b="1" dirty="0">
                <a:latin typeface="Times New Roman" pitchFamily="18" charset="0"/>
                <a:cs typeface="Times New Roman" pitchFamily="18" charset="0"/>
              </a:rPr>
              <a:t>Python: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The project is coded using the Python programming language, leveraging its versatility and extensive library ecosystem for efficient development.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b="1" dirty="0" err="1">
                <a:latin typeface="Times New Roman" pitchFamily="18" charset="0"/>
                <a:cs typeface="Times New Roman" pitchFamily="18" charset="0"/>
              </a:rPr>
              <a:t>TensorFlow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IN" b="1" dirty="0" err="1">
                <a:latin typeface="Times New Roman" pitchFamily="18" charset="0"/>
                <a:cs typeface="Times New Roman" pitchFamily="18" charset="0"/>
              </a:rPr>
              <a:t>Keras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TensorFlow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and its high-level API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Keras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are instrumental in building and training GAN architectures, simplifying the process and enabling efficient experimentation.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b="1" dirty="0">
                <a:latin typeface="Times New Roman" pitchFamily="18" charset="0"/>
                <a:cs typeface="Times New Roman" pitchFamily="18" charset="0"/>
              </a:rPr>
              <a:t>Google </a:t>
            </a:r>
            <a:r>
              <a:rPr lang="en-IN" b="1" dirty="0" err="1">
                <a:latin typeface="Times New Roman" pitchFamily="18" charset="0"/>
                <a:cs typeface="Times New Roman" pitchFamily="18" charset="0"/>
              </a:rPr>
              <a:t>Colab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hese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platforms facilitate interactive development, experimentation, and documentation, promoting dynamic and collaborative workflows.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b="1" dirty="0" err="1">
                <a:latin typeface="Times New Roman" pitchFamily="18" charset="0"/>
                <a:cs typeface="Times New Roman" pitchFamily="18" charset="0"/>
              </a:rPr>
              <a:t>NumPy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Powerful for numerical computation and array manipulation.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b="1" dirty="0" err="1">
                <a:latin typeface="Times New Roman" pitchFamily="18" charset="0"/>
                <a:cs typeface="Times New Roman" pitchFamily="18" charset="0"/>
              </a:rPr>
              <a:t>Matplotlib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Matplotlib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is used for data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visualisation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included plotting original, synthetic and augmented data.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1597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346B5-D268-D6E0-61A0-44D41AAE7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rgbClr val="000000"/>
                </a:solidFill>
                <a:latin typeface="Times New Roman"/>
                <a:cs typeface="Times New Roman"/>
              </a:rPr>
              <a:t>MODELLING</a:t>
            </a:r>
            <a:endParaRPr lang="en-US" sz="4400" dirty="0"/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4459C-75A2-999E-59D9-7A9382666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b="1" err="1">
                <a:latin typeface="Times New Roman"/>
                <a:cs typeface="Times New Roman"/>
              </a:rPr>
              <a:t>FrameworK</a:t>
            </a:r>
            <a:r>
              <a:rPr lang="en-US" sz="2000" b="1" dirty="0">
                <a:latin typeface="Times New Roman"/>
                <a:cs typeface="Times New Roman"/>
              </a:rPr>
              <a:t> </a:t>
            </a:r>
            <a:r>
              <a:rPr lang="en-US" sz="2000" dirty="0">
                <a:latin typeface="Times New Roman"/>
                <a:cs typeface="Times New Roman"/>
              </a:rPr>
              <a:t>   </a:t>
            </a:r>
            <a:r>
              <a:rPr lang="en-US" dirty="0">
                <a:latin typeface="Times New Roman"/>
                <a:cs typeface="Times New Roman"/>
              </a:rPr>
              <a:t>   </a:t>
            </a:r>
            <a:r>
              <a:rPr lang="en-US" dirty="0">
                <a:latin typeface="Times New Roman"/>
                <a:ea typeface="+mn-lt"/>
                <a:cs typeface="+mn-lt"/>
              </a:rPr>
              <a:t>      </a:t>
            </a:r>
            <a:r>
              <a:rPr lang="en-US" sz="2000" dirty="0">
                <a:latin typeface="Times New Roman"/>
                <a:ea typeface="+mn-lt"/>
                <a:cs typeface="+mn-lt"/>
              </a:rPr>
              <a:t> TensorFlow</a:t>
            </a:r>
          </a:p>
          <a:p>
            <a:r>
              <a:rPr lang="en-US" sz="2000" b="1" dirty="0">
                <a:latin typeface="Times New Roman"/>
                <a:cs typeface="Times New Roman"/>
              </a:rPr>
              <a:t>Library                    </a:t>
            </a:r>
            <a:r>
              <a:rPr lang="en-US" sz="2000" dirty="0">
                <a:latin typeface="Times New Roman"/>
                <a:cs typeface="Times New Roman"/>
              </a:rPr>
              <a:t>Numpy</a:t>
            </a:r>
          </a:p>
          <a:p>
            <a:pPr marL="2286000" lvl="5" indent="0">
              <a:buNone/>
            </a:pPr>
            <a:r>
              <a:rPr lang="en-US" sz="2000" dirty="0">
                <a:latin typeface="Times New Roman"/>
                <a:cs typeface="Times New Roman"/>
              </a:rPr>
              <a:t>      Pandas</a:t>
            </a:r>
          </a:p>
          <a:p>
            <a:endParaRPr lang="en-US" sz="1400" dirty="0">
              <a:latin typeface="Times New Roman"/>
              <a:cs typeface="Times New Roman"/>
            </a:endParaRPr>
          </a:p>
          <a:p>
            <a:r>
              <a:rPr lang="en-US" sz="2000" b="1" dirty="0">
                <a:latin typeface="Times New Roman"/>
                <a:cs typeface="Times New Roman"/>
              </a:rPr>
              <a:t>Model       </a:t>
            </a:r>
            <a:r>
              <a:rPr lang="en-US" sz="2000" dirty="0">
                <a:latin typeface="Times New Roman"/>
                <a:ea typeface="+mn-lt"/>
                <a:cs typeface="+mn-lt"/>
              </a:rPr>
              <a:t>   Sequential model</a:t>
            </a:r>
          </a:p>
          <a:p>
            <a:pPr marL="2743200" lvl="6" indent="0">
              <a:buNone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ea typeface="+mn-lt"/>
                <a:cs typeface="+mn-lt"/>
              </a:rPr>
              <a:t>Artificial neural network (ANN) model</a:t>
            </a:r>
          </a:p>
          <a:p>
            <a:pPr marL="2743200" lvl="6" indent="0">
              <a:buNone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RMSprop optimizer</a:t>
            </a:r>
          </a:p>
          <a:p>
            <a:pPr marL="2743200" lvl="6" indent="0">
              <a:buNone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Binary </a:t>
            </a:r>
            <a:r>
              <a:rPr lang="en-US" sz="200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crossentropy</a:t>
            </a:r>
            <a:endParaRPr lang="en-US" sz="2000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20908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RESULT:</a:t>
            </a:r>
          </a:p>
        </p:txBody>
      </p:sp>
      <p:pic>
        <p:nvPicPr>
          <p:cNvPr id="14" name="Content Placeholder 13" descr="A screenshot of a computer&#10;&#10;Description automatically generated">
            <a:extLst>
              <a:ext uri="{FF2B5EF4-FFF2-40B4-BE49-F238E27FC236}">
                <a16:creationId xmlns:a16="http://schemas.microsoft.com/office/drawing/2014/main" id="{ABECFDCF-C36A-48E3-B52D-614AE41D53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7289" y="1402627"/>
            <a:ext cx="8690657" cy="4933708"/>
          </a:xfrm>
        </p:spPr>
      </p:pic>
    </p:spTree>
    <p:extLst>
      <p:ext uri="{BB962C8B-B14F-4D97-AF65-F5344CB8AC3E}">
        <p14:creationId xmlns:p14="http://schemas.microsoft.com/office/powerpoint/2010/main" val="3432483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70" y="413359"/>
            <a:ext cx="11756714" cy="5999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7212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66" y="363255"/>
            <a:ext cx="11336056" cy="623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476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REFERENCES: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36184"/>
            <a:ext cx="8596668" cy="430517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https://numpy.org/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hlinkClick r:id="rId3"/>
              </a:rPr>
              <a:t>https://keras.io/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hlinkClick r:id="rId4"/>
              </a:rPr>
              <a:t>https://matplotlib.org/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hlinkClick r:id="rId5"/>
              </a:rPr>
              <a:t>https://www.tensorflow.org/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hlinkClick r:id="rId6"/>
              </a:rPr>
              <a:t>https://scikit-learn.org/stable/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hlinkClick r:id="rId7"/>
              </a:rPr>
              <a:t>http://yann.lecun.com/exdb/mnist/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cs typeface="Times New Roman"/>
            </a:endParaRPr>
          </a:p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GITHUB LINL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: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https://github.com/PACHIYAPPAN-S/TNSTC-GENERATIVE-AI.git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0196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A3554-27D4-A006-698B-125E9C7F4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5573" y="1846117"/>
            <a:ext cx="9887065" cy="1320800"/>
          </a:xfrm>
        </p:spPr>
        <p:txBody>
          <a:bodyPr>
            <a:noAutofit/>
          </a:bodyPr>
          <a:lstStyle/>
          <a:p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CANCER PREDICTION USING DEEP LEARNING(KERAS)</a:t>
            </a:r>
          </a:p>
        </p:txBody>
      </p:sp>
    </p:spTree>
    <p:extLst>
      <p:ext uri="{BB962C8B-B14F-4D97-AF65-F5344CB8AC3E}">
        <p14:creationId xmlns:p14="http://schemas.microsoft.com/office/powerpoint/2010/main" val="1549471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BBC97-BEE6-7EB6-AE8F-DC3E6F55F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AGENDA: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32984-38F5-682D-14CD-B88412439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2186" y="1766171"/>
            <a:ext cx="9458334" cy="391151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Problem statement  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Project overview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Who are the end users?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Proposed Solution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wow in my Solution 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System Approach  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Result 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References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461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721DF-DD22-7B8D-8BA4-689BCA12A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STATEMENT: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A59A8-EB70-6F28-7679-DC3D04534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061" y="1817689"/>
            <a:ext cx="8596668" cy="458311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b="0" dirty="0">
                <a:solidFill>
                  <a:srgbClr val="0D0D0D"/>
                </a:solidFill>
                <a:effectLst/>
                <a:latin typeface="Times New Roman"/>
                <a:cs typeface="Times New Roman"/>
              </a:rPr>
              <a:t>The project aims to develop a deep learning-based model for</a:t>
            </a:r>
            <a:r>
              <a:rPr lang="en-US" dirty="0">
                <a:solidFill>
                  <a:srgbClr val="0D0D0D"/>
                </a:solidFill>
                <a:latin typeface="Times New Roman"/>
                <a:cs typeface="Times New Roman"/>
              </a:rPr>
              <a:t> </a:t>
            </a:r>
            <a:r>
              <a:rPr lang="en-US" b="0" dirty="0">
                <a:solidFill>
                  <a:srgbClr val="0D0D0D"/>
                </a:solidFill>
                <a:effectLst/>
                <a:latin typeface="Times New Roman"/>
                <a:cs typeface="Times New Roman"/>
              </a:rPr>
              <a:t> cancer prediction, addressing current limitations in accuracy and efficiency.</a:t>
            </a:r>
            <a:r>
              <a:rPr lang="en-US" dirty="0">
                <a:solidFill>
                  <a:srgbClr val="0D0D0D"/>
                </a:solidFill>
                <a:latin typeface="Times New Roman"/>
                <a:cs typeface="Times New Roman"/>
              </a:rPr>
              <a:t> </a:t>
            </a:r>
            <a:endParaRPr lang="en-US" dirty="0"/>
          </a:p>
          <a:p>
            <a:pPr algn="just">
              <a:buFont typeface="Wingdings" pitchFamily="2" charset="2"/>
              <a:buChar char="Ø"/>
            </a:pPr>
            <a:r>
              <a:rPr lang="en-US" b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leveraging deep neural networks and large-scale datasets, the project seeks to enhance sensitivity and specificity in cancer prediction</a:t>
            </a:r>
            <a:r>
              <a:rPr lang="en-US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b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970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E8BD6-ABAA-1EB4-2056-C0C939F3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77091"/>
            <a:ext cx="8596668" cy="132080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OVERVIEW: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572E5-FAEC-5CBB-2E3C-9B9D7F74A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215736"/>
            <a:ext cx="9100511" cy="5247409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b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project focuses on developing the  cancer prediction system using deep learning. </a:t>
            </a:r>
          </a:p>
          <a:p>
            <a:pPr algn="just">
              <a:buFont typeface="Wingdings" pitchFamily="2" charset="2"/>
              <a:buChar char="Ø"/>
            </a:pPr>
            <a:r>
              <a:rPr lang="en-US" b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addresses current limitations in accuracy and efficiency of traditional prediction methods by leveraging deep learning algorithms. </a:t>
            </a:r>
          </a:p>
          <a:p>
            <a:pPr algn="just">
              <a:buFont typeface="Wingdings" pitchFamily="2" charset="2"/>
              <a:buChar char="Ø"/>
            </a:pPr>
            <a:r>
              <a:rPr lang="en-US" b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training the model on large datasets and optimizing its performance, the project aims to improve sensitivity and specificity in cancer prediction. </a:t>
            </a:r>
          </a:p>
          <a:p>
            <a:pPr algn="just">
              <a:buFont typeface="Wingdings" pitchFamily="2" charset="2"/>
              <a:buChar char="Ø"/>
            </a:pPr>
            <a:r>
              <a:rPr lang="en-US" b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Ultimately, the goal is to provide healthcare professionals with a reliable tool for early detection, precise risk assessment, and personalized treatment planning, leading to better patient outcomes and advancements in oncological care.</a:t>
            </a:r>
          </a:p>
        </p:txBody>
      </p:sp>
    </p:spTree>
    <p:extLst>
      <p:ext uri="{BB962C8B-B14F-4D97-AF65-F5344CB8AC3E}">
        <p14:creationId xmlns:p14="http://schemas.microsoft.com/office/powerpoint/2010/main" val="1126304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E7241-1B6A-2B06-9558-8EC52AE9A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074" y="336448"/>
            <a:ext cx="8596668" cy="132080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Who are the End Users: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86452-8EC3-F6FE-F2B7-6D0C79D9A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33945"/>
            <a:ext cx="9214810" cy="5112328"/>
          </a:xfrm>
        </p:spPr>
        <p:txBody>
          <a:bodyPr>
            <a:no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Medical Professionals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Patients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Healthcare Institutions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Research Institutions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Healthcare Technology Companies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Health Insurance Companies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Government Health Agencies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Clinical Trials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347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57014" y="609600"/>
            <a:ext cx="8596668" cy="89408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PROPOSED SOLUTION: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52282" y="1825309"/>
            <a:ext cx="8596668" cy="42160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Keras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is a user-friendly, modular deep learning API written in Python that simplifies the process of building and experimenting with neural networks, offering support for multiple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backends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and integration with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TensorFlow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Here's some information about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Keras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User-Friendly API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     Modularity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     Support for Multiple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Backends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Flexibility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Extensibility</a:t>
            </a:r>
          </a:p>
        </p:txBody>
      </p:sp>
    </p:spTree>
    <p:extLst>
      <p:ext uri="{BB962C8B-B14F-4D97-AF65-F5344CB8AC3E}">
        <p14:creationId xmlns:p14="http://schemas.microsoft.com/office/powerpoint/2010/main" val="1857013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DA29B-065C-96E0-E190-50AB7784E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WOW IN MY SOLUTION: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33D70-839A-398E-12F9-5ACE70900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Integration of Advanced Deep Learning Techniques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Personalized Treatment Recommendations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Scalability and Generalization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Clinical Translation and Impact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Interpretability and </a:t>
            </a:r>
            <a:r>
              <a:rPr lang="en-US" dirty="0" err="1"/>
              <a:t>Explainability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164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SYSTEM  APPROACH: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26909"/>
            <a:ext cx="8596668" cy="41144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SYSTEM REQUIREMENTS:-</a:t>
            </a:r>
          </a:p>
          <a:p>
            <a:pPr marL="0" indent="0">
              <a:buNone/>
            </a:pP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IN" sz="1400" b="1" dirty="0">
                <a:latin typeface="Times New Roman" pitchFamily="18" charset="0"/>
                <a:cs typeface="Times New Roman" pitchFamily="18" charset="0"/>
              </a:rPr>
              <a:t>1. Hardware Requirements:</a:t>
            </a:r>
          </a:p>
          <a:p>
            <a:pPr>
              <a:buFont typeface="Courier New" pitchFamily="49" charset="0"/>
              <a:buChar char="o"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                        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CPU: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While a multicore CPU is adequate for running the training process, training can become computationally intensive. Opting for the fastest CPU available can help minimize training time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Courier New" pitchFamily="49" charset="0"/>
              <a:buChar char="o"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                   Memory(RAM):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 minimum of 8 GB of RAM is advised for effectively managing large datasets and optimizing deep neural network training. Furthermore, a higher RAM capacity could be advantageous for handling larger batch sizes and intricate model architectures.</a:t>
            </a:r>
          </a:p>
          <a:p>
            <a:pPr>
              <a:buFont typeface="Courier New" pitchFamily="49" charset="0"/>
              <a:buChar char="o"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                   Internet Connection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 To facilitate the download of the MNIST dataset and access online resources or documentation during development, an internet connection is required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81207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261</TotalTime>
  <Words>534</Words>
  <Application>Microsoft Office PowerPoint</Application>
  <PresentationFormat>Widescreen</PresentationFormat>
  <Paragraphs>67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Facet</vt:lpstr>
      <vt:lpstr>PowerPoint Presentation</vt:lpstr>
      <vt:lpstr>CANCER PREDICTION USING DEEP LEARNING(KERAS)</vt:lpstr>
      <vt:lpstr>AGENDA:</vt:lpstr>
      <vt:lpstr>PROBLEM STATEMENT:</vt:lpstr>
      <vt:lpstr>PROJECT OVERVIEW:</vt:lpstr>
      <vt:lpstr>Who are the End Users:</vt:lpstr>
      <vt:lpstr>PROPOSED SOLUTION:</vt:lpstr>
      <vt:lpstr>THE WOW IN MY SOLUTION:</vt:lpstr>
      <vt:lpstr>SYSTEM  APPROACH:</vt:lpstr>
      <vt:lpstr>SYSTEM APPROACH – CONT.</vt:lpstr>
      <vt:lpstr>MODELLING </vt:lpstr>
      <vt:lpstr>RESULT:</vt:lpstr>
      <vt:lpstr>PowerPoint Presentation</vt:lpstr>
      <vt:lpstr>PowerPoint Presentation</vt:lpstr>
      <vt:lpstr>REFERENCES: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 Pc</dc:creator>
  <cp:lastModifiedBy>Usha Nandhini.J</cp:lastModifiedBy>
  <cp:revision>149</cp:revision>
  <dcterms:created xsi:type="dcterms:W3CDTF">2024-04-03T09:44:41Z</dcterms:created>
  <dcterms:modified xsi:type="dcterms:W3CDTF">2024-04-06T09:43:36Z</dcterms:modified>
</cp:coreProperties>
</file>