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71" r:id="rId15"/>
    <p:sldId id="268" r:id="rId16"/>
    <p:sldId id="269"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4DF37-CC76-4D5F-B440-22A1F5B39248}" v="683" dt="2022-11-05T19:20:11.760"/>
    <p1510:client id="{3320AE77-B78D-4B39-AB82-220E5758EAEC}" v="168" dt="2022-11-09T11:02:48.412"/>
    <p1510:client id="{C6D59831-3978-4F34-B2E0-77DEF6C5BD85}" v="570" dt="2022-11-10T20:20:47.866"/>
    <p1510:client id="{DE8F5E0A-D10C-43A5-93E4-8E32FA13F1C3}" v="48" dt="2022-11-10T20:22:09.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11/10/2022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53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617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701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452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625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548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640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498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2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11/10/2022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992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11/10/2022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561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66105800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iyah arka plan üzerinde renkli pudra patlaması">
            <a:extLst>
              <a:ext uri="{FF2B5EF4-FFF2-40B4-BE49-F238E27FC236}">
                <a16:creationId xmlns:a16="http://schemas.microsoft.com/office/drawing/2014/main" id="{A5C04994-BC13-D019-8023-FB8B85A574E3}"/>
              </a:ext>
            </a:extLst>
          </p:cNvPr>
          <p:cNvPicPr>
            <a:picLocks noChangeAspect="1"/>
          </p:cNvPicPr>
          <p:nvPr/>
        </p:nvPicPr>
        <p:blipFill rotWithShape="1">
          <a:blip r:embed="rId2"/>
          <a:srcRect l="7814" r="7813" b="-1"/>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502562" y="2658653"/>
            <a:ext cx="3998780" cy="1544941"/>
          </a:xfrm>
        </p:spPr>
        <p:txBody>
          <a:bodyPr anchor="b">
            <a:normAutofit/>
          </a:bodyPr>
          <a:lstStyle/>
          <a:p>
            <a:r>
              <a:rPr lang="tr-TR" sz="4800" dirty="0"/>
              <a:t>GÖRÜNTÜ İŞLEME </a:t>
            </a:r>
          </a:p>
        </p:txBody>
      </p:sp>
      <p:sp>
        <p:nvSpPr>
          <p:cNvPr id="3" name="Alt Başlık 2"/>
          <p:cNvSpPr>
            <a:spLocks noGrp="1"/>
          </p:cNvSpPr>
          <p:nvPr>
            <p:ph type="subTitle" idx="1"/>
          </p:nvPr>
        </p:nvSpPr>
        <p:spPr>
          <a:xfrm>
            <a:off x="477980" y="4872922"/>
            <a:ext cx="4023359" cy="1208141"/>
          </a:xfrm>
        </p:spPr>
        <p:txBody>
          <a:bodyPr vert="horz" lIns="91440" tIns="45720" rIns="91440" bIns="45720" rtlCol="0" anchor="t">
            <a:normAutofit fontScale="92500" lnSpcReduction="20000"/>
          </a:bodyPr>
          <a:lstStyle/>
          <a:p>
            <a:r>
              <a:rPr lang="tr-TR" sz="2000" dirty="0"/>
              <a:t>GÖRÜNTÜ İŞLEME TEKNİKLERİ KULLANILARAK EKMEK DOKU ANALİZİ VE ARAYÜZ PROGRAMININ GELİŞTİRİLMESİ</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etin kutusu 4">
            <a:extLst>
              <a:ext uri="{FF2B5EF4-FFF2-40B4-BE49-F238E27FC236}">
                <a16:creationId xmlns:a16="http://schemas.microsoft.com/office/drawing/2014/main" id="{1B98C01A-B525-686A-0A5D-D9EDB522EAC3}"/>
              </a:ext>
            </a:extLst>
          </p:cNvPr>
          <p:cNvSpPr txBox="1"/>
          <p:nvPr/>
        </p:nvSpPr>
        <p:spPr>
          <a:xfrm>
            <a:off x="6535208" y="5984875"/>
            <a:ext cx="2943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Ahmet Hakan ÖZTÜRK</a:t>
            </a:r>
          </a:p>
          <a:p>
            <a:r>
              <a:rPr lang="tr-TR" dirty="0"/>
              <a:t>02205076034</a:t>
            </a:r>
          </a:p>
        </p:txBody>
      </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6B93967-C697-AE67-0902-994E3D0F24CF}"/>
              </a:ext>
            </a:extLst>
          </p:cNvPr>
          <p:cNvSpPr>
            <a:spLocks noGrp="1"/>
          </p:cNvSpPr>
          <p:nvPr>
            <p:ph type="title"/>
          </p:nvPr>
        </p:nvSpPr>
        <p:spPr>
          <a:xfrm>
            <a:off x="838199" y="978408"/>
            <a:ext cx="4056530" cy="1106424"/>
          </a:xfrm>
        </p:spPr>
        <p:txBody>
          <a:bodyPr>
            <a:normAutofit/>
          </a:bodyPr>
          <a:lstStyle/>
          <a:p>
            <a:r>
              <a:rPr lang="tr-TR" sz="2800"/>
              <a:t>OTOMATİK BÖLÜTLEME</a:t>
            </a:r>
          </a:p>
        </p:txBody>
      </p:sp>
      <p:sp>
        <p:nvSpPr>
          <p:cNvPr id="19" name="Rectangle 1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375EB04B-193E-DE87-6A97-E3EC8B26EE49}"/>
              </a:ext>
            </a:extLst>
          </p:cNvPr>
          <p:cNvSpPr>
            <a:spLocks noGrp="1"/>
          </p:cNvSpPr>
          <p:nvPr>
            <p:ph idx="1"/>
          </p:nvPr>
        </p:nvSpPr>
        <p:spPr>
          <a:xfrm>
            <a:off x="862779" y="2359152"/>
            <a:ext cx="4031950" cy="3637935"/>
          </a:xfrm>
        </p:spPr>
        <p:txBody>
          <a:bodyPr vert="horz" lIns="91440" tIns="45720" rIns="91440" bIns="45720" rtlCol="0" anchor="t">
            <a:normAutofit/>
          </a:bodyPr>
          <a:lstStyle/>
          <a:p>
            <a:pPr>
              <a:lnSpc>
                <a:spcPct val="100000"/>
              </a:lnSpc>
            </a:pPr>
            <a:r>
              <a:rPr lang="tr-TR" sz="1600" dirty="0">
                <a:ea typeface="+mn-lt"/>
                <a:cs typeface="+mn-lt"/>
              </a:rPr>
              <a:t>Bu kısımda ön işlemeden geçip, işlemeye hazır hale gelen görüntüler öncelikle otsu yöntemiyle </a:t>
            </a:r>
            <a:r>
              <a:rPr lang="tr-TR" sz="1600" dirty="0" err="1">
                <a:ea typeface="+mn-lt"/>
                <a:cs typeface="+mn-lt"/>
              </a:rPr>
              <a:t>eşiklenerek</a:t>
            </a:r>
            <a:r>
              <a:rPr lang="tr-TR" sz="1600" dirty="0">
                <a:ea typeface="+mn-lt"/>
                <a:cs typeface="+mn-lt"/>
              </a:rPr>
              <a:t> ikili görüntü haline dönüştürülmüştür. Otomatik bölütlemede kullanılan bu yöntemler sağ tarafta özetlenmiştir. Otsu yöntemi, gri seviye görüntüler üzerinde uygulanabilen bir eşik belirleme yöntemidir. Bu yöntem kullanılırken </a:t>
            </a:r>
            <a:r>
              <a:rPr lang="tr-TR" sz="1600" b="1" dirty="0">
                <a:ea typeface="+mn-lt"/>
                <a:cs typeface="+mn-lt"/>
              </a:rPr>
              <a:t>m*n</a:t>
            </a:r>
            <a:r>
              <a:rPr lang="tr-TR" sz="1600" dirty="0">
                <a:ea typeface="+mn-lt"/>
                <a:cs typeface="+mn-lt"/>
              </a:rPr>
              <a:t> boyutlarında görüntünün arka plan ve ön plan olmak üzere iki sınıftan oluştuğu varsayımı yapılır. Eş. 1’de sınıflar arası varyans; olarak tanımlanmaktadır.</a:t>
            </a:r>
          </a:p>
        </p:txBody>
      </p:sp>
      <p:pic>
        <p:nvPicPr>
          <p:cNvPr id="4" name="Resim 4">
            <a:extLst>
              <a:ext uri="{FF2B5EF4-FFF2-40B4-BE49-F238E27FC236}">
                <a16:creationId xmlns:a16="http://schemas.microsoft.com/office/drawing/2014/main" id="{A49685D4-2E4F-3728-D998-9979535B9D26}"/>
              </a:ext>
            </a:extLst>
          </p:cNvPr>
          <p:cNvPicPr>
            <a:picLocks noChangeAspect="1"/>
          </p:cNvPicPr>
          <p:nvPr/>
        </p:nvPicPr>
        <p:blipFill>
          <a:blip r:embed="rId2"/>
          <a:stretch>
            <a:fillRect/>
          </a:stretch>
        </p:blipFill>
        <p:spPr>
          <a:xfrm>
            <a:off x="6269626" y="566928"/>
            <a:ext cx="4768567" cy="3715429"/>
          </a:xfrm>
          <a:prstGeom prst="rect">
            <a:avLst/>
          </a:prstGeom>
        </p:spPr>
      </p:pic>
      <p:pic>
        <p:nvPicPr>
          <p:cNvPr id="5" name="Resim 8">
            <a:extLst>
              <a:ext uri="{FF2B5EF4-FFF2-40B4-BE49-F238E27FC236}">
                <a16:creationId xmlns:a16="http://schemas.microsoft.com/office/drawing/2014/main" id="{DE1B50C3-E0D3-F278-0A03-525734BE158F}"/>
              </a:ext>
            </a:extLst>
          </p:cNvPr>
          <p:cNvPicPr>
            <a:picLocks noChangeAspect="1"/>
          </p:cNvPicPr>
          <p:nvPr/>
        </p:nvPicPr>
        <p:blipFill>
          <a:blip r:embed="rId3"/>
          <a:stretch>
            <a:fillRect/>
          </a:stretch>
        </p:blipFill>
        <p:spPr>
          <a:xfrm>
            <a:off x="6172462" y="4439241"/>
            <a:ext cx="2873668" cy="784691"/>
          </a:xfrm>
          <a:prstGeom prst="rect">
            <a:avLst/>
          </a:prstGeom>
        </p:spPr>
      </p:pic>
      <p:pic>
        <p:nvPicPr>
          <p:cNvPr id="9" name="Resim 9" descr="metin içeren bir resim&#10;&#10;Açıklama otomatik olarak oluşturuldu">
            <a:extLst>
              <a:ext uri="{FF2B5EF4-FFF2-40B4-BE49-F238E27FC236}">
                <a16:creationId xmlns:a16="http://schemas.microsoft.com/office/drawing/2014/main" id="{0E797058-0374-3722-BC9A-3AB08A979BE4}"/>
              </a:ext>
            </a:extLst>
          </p:cNvPr>
          <p:cNvPicPr>
            <a:picLocks noChangeAspect="1"/>
          </p:cNvPicPr>
          <p:nvPr/>
        </p:nvPicPr>
        <p:blipFill>
          <a:blip r:embed="rId4"/>
          <a:stretch>
            <a:fillRect/>
          </a:stretch>
        </p:blipFill>
        <p:spPr>
          <a:xfrm>
            <a:off x="5969608" y="5307876"/>
            <a:ext cx="5989328" cy="823532"/>
          </a:xfrm>
          <a:prstGeom prst="rect">
            <a:avLst/>
          </a:prstGeom>
        </p:spPr>
      </p:pic>
      <p:sp>
        <p:nvSpPr>
          <p:cNvPr id="10" name="Metin kutusu 9">
            <a:extLst>
              <a:ext uri="{FF2B5EF4-FFF2-40B4-BE49-F238E27FC236}">
                <a16:creationId xmlns:a16="http://schemas.microsoft.com/office/drawing/2014/main" id="{205A5ECD-F645-0E22-A8A4-08860B2B2A3C}"/>
              </a:ext>
            </a:extLst>
          </p:cNvPr>
          <p:cNvSpPr txBox="1"/>
          <p:nvPr/>
        </p:nvSpPr>
        <p:spPr>
          <a:xfrm>
            <a:off x="5438467" y="4639596"/>
            <a:ext cx="105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Eş1:</a:t>
            </a:r>
          </a:p>
        </p:txBody>
      </p:sp>
      <p:sp>
        <p:nvSpPr>
          <p:cNvPr id="11" name="Metin kutusu 10">
            <a:extLst>
              <a:ext uri="{FF2B5EF4-FFF2-40B4-BE49-F238E27FC236}">
                <a16:creationId xmlns:a16="http://schemas.microsoft.com/office/drawing/2014/main" id="{CB913BE2-16B4-59E1-3D11-59AB10C7049F}"/>
              </a:ext>
            </a:extLst>
          </p:cNvPr>
          <p:cNvSpPr txBox="1"/>
          <p:nvPr/>
        </p:nvSpPr>
        <p:spPr>
          <a:xfrm>
            <a:off x="5438466" y="5524498"/>
            <a:ext cx="105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Eş2:</a:t>
            </a:r>
          </a:p>
        </p:txBody>
      </p:sp>
    </p:spTree>
    <p:extLst>
      <p:ext uri="{BB962C8B-B14F-4D97-AF65-F5344CB8AC3E}">
        <p14:creationId xmlns:p14="http://schemas.microsoft.com/office/powerpoint/2010/main" val="2142092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D731904-7733-45B0-902C-289497204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504E6397-35D7-4AEC-9DA9-B7F6B12B8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BE530313-1775-87CE-C69E-6D926BB39E6F}"/>
              </a:ext>
            </a:extLst>
          </p:cNvPr>
          <p:cNvSpPr>
            <a:spLocks noGrp="1"/>
          </p:cNvSpPr>
          <p:nvPr>
            <p:ph type="title"/>
          </p:nvPr>
        </p:nvSpPr>
        <p:spPr>
          <a:xfrm>
            <a:off x="1051560" y="4440602"/>
            <a:ext cx="3538728" cy="1645920"/>
          </a:xfrm>
        </p:spPr>
        <p:txBody>
          <a:bodyPr>
            <a:normAutofit/>
          </a:bodyPr>
          <a:lstStyle/>
          <a:p>
            <a:r>
              <a:rPr lang="tr-TR" sz="3200" dirty="0"/>
              <a:t>EŞİKLEME</a:t>
            </a:r>
          </a:p>
        </p:txBody>
      </p:sp>
      <p:pic>
        <p:nvPicPr>
          <p:cNvPr id="5" name="Resim 5" descr="metin, açık hava içeren bir resim&#10;&#10;Açıklama otomatik olarak oluşturuldu">
            <a:extLst>
              <a:ext uri="{FF2B5EF4-FFF2-40B4-BE49-F238E27FC236}">
                <a16:creationId xmlns:a16="http://schemas.microsoft.com/office/drawing/2014/main" id="{B4C85529-FBAF-5838-5CF3-FE5C10FC1785}"/>
              </a:ext>
            </a:extLst>
          </p:cNvPr>
          <p:cNvPicPr>
            <a:picLocks noChangeAspect="1"/>
          </p:cNvPicPr>
          <p:nvPr/>
        </p:nvPicPr>
        <p:blipFill rotWithShape="1">
          <a:blip r:embed="rId2"/>
          <a:srcRect t="13932" r="2" b="10000"/>
          <a:stretch/>
        </p:blipFill>
        <p:spPr>
          <a:xfrm>
            <a:off x="4" y="10"/>
            <a:ext cx="4884383" cy="3995918"/>
          </a:xfrm>
          <a:prstGeom prst="rect">
            <a:avLst/>
          </a:prstGeom>
        </p:spPr>
      </p:pic>
      <p:pic>
        <p:nvPicPr>
          <p:cNvPr id="4" name="Resim 4" descr="metin içeren bir resim&#10;&#10;Açıklama otomatik olarak oluşturuldu">
            <a:extLst>
              <a:ext uri="{FF2B5EF4-FFF2-40B4-BE49-F238E27FC236}">
                <a16:creationId xmlns:a16="http://schemas.microsoft.com/office/drawing/2014/main" id="{F980736D-EBA2-4CE5-F1E5-4D9F99615E63}"/>
              </a:ext>
            </a:extLst>
          </p:cNvPr>
          <p:cNvPicPr>
            <a:picLocks noChangeAspect="1"/>
          </p:cNvPicPr>
          <p:nvPr/>
        </p:nvPicPr>
        <p:blipFill rotWithShape="1">
          <a:blip r:embed="rId3"/>
          <a:srcRect t="661" r="2" b="8502"/>
          <a:stretch/>
        </p:blipFill>
        <p:spPr>
          <a:xfrm>
            <a:off x="5074879" y="10"/>
            <a:ext cx="7117118" cy="3995918"/>
          </a:xfrm>
          <a:prstGeom prst="rect">
            <a:avLst/>
          </a:prstGeom>
        </p:spPr>
      </p:pic>
      <p:sp>
        <p:nvSpPr>
          <p:cNvPr id="30" name="Rectangle 29">
            <a:extLst>
              <a:ext uri="{FF2B5EF4-FFF2-40B4-BE49-F238E27FC236}">
                <a16:creationId xmlns:a16="http://schemas.microsoft.com/office/drawing/2014/main" id="{62C5A04F-2AEB-4631-8314-A8B812E1E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4B2B1C70-BF3F-41BD-871B-63D8F911F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Content Placeholder 22">
            <a:extLst>
              <a:ext uri="{FF2B5EF4-FFF2-40B4-BE49-F238E27FC236}">
                <a16:creationId xmlns:a16="http://schemas.microsoft.com/office/drawing/2014/main" id="{E5D05A37-AEBC-46C5-3D80-46132ACB9AF8}"/>
              </a:ext>
            </a:extLst>
          </p:cNvPr>
          <p:cNvSpPr>
            <a:spLocks noGrp="1"/>
          </p:cNvSpPr>
          <p:nvPr>
            <p:ph idx="1"/>
          </p:nvPr>
        </p:nvSpPr>
        <p:spPr>
          <a:xfrm>
            <a:off x="5349240" y="4440602"/>
            <a:ext cx="6007608" cy="1645920"/>
          </a:xfrm>
        </p:spPr>
        <p:txBody>
          <a:bodyPr anchor="ctr">
            <a:normAutofit fontScale="92500" lnSpcReduction="10000"/>
          </a:bodyPr>
          <a:lstStyle/>
          <a:p>
            <a:r>
              <a:rPr lang="en-US" sz="1800" dirty="0">
                <a:ea typeface="+mn-lt"/>
                <a:cs typeface="+mn-lt"/>
              </a:rPr>
              <a:t> </a:t>
            </a:r>
            <a:r>
              <a:rPr lang="en-US" sz="1800" dirty="0" err="1">
                <a:ea typeface="+mn-lt"/>
                <a:cs typeface="+mn-lt"/>
              </a:rPr>
              <a:t>Eş</a:t>
            </a:r>
            <a:r>
              <a:rPr lang="en-US" sz="1800" dirty="0">
                <a:ea typeface="+mn-lt"/>
                <a:cs typeface="+mn-lt"/>
              </a:rPr>
              <a:t>. 6 her zaman </a:t>
            </a:r>
            <a:r>
              <a:rPr lang="en-US" sz="1800" dirty="0" err="1">
                <a:ea typeface="+mn-lt"/>
                <a:cs typeface="+mn-lt"/>
              </a:rPr>
              <a:t>sağlandığından</a:t>
            </a:r>
            <a:r>
              <a:rPr lang="en-US" sz="1800" dirty="0">
                <a:ea typeface="+mn-lt"/>
                <a:cs typeface="+mn-lt"/>
              </a:rPr>
              <a:t> </a:t>
            </a:r>
            <a:r>
              <a:rPr lang="en-US" sz="1800" dirty="0" err="1">
                <a:ea typeface="+mn-lt"/>
                <a:cs typeface="+mn-lt"/>
              </a:rPr>
              <a:t>Eş</a:t>
            </a:r>
            <a:r>
              <a:rPr lang="en-US" sz="1800" dirty="0">
                <a:ea typeface="+mn-lt"/>
                <a:cs typeface="+mn-lt"/>
              </a:rPr>
              <a:t>. 1’i </a:t>
            </a:r>
            <a:r>
              <a:rPr lang="en-US" sz="1800" dirty="0" err="1">
                <a:ea typeface="+mn-lt"/>
                <a:cs typeface="+mn-lt"/>
              </a:rPr>
              <a:t>maksimum</a:t>
            </a:r>
            <a:r>
              <a:rPr lang="en-US" sz="1800" dirty="0">
                <a:ea typeface="+mn-lt"/>
                <a:cs typeface="+mn-lt"/>
              </a:rPr>
              <a:t> </a:t>
            </a:r>
            <a:r>
              <a:rPr lang="en-US" sz="1800" dirty="0" err="1">
                <a:ea typeface="+mn-lt"/>
                <a:cs typeface="+mn-lt"/>
              </a:rPr>
              <a:t>yapan</a:t>
            </a:r>
            <a:r>
              <a:rPr lang="en-US" sz="1800" dirty="0">
                <a:ea typeface="+mn-lt"/>
                <a:cs typeface="+mn-lt"/>
              </a:rPr>
              <a:t> t </a:t>
            </a:r>
            <a:r>
              <a:rPr lang="en-US" sz="1800" dirty="0" err="1">
                <a:ea typeface="+mn-lt"/>
                <a:cs typeface="+mn-lt"/>
              </a:rPr>
              <a:t>değeri</a:t>
            </a:r>
            <a:r>
              <a:rPr lang="en-US" sz="1800" dirty="0">
                <a:ea typeface="+mn-lt"/>
                <a:cs typeface="+mn-lt"/>
              </a:rPr>
              <a:t> </a:t>
            </a:r>
            <a:r>
              <a:rPr lang="en-US" sz="1800" dirty="0" err="1">
                <a:ea typeface="+mn-lt"/>
                <a:cs typeface="+mn-lt"/>
              </a:rPr>
              <a:t>resim</a:t>
            </a:r>
            <a:r>
              <a:rPr lang="en-US" sz="1800" dirty="0">
                <a:ea typeface="+mn-lt"/>
                <a:cs typeface="+mn-lt"/>
              </a:rPr>
              <a:t> </a:t>
            </a:r>
            <a:r>
              <a:rPr lang="en-US" sz="1800" dirty="0" err="1">
                <a:ea typeface="+mn-lt"/>
                <a:cs typeface="+mn-lt"/>
              </a:rPr>
              <a:t>için</a:t>
            </a:r>
            <a:r>
              <a:rPr lang="en-US" sz="1800" dirty="0">
                <a:ea typeface="+mn-lt"/>
                <a:cs typeface="+mn-lt"/>
              </a:rPr>
              <a:t> </a:t>
            </a:r>
            <a:r>
              <a:rPr lang="en-US" sz="1800" dirty="0" err="1">
                <a:ea typeface="+mn-lt"/>
                <a:cs typeface="+mn-lt"/>
              </a:rPr>
              <a:t>eşik</a:t>
            </a:r>
            <a:r>
              <a:rPr lang="en-US" sz="1800" dirty="0">
                <a:ea typeface="+mn-lt"/>
                <a:cs typeface="+mn-lt"/>
              </a:rPr>
              <a:t> </a:t>
            </a:r>
            <a:r>
              <a:rPr lang="en-US" sz="1800" dirty="0" err="1">
                <a:ea typeface="+mn-lt"/>
                <a:cs typeface="+mn-lt"/>
              </a:rPr>
              <a:t>değeri</a:t>
            </a:r>
            <a:r>
              <a:rPr lang="en-US" sz="1800" dirty="0">
                <a:ea typeface="+mn-lt"/>
                <a:cs typeface="+mn-lt"/>
              </a:rPr>
              <a:t> </a:t>
            </a:r>
            <a:r>
              <a:rPr lang="en-US" sz="1800" dirty="0" err="1">
                <a:ea typeface="+mn-lt"/>
                <a:cs typeface="+mn-lt"/>
              </a:rPr>
              <a:t>olarak</a:t>
            </a:r>
            <a:r>
              <a:rPr lang="en-US" sz="1800" dirty="0">
                <a:ea typeface="+mn-lt"/>
                <a:cs typeface="+mn-lt"/>
              </a:rPr>
              <a:t> </a:t>
            </a:r>
            <a:r>
              <a:rPr lang="en-US" sz="1800" dirty="0" err="1">
                <a:ea typeface="+mn-lt"/>
                <a:cs typeface="+mn-lt"/>
              </a:rPr>
              <a:t>belirlenmektedir</a:t>
            </a:r>
            <a:r>
              <a:rPr lang="en-US" sz="1800" dirty="0">
                <a:ea typeface="+mn-lt"/>
                <a:cs typeface="+mn-lt"/>
              </a:rPr>
              <a:t>. Sol </a:t>
            </a:r>
            <a:r>
              <a:rPr lang="en-US" sz="1800" dirty="0" err="1">
                <a:ea typeface="+mn-lt"/>
                <a:cs typeface="+mn-lt"/>
              </a:rPr>
              <a:t>üstteki</a:t>
            </a:r>
            <a:r>
              <a:rPr lang="en-US" sz="1800" dirty="0">
                <a:ea typeface="+mn-lt"/>
                <a:cs typeface="+mn-lt"/>
              </a:rPr>
              <a:t> </a:t>
            </a:r>
            <a:r>
              <a:rPr lang="en-US" sz="1800" dirty="0" err="1">
                <a:ea typeface="+mn-lt"/>
                <a:cs typeface="+mn-lt"/>
              </a:rPr>
              <a:t>eşiklenmiş</a:t>
            </a:r>
            <a:r>
              <a:rPr lang="en-US" sz="1800" dirty="0">
                <a:ea typeface="+mn-lt"/>
                <a:cs typeface="+mn-lt"/>
              </a:rPr>
              <a:t> </a:t>
            </a:r>
            <a:r>
              <a:rPr lang="en-US" sz="1800" dirty="0" err="1">
                <a:ea typeface="+mn-lt"/>
                <a:cs typeface="+mn-lt"/>
              </a:rPr>
              <a:t>seviyeli</a:t>
            </a:r>
            <a:r>
              <a:rPr lang="en-US" sz="1800" dirty="0">
                <a:ea typeface="+mn-lt"/>
                <a:cs typeface="+mn-lt"/>
              </a:rPr>
              <a:t> </a:t>
            </a:r>
            <a:r>
              <a:rPr lang="en-US" sz="1800" dirty="0" err="1">
                <a:ea typeface="+mn-lt"/>
                <a:cs typeface="+mn-lt"/>
              </a:rPr>
              <a:t>görsel</a:t>
            </a:r>
            <a:r>
              <a:rPr lang="en-US" sz="1800" dirty="0">
                <a:ea typeface="+mn-lt"/>
                <a:cs typeface="+mn-lt"/>
              </a:rPr>
              <a:t> </a:t>
            </a:r>
            <a:r>
              <a:rPr lang="en-US" sz="1800" dirty="0" err="1">
                <a:ea typeface="+mn-lt"/>
                <a:cs typeface="+mn-lt"/>
              </a:rPr>
              <a:t>bu</a:t>
            </a:r>
            <a:r>
              <a:rPr lang="en-US" sz="1800" dirty="0">
                <a:ea typeface="+mn-lt"/>
                <a:cs typeface="+mn-lt"/>
              </a:rPr>
              <a:t> </a:t>
            </a:r>
            <a:r>
              <a:rPr lang="en-US" sz="1800" dirty="0" err="1">
                <a:ea typeface="+mn-lt"/>
                <a:cs typeface="+mn-lt"/>
              </a:rPr>
              <a:t>şekilde</a:t>
            </a:r>
            <a:r>
              <a:rPr lang="en-US" sz="1800" dirty="0">
                <a:ea typeface="+mn-lt"/>
                <a:cs typeface="+mn-lt"/>
              </a:rPr>
              <a:t> </a:t>
            </a:r>
            <a:r>
              <a:rPr lang="en-US" sz="1800" dirty="0" err="1">
                <a:ea typeface="+mn-lt"/>
                <a:cs typeface="+mn-lt"/>
              </a:rPr>
              <a:t>elde</a:t>
            </a:r>
            <a:r>
              <a:rPr lang="en-US" sz="1800" dirty="0">
                <a:ea typeface="+mn-lt"/>
                <a:cs typeface="+mn-lt"/>
              </a:rPr>
              <a:t> </a:t>
            </a:r>
            <a:r>
              <a:rPr lang="en-US" sz="1800" dirty="0" err="1">
                <a:ea typeface="+mn-lt"/>
                <a:cs typeface="+mn-lt"/>
              </a:rPr>
              <a:t>edilmiş</a:t>
            </a:r>
            <a:r>
              <a:rPr lang="en-US" sz="1800" dirty="0">
                <a:ea typeface="+mn-lt"/>
                <a:cs typeface="+mn-lt"/>
              </a:rPr>
              <a:t> t=0,47 </a:t>
            </a:r>
            <a:r>
              <a:rPr lang="en-US" sz="1800" dirty="0" err="1">
                <a:ea typeface="+mn-lt"/>
                <a:cs typeface="+mn-lt"/>
              </a:rPr>
              <a:t>değeri</a:t>
            </a:r>
            <a:r>
              <a:rPr lang="en-US" sz="1800" dirty="0">
                <a:ea typeface="+mn-lt"/>
                <a:cs typeface="+mn-lt"/>
              </a:rPr>
              <a:t> </a:t>
            </a:r>
            <a:r>
              <a:rPr lang="en-US" sz="1800" dirty="0" err="1">
                <a:ea typeface="+mn-lt"/>
                <a:cs typeface="+mn-lt"/>
              </a:rPr>
              <a:t>için</a:t>
            </a:r>
            <a:r>
              <a:rPr lang="en-US" sz="1800" dirty="0">
                <a:ea typeface="+mn-lt"/>
                <a:cs typeface="+mn-lt"/>
              </a:rPr>
              <a:t> </a:t>
            </a:r>
            <a:r>
              <a:rPr lang="en-US" sz="1800" dirty="0" err="1">
                <a:ea typeface="+mn-lt"/>
                <a:cs typeface="+mn-lt"/>
              </a:rPr>
              <a:t>eşiklenmiş</a:t>
            </a:r>
            <a:r>
              <a:rPr lang="en-US" sz="1800" dirty="0">
                <a:ea typeface="+mn-lt"/>
                <a:cs typeface="+mn-lt"/>
              </a:rPr>
              <a:t> </a:t>
            </a:r>
            <a:r>
              <a:rPr lang="en-US" sz="1800" dirty="0" err="1">
                <a:ea typeface="+mn-lt"/>
                <a:cs typeface="+mn-lt"/>
              </a:rPr>
              <a:t>görüntüde</a:t>
            </a:r>
            <a:r>
              <a:rPr lang="en-US" sz="1800" dirty="0">
                <a:ea typeface="+mn-lt"/>
                <a:cs typeface="+mn-lt"/>
              </a:rPr>
              <a:t> </a:t>
            </a:r>
            <a:r>
              <a:rPr lang="en-US" sz="1800" dirty="0" err="1">
                <a:ea typeface="+mn-lt"/>
                <a:cs typeface="+mn-lt"/>
              </a:rPr>
              <a:t>gözeneklerin</a:t>
            </a:r>
            <a:r>
              <a:rPr lang="en-US" sz="1800" dirty="0">
                <a:ea typeface="+mn-lt"/>
                <a:cs typeface="+mn-lt"/>
              </a:rPr>
              <a:t> </a:t>
            </a:r>
            <a:r>
              <a:rPr lang="en-US" sz="1800" dirty="0" err="1">
                <a:ea typeface="+mn-lt"/>
                <a:cs typeface="+mn-lt"/>
              </a:rPr>
              <a:t>siyah</a:t>
            </a:r>
            <a:r>
              <a:rPr lang="en-US" sz="1800" dirty="0">
                <a:ea typeface="+mn-lt"/>
                <a:cs typeface="+mn-lt"/>
              </a:rPr>
              <a:t>, </a:t>
            </a:r>
            <a:r>
              <a:rPr lang="en-US" sz="1800" dirty="0" err="1">
                <a:ea typeface="+mn-lt"/>
                <a:cs typeface="+mn-lt"/>
              </a:rPr>
              <a:t>ekmek</a:t>
            </a:r>
            <a:r>
              <a:rPr lang="en-US" sz="1800" dirty="0">
                <a:ea typeface="+mn-lt"/>
                <a:cs typeface="+mn-lt"/>
              </a:rPr>
              <a:t> </a:t>
            </a:r>
            <a:r>
              <a:rPr lang="en-US" sz="1800" dirty="0" err="1">
                <a:ea typeface="+mn-lt"/>
                <a:cs typeface="+mn-lt"/>
              </a:rPr>
              <a:t>dokusunun</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beyaz</a:t>
            </a:r>
            <a:r>
              <a:rPr lang="en-US" sz="1800" dirty="0">
                <a:ea typeface="+mn-lt"/>
                <a:cs typeface="+mn-lt"/>
              </a:rPr>
              <a:t> </a:t>
            </a:r>
            <a:r>
              <a:rPr lang="en-US" sz="1800" dirty="0" err="1">
                <a:ea typeface="+mn-lt"/>
                <a:cs typeface="+mn-lt"/>
              </a:rPr>
              <a:t>olduğu</a:t>
            </a:r>
            <a:r>
              <a:rPr lang="en-US" sz="1800" dirty="0">
                <a:ea typeface="+mn-lt"/>
                <a:cs typeface="+mn-lt"/>
              </a:rPr>
              <a:t> </a:t>
            </a:r>
            <a:r>
              <a:rPr lang="en-US" sz="1800" dirty="0" err="1">
                <a:ea typeface="+mn-lt"/>
                <a:cs typeface="+mn-lt"/>
              </a:rPr>
              <a:t>görülmektedir</a:t>
            </a:r>
            <a:r>
              <a:rPr lang="en-US" sz="1800" dirty="0">
                <a:ea typeface="+mn-lt"/>
                <a:cs typeface="+mn-lt"/>
              </a:rPr>
              <a:t>. </a:t>
            </a:r>
          </a:p>
        </p:txBody>
      </p:sp>
      <p:sp>
        <p:nvSpPr>
          <p:cNvPr id="6" name="Metin kutusu 5">
            <a:extLst>
              <a:ext uri="{FF2B5EF4-FFF2-40B4-BE49-F238E27FC236}">
                <a16:creationId xmlns:a16="http://schemas.microsoft.com/office/drawing/2014/main" id="{5794FA51-6333-8FA0-C47D-10836B940919}"/>
              </a:ext>
            </a:extLst>
          </p:cNvPr>
          <p:cNvSpPr txBox="1"/>
          <p:nvPr/>
        </p:nvSpPr>
        <p:spPr>
          <a:xfrm>
            <a:off x="11085871" y="153629"/>
            <a:ext cx="63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a:t>
            </a:r>
          </a:p>
        </p:txBody>
      </p:sp>
      <p:sp>
        <p:nvSpPr>
          <p:cNvPr id="7" name="Metin kutusu 6">
            <a:extLst>
              <a:ext uri="{FF2B5EF4-FFF2-40B4-BE49-F238E27FC236}">
                <a16:creationId xmlns:a16="http://schemas.microsoft.com/office/drawing/2014/main" id="{A2BBA4DF-9F29-AC97-E0C2-6096E6791C30}"/>
              </a:ext>
            </a:extLst>
          </p:cNvPr>
          <p:cNvSpPr txBox="1"/>
          <p:nvPr/>
        </p:nvSpPr>
        <p:spPr>
          <a:xfrm>
            <a:off x="11085870" y="780434"/>
            <a:ext cx="63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a:t>
            </a:r>
          </a:p>
        </p:txBody>
      </p:sp>
      <p:sp>
        <p:nvSpPr>
          <p:cNvPr id="9" name="Metin kutusu 8">
            <a:extLst>
              <a:ext uri="{FF2B5EF4-FFF2-40B4-BE49-F238E27FC236}">
                <a16:creationId xmlns:a16="http://schemas.microsoft.com/office/drawing/2014/main" id="{712A22E5-0831-EAEB-F880-2DD7338896CC}"/>
              </a:ext>
            </a:extLst>
          </p:cNvPr>
          <p:cNvSpPr txBox="1"/>
          <p:nvPr/>
        </p:nvSpPr>
        <p:spPr>
          <a:xfrm>
            <a:off x="11085870" y="2365887"/>
            <a:ext cx="63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a:t>
            </a:r>
          </a:p>
        </p:txBody>
      </p:sp>
      <p:sp>
        <p:nvSpPr>
          <p:cNvPr id="10" name="Metin kutusu 9">
            <a:extLst>
              <a:ext uri="{FF2B5EF4-FFF2-40B4-BE49-F238E27FC236}">
                <a16:creationId xmlns:a16="http://schemas.microsoft.com/office/drawing/2014/main" id="{AC407F18-D929-E09C-9FA1-3C915B144040}"/>
              </a:ext>
            </a:extLst>
          </p:cNvPr>
          <p:cNvSpPr txBox="1"/>
          <p:nvPr/>
        </p:nvSpPr>
        <p:spPr>
          <a:xfrm>
            <a:off x="11085870" y="3619500"/>
            <a:ext cx="63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a:t>
            </a:r>
          </a:p>
        </p:txBody>
      </p:sp>
    </p:spTree>
    <p:extLst>
      <p:ext uri="{BB962C8B-B14F-4D97-AF65-F5344CB8AC3E}">
        <p14:creationId xmlns:p14="http://schemas.microsoft.com/office/powerpoint/2010/main" val="79409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010F2C1-30C9-E0E9-8B95-66EB070B5446}"/>
              </a:ext>
            </a:extLst>
          </p:cNvPr>
          <p:cNvSpPr>
            <a:spLocks noGrp="1"/>
          </p:cNvSpPr>
          <p:nvPr>
            <p:ph type="title"/>
          </p:nvPr>
        </p:nvSpPr>
        <p:spPr>
          <a:xfrm>
            <a:off x="715293" y="1187343"/>
            <a:ext cx="2455706" cy="700844"/>
          </a:xfrm>
        </p:spPr>
        <p:txBody>
          <a:bodyPr>
            <a:normAutofit fontScale="90000"/>
          </a:bodyPr>
          <a:lstStyle/>
          <a:p>
            <a:r>
              <a:rPr lang="tr-TR" sz="2800" dirty="0"/>
              <a:t>BÖLÜTLEME İŞLEMİ</a:t>
            </a:r>
          </a:p>
        </p:txBody>
      </p:sp>
      <p:sp>
        <p:nvSpPr>
          <p:cNvPr id="17" name="Rectangle 1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D5B6106-04E6-3A89-07FC-5F0F620C9028}"/>
              </a:ext>
            </a:extLst>
          </p:cNvPr>
          <p:cNvSpPr>
            <a:spLocks noGrp="1"/>
          </p:cNvSpPr>
          <p:nvPr>
            <p:ph idx="1"/>
          </p:nvPr>
        </p:nvSpPr>
        <p:spPr>
          <a:xfrm>
            <a:off x="841244" y="2359152"/>
            <a:ext cx="6007608" cy="3429000"/>
          </a:xfrm>
        </p:spPr>
        <p:txBody>
          <a:bodyPr vert="horz" lIns="91440" tIns="45720" rIns="91440" bIns="45720" rtlCol="0" anchor="t">
            <a:normAutofit fontScale="77500" lnSpcReduction="20000"/>
          </a:bodyPr>
          <a:lstStyle/>
          <a:p>
            <a:r>
              <a:rPr lang="en-US" sz="2000" dirty="0" err="1"/>
              <a:t>Sağ</a:t>
            </a:r>
            <a:r>
              <a:rPr lang="en-US" sz="2000" dirty="0"/>
              <a:t> </a:t>
            </a:r>
            <a:r>
              <a:rPr lang="en-US" sz="2000" dirty="0" err="1"/>
              <a:t>üstte</a:t>
            </a:r>
            <a:r>
              <a:rPr lang="en-US" sz="2000" dirty="0">
                <a:ea typeface="+mn-lt"/>
                <a:cs typeface="+mn-lt"/>
              </a:rPr>
              <a:t> </a:t>
            </a:r>
            <a:r>
              <a:rPr lang="en-US" sz="2000" dirty="0" err="1">
                <a:ea typeface="+mn-lt"/>
                <a:cs typeface="+mn-lt"/>
              </a:rPr>
              <a:t>ise</a:t>
            </a:r>
            <a:r>
              <a:rPr lang="en-US" sz="2000" dirty="0">
                <a:ea typeface="+mn-lt"/>
                <a:cs typeface="+mn-lt"/>
              </a:rPr>
              <a:t> </a:t>
            </a:r>
            <a:r>
              <a:rPr lang="en-US" sz="2000" dirty="0" err="1">
                <a:ea typeface="+mn-lt"/>
                <a:cs typeface="+mn-lt"/>
              </a:rPr>
              <a:t>gözenek</a:t>
            </a:r>
            <a:r>
              <a:rPr lang="en-US" sz="2000" dirty="0">
                <a:ea typeface="+mn-lt"/>
                <a:cs typeface="+mn-lt"/>
              </a:rPr>
              <a:t> </a:t>
            </a:r>
            <a:r>
              <a:rPr lang="en-US" sz="2000" dirty="0" err="1">
                <a:ea typeface="+mn-lt"/>
                <a:cs typeface="+mn-lt"/>
              </a:rPr>
              <a:t>içleri</a:t>
            </a:r>
            <a:r>
              <a:rPr lang="en-US" sz="2000" dirty="0">
                <a:ea typeface="+mn-lt"/>
                <a:cs typeface="+mn-lt"/>
              </a:rPr>
              <a:t> </a:t>
            </a:r>
            <a:r>
              <a:rPr lang="en-US" sz="2000" dirty="0" err="1">
                <a:ea typeface="+mn-lt"/>
                <a:cs typeface="+mn-lt"/>
              </a:rPr>
              <a:t>doldurulmuş</a:t>
            </a:r>
            <a:r>
              <a:rPr lang="en-US" sz="2000" dirty="0">
                <a:ea typeface="+mn-lt"/>
                <a:cs typeface="+mn-lt"/>
              </a:rPr>
              <a:t> </a:t>
            </a:r>
            <a:r>
              <a:rPr lang="en-US" sz="2000" dirty="0" err="1">
                <a:ea typeface="+mn-lt"/>
                <a:cs typeface="+mn-lt"/>
              </a:rPr>
              <a:t>ve</a:t>
            </a:r>
            <a:r>
              <a:rPr lang="en-US" sz="2000" dirty="0">
                <a:ea typeface="+mn-lt"/>
                <a:cs typeface="+mn-lt"/>
              </a:rPr>
              <a:t> </a:t>
            </a:r>
            <a:r>
              <a:rPr lang="en-US" sz="2000" dirty="0" err="1">
                <a:ea typeface="+mn-lt"/>
                <a:cs typeface="+mn-lt"/>
              </a:rPr>
              <a:t>en</a:t>
            </a:r>
            <a:r>
              <a:rPr lang="en-US" sz="2000" dirty="0">
                <a:ea typeface="+mn-lt"/>
                <a:cs typeface="+mn-lt"/>
              </a:rPr>
              <a:t> </a:t>
            </a:r>
            <a:r>
              <a:rPr lang="en-US" sz="2000" dirty="0" err="1">
                <a:ea typeface="+mn-lt"/>
                <a:cs typeface="+mn-lt"/>
              </a:rPr>
              <a:t>büyük</a:t>
            </a:r>
            <a:r>
              <a:rPr lang="en-US" sz="2000" dirty="0">
                <a:ea typeface="+mn-lt"/>
                <a:cs typeface="+mn-lt"/>
              </a:rPr>
              <a:t> </a:t>
            </a:r>
            <a:r>
              <a:rPr lang="en-US" sz="2000" dirty="0" err="1">
                <a:ea typeface="+mn-lt"/>
                <a:cs typeface="+mn-lt"/>
              </a:rPr>
              <a:t>bağlı</a:t>
            </a:r>
            <a:r>
              <a:rPr lang="en-US" sz="2000" dirty="0">
                <a:ea typeface="+mn-lt"/>
                <a:cs typeface="+mn-lt"/>
              </a:rPr>
              <a:t> </a:t>
            </a:r>
            <a:r>
              <a:rPr lang="en-US" sz="2000" dirty="0" err="1">
                <a:ea typeface="+mn-lt"/>
                <a:cs typeface="+mn-lt"/>
              </a:rPr>
              <a:t>bileşen</a:t>
            </a:r>
            <a:r>
              <a:rPr lang="en-US" sz="2000" dirty="0">
                <a:ea typeface="+mn-lt"/>
                <a:cs typeface="+mn-lt"/>
              </a:rPr>
              <a:t> </a:t>
            </a:r>
            <a:r>
              <a:rPr lang="en-US" sz="2000" dirty="0" err="1">
                <a:ea typeface="+mn-lt"/>
                <a:cs typeface="+mn-lt"/>
              </a:rPr>
              <a:t>yöntemi</a:t>
            </a:r>
            <a:r>
              <a:rPr lang="en-US" sz="2000" dirty="0">
                <a:ea typeface="+mn-lt"/>
                <a:cs typeface="+mn-lt"/>
              </a:rPr>
              <a:t> </a:t>
            </a:r>
            <a:r>
              <a:rPr lang="en-US" sz="2000" dirty="0" err="1">
                <a:ea typeface="+mn-lt"/>
                <a:cs typeface="+mn-lt"/>
              </a:rPr>
              <a:t>kullanılarak</a:t>
            </a:r>
            <a:r>
              <a:rPr lang="en-US" sz="2000" dirty="0">
                <a:ea typeface="+mn-lt"/>
                <a:cs typeface="+mn-lt"/>
              </a:rPr>
              <a:t> </a:t>
            </a:r>
            <a:r>
              <a:rPr lang="en-US" sz="2000" dirty="0" err="1">
                <a:ea typeface="+mn-lt"/>
                <a:cs typeface="+mn-lt"/>
              </a:rPr>
              <a:t>bölütlenmiş</a:t>
            </a:r>
            <a:r>
              <a:rPr lang="en-US" sz="2000" dirty="0">
                <a:ea typeface="+mn-lt"/>
                <a:cs typeface="+mn-lt"/>
              </a:rPr>
              <a:t> </a:t>
            </a:r>
            <a:r>
              <a:rPr lang="en-US" sz="2000" dirty="0" err="1">
                <a:ea typeface="+mn-lt"/>
                <a:cs typeface="+mn-lt"/>
              </a:rPr>
              <a:t>ekmek</a:t>
            </a:r>
            <a:r>
              <a:rPr lang="en-US" sz="2000" dirty="0">
                <a:ea typeface="+mn-lt"/>
                <a:cs typeface="+mn-lt"/>
              </a:rPr>
              <a:t> </a:t>
            </a:r>
            <a:r>
              <a:rPr lang="en-US" sz="2000" dirty="0" err="1">
                <a:ea typeface="+mn-lt"/>
                <a:cs typeface="+mn-lt"/>
              </a:rPr>
              <a:t>yüzey</a:t>
            </a:r>
            <a:r>
              <a:rPr lang="en-US" sz="2000" dirty="0">
                <a:ea typeface="+mn-lt"/>
                <a:cs typeface="+mn-lt"/>
              </a:rPr>
              <a:t> </a:t>
            </a:r>
            <a:r>
              <a:rPr lang="en-US" sz="2000" dirty="0" err="1">
                <a:ea typeface="+mn-lt"/>
                <a:cs typeface="+mn-lt"/>
              </a:rPr>
              <a:t>görüntüsü</a:t>
            </a:r>
            <a:r>
              <a:rPr lang="en-US" sz="2000" dirty="0">
                <a:ea typeface="+mn-lt"/>
                <a:cs typeface="+mn-lt"/>
              </a:rPr>
              <a:t> </a:t>
            </a:r>
            <a:r>
              <a:rPr lang="en-US" sz="2000" dirty="0" err="1">
                <a:ea typeface="+mn-lt"/>
                <a:cs typeface="+mn-lt"/>
              </a:rPr>
              <a:t>gösterilmektedir.Böylelikle</a:t>
            </a:r>
            <a:r>
              <a:rPr lang="en-US" sz="2000" dirty="0">
                <a:ea typeface="+mn-lt"/>
                <a:cs typeface="+mn-lt"/>
              </a:rPr>
              <a:t> </a:t>
            </a:r>
            <a:r>
              <a:rPr lang="en-US" sz="2000" dirty="0" err="1">
                <a:ea typeface="+mn-lt"/>
                <a:cs typeface="+mn-lt"/>
              </a:rPr>
              <a:t>ekmek</a:t>
            </a:r>
            <a:r>
              <a:rPr lang="en-US" sz="2000" dirty="0">
                <a:ea typeface="+mn-lt"/>
                <a:cs typeface="+mn-lt"/>
              </a:rPr>
              <a:t> </a:t>
            </a:r>
            <a:r>
              <a:rPr lang="en-US" sz="2000" dirty="0" err="1">
                <a:ea typeface="+mn-lt"/>
                <a:cs typeface="+mn-lt"/>
              </a:rPr>
              <a:t>dokusu</a:t>
            </a:r>
            <a:r>
              <a:rPr lang="en-US" sz="2000" dirty="0">
                <a:ea typeface="+mn-lt"/>
                <a:cs typeface="+mn-lt"/>
              </a:rPr>
              <a:t> </a:t>
            </a:r>
            <a:r>
              <a:rPr lang="en-US" sz="2000" dirty="0" err="1">
                <a:ea typeface="+mn-lt"/>
                <a:cs typeface="+mn-lt"/>
              </a:rPr>
              <a:t>arka</a:t>
            </a:r>
            <a:r>
              <a:rPr lang="en-US" sz="2000" dirty="0">
                <a:ea typeface="+mn-lt"/>
                <a:cs typeface="+mn-lt"/>
              </a:rPr>
              <a:t> </a:t>
            </a:r>
            <a:r>
              <a:rPr lang="en-US" sz="2000" dirty="0" err="1">
                <a:ea typeface="+mn-lt"/>
                <a:cs typeface="+mn-lt"/>
              </a:rPr>
              <a:t>plandan</a:t>
            </a:r>
            <a:r>
              <a:rPr lang="en-US" sz="2000" dirty="0">
                <a:ea typeface="+mn-lt"/>
                <a:cs typeface="+mn-lt"/>
              </a:rPr>
              <a:t> </a:t>
            </a:r>
            <a:r>
              <a:rPr lang="en-US" sz="2000" dirty="0" err="1">
                <a:ea typeface="+mn-lt"/>
                <a:cs typeface="+mn-lt"/>
              </a:rPr>
              <a:t>ayırt</a:t>
            </a:r>
            <a:r>
              <a:rPr lang="en-US" sz="2000" dirty="0">
                <a:ea typeface="+mn-lt"/>
                <a:cs typeface="+mn-lt"/>
              </a:rPr>
              <a:t> </a:t>
            </a:r>
            <a:r>
              <a:rPr lang="en-US" sz="2000" dirty="0" err="1">
                <a:ea typeface="+mn-lt"/>
                <a:cs typeface="+mn-lt"/>
              </a:rPr>
              <a:t>edilmiştir</a:t>
            </a:r>
            <a:r>
              <a:rPr lang="en-US" sz="2000" dirty="0">
                <a:ea typeface="+mn-lt"/>
                <a:cs typeface="+mn-lt"/>
              </a:rPr>
              <a:t>. Bu da </a:t>
            </a:r>
            <a:r>
              <a:rPr lang="en-US" sz="2000" dirty="0" err="1">
                <a:ea typeface="+mn-lt"/>
                <a:cs typeface="+mn-lt"/>
              </a:rPr>
              <a:t>üzerinde</a:t>
            </a:r>
            <a:r>
              <a:rPr lang="en-US" sz="2000" dirty="0">
                <a:ea typeface="+mn-lt"/>
                <a:cs typeface="+mn-lt"/>
              </a:rPr>
              <a:t> </a:t>
            </a:r>
            <a:r>
              <a:rPr lang="en-US" sz="2000" dirty="0" err="1">
                <a:ea typeface="+mn-lt"/>
                <a:cs typeface="+mn-lt"/>
              </a:rPr>
              <a:t>doku</a:t>
            </a:r>
            <a:r>
              <a:rPr lang="en-US" sz="2000" dirty="0">
                <a:ea typeface="+mn-lt"/>
                <a:cs typeface="+mn-lt"/>
              </a:rPr>
              <a:t> </a:t>
            </a:r>
            <a:r>
              <a:rPr lang="en-US" sz="2000" dirty="0" err="1">
                <a:ea typeface="+mn-lt"/>
                <a:cs typeface="+mn-lt"/>
              </a:rPr>
              <a:t>analizi</a:t>
            </a:r>
            <a:r>
              <a:rPr lang="en-US" sz="2000" dirty="0">
                <a:ea typeface="+mn-lt"/>
                <a:cs typeface="+mn-lt"/>
              </a:rPr>
              <a:t> </a:t>
            </a:r>
            <a:r>
              <a:rPr lang="en-US" sz="2000" dirty="0" err="1">
                <a:ea typeface="+mn-lt"/>
                <a:cs typeface="+mn-lt"/>
              </a:rPr>
              <a:t>yapacağımız</a:t>
            </a:r>
            <a:r>
              <a:rPr lang="en-US" sz="2000" dirty="0">
                <a:ea typeface="+mn-lt"/>
                <a:cs typeface="+mn-lt"/>
              </a:rPr>
              <a:t> </a:t>
            </a:r>
            <a:r>
              <a:rPr lang="en-US" sz="2000" dirty="0" err="1">
                <a:ea typeface="+mn-lt"/>
                <a:cs typeface="+mn-lt"/>
              </a:rPr>
              <a:t>ekmek</a:t>
            </a:r>
            <a:r>
              <a:rPr lang="en-US" sz="2000" dirty="0">
                <a:ea typeface="+mn-lt"/>
                <a:cs typeface="+mn-lt"/>
              </a:rPr>
              <a:t> </a:t>
            </a:r>
            <a:r>
              <a:rPr lang="en-US" sz="2000" dirty="0" err="1">
                <a:ea typeface="+mn-lt"/>
                <a:cs typeface="+mn-lt"/>
              </a:rPr>
              <a:t>yüzeyinin</a:t>
            </a:r>
            <a:r>
              <a:rPr lang="en-US" sz="2000" dirty="0">
                <a:ea typeface="+mn-lt"/>
                <a:cs typeface="+mn-lt"/>
              </a:rPr>
              <a:t> </a:t>
            </a:r>
            <a:r>
              <a:rPr lang="en-US" sz="2000" dirty="0" err="1">
                <a:ea typeface="+mn-lt"/>
                <a:cs typeface="+mn-lt"/>
              </a:rPr>
              <a:t>belirlenmesi</a:t>
            </a:r>
            <a:r>
              <a:rPr lang="en-US" sz="2000" dirty="0">
                <a:ea typeface="+mn-lt"/>
                <a:cs typeface="+mn-lt"/>
              </a:rPr>
              <a:t> </a:t>
            </a:r>
            <a:r>
              <a:rPr lang="en-US" sz="2000" dirty="0" err="1">
                <a:ea typeface="+mn-lt"/>
                <a:cs typeface="+mn-lt"/>
              </a:rPr>
              <a:t>anlamına</a:t>
            </a:r>
            <a:r>
              <a:rPr lang="en-US" sz="2000" dirty="0">
                <a:ea typeface="+mn-lt"/>
                <a:cs typeface="+mn-lt"/>
              </a:rPr>
              <a:t> </a:t>
            </a:r>
            <a:r>
              <a:rPr lang="en-US" sz="2000" dirty="0" err="1">
                <a:ea typeface="+mn-lt"/>
                <a:cs typeface="+mn-lt"/>
              </a:rPr>
              <a:t>gelmektedir</a:t>
            </a:r>
            <a:r>
              <a:rPr lang="en-US" sz="2000" dirty="0">
                <a:ea typeface="+mn-lt"/>
                <a:cs typeface="+mn-lt"/>
              </a:rPr>
              <a:t>. </a:t>
            </a:r>
            <a:r>
              <a:rPr lang="en-US" sz="2000" dirty="0" err="1">
                <a:ea typeface="+mn-lt"/>
                <a:cs typeface="+mn-lt"/>
              </a:rPr>
              <a:t>Analizin</a:t>
            </a:r>
            <a:r>
              <a:rPr lang="en-US" sz="2000" dirty="0">
                <a:ea typeface="+mn-lt"/>
                <a:cs typeface="+mn-lt"/>
              </a:rPr>
              <a:t> </a:t>
            </a:r>
            <a:r>
              <a:rPr lang="en-US" sz="2000" dirty="0" err="1">
                <a:ea typeface="+mn-lt"/>
                <a:cs typeface="+mn-lt"/>
              </a:rPr>
              <a:t>yapılacağı</a:t>
            </a:r>
            <a:r>
              <a:rPr lang="en-US" sz="2000" dirty="0">
                <a:ea typeface="+mn-lt"/>
                <a:cs typeface="+mn-lt"/>
              </a:rPr>
              <a:t> </a:t>
            </a:r>
            <a:r>
              <a:rPr lang="en-US" sz="2000" dirty="0" err="1">
                <a:ea typeface="+mn-lt"/>
                <a:cs typeface="+mn-lt"/>
              </a:rPr>
              <a:t>bölge</a:t>
            </a:r>
            <a:r>
              <a:rPr lang="en-US" sz="2000" dirty="0">
                <a:ea typeface="+mn-lt"/>
                <a:cs typeface="+mn-lt"/>
              </a:rPr>
              <a:t>, </a:t>
            </a:r>
            <a:r>
              <a:rPr lang="en-US" sz="2000" dirty="0" err="1">
                <a:ea typeface="+mn-lt"/>
                <a:cs typeface="+mn-lt"/>
              </a:rPr>
              <a:t>uzman</a:t>
            </a:r>
            <a:r>
              <a:rPr lang="en-US" sz="2000" dirty="0">
                <a:ea typeface="+mn-lt"/>
                <a:cs typeface="+mn-lt"/>
              </a:rPr>
              <a:t> </a:t>
            </a:r>
            <a:r>
              <a:rPr lang="en-US" sz="2000" dirty="0" err="1">
                <a:ea typeface="+mn-lt"/>
                <a:cs typeface="+mn-lt"/>
              </a:rPr>
              <a:t>gıda</a:t>
            </a:r>
            <a:r>
              <a:rPr lang="en-US" sz="2000" dirty="0">
                <a:ea typeface="+mn-lt"/>
                <a:cs typeface="+mn-lt"/>
              </a:rPr>
              <a:t> </a:t>
            </a:r>
            <a:r>
              <a:rPr lang="en-US" sz="2000" dirty="0" err="1">
                <a:ea typeface="+mn-lt"/>
                <a:cs typeface="+mn-lt"/>
              </a:rPr>
              <a:t>mühendisinin</a:t>
            </a:r>
            <a:r>
              <a:rPr lang="en-US" sz="2000" dirty="0">
                <a:ea typeface="+mn-lt"/>
                <a:cs typeface="+mn-lt"/>
              </a:rPr>
              <a:t> </a:t>
            </a:r>
            <a:r>
              <a:rPr lang="en-US" sz="2000" dirty="0" err="1">
                <a:ea typeface="+mn-lt"/>
                <a:cs typeface="+mn-lt"/>
              </a:rPr>
              <a:t>görüşü</a:t>
            </a:r>
            <a:r>
              <a:rPr lang="en-US" sz="2000" dirty="0">
                <a:ea typeface="+mn-lt"/>
                <a:cs typeface="+mn-lt"/>
              </a:rPr>
              <a:t> </a:t>
            </a:r>
            <a:r>
              <a:rPr lang="en-US" sz="2000" dirty="0" err="1">
                <a:ea typeface="+mn-lt"/>
                <a:cs typeface="+mn-lt"/>
              </a:rPr>
              <a:t>doğrultusunda</a:t>
            </a:r>
            <a:r>
              <a:rPr lang="en-US" sz="2000" dirty="0">
                <a:ea typeface="+mn-lt"/>
                <a:cs typeface="+mn-lt"/>
              </a:rPr>
              <a:t> </a:t>
            </a:r>
            <a:r>
              <a:rPr lang="en-US" sz="2000" dirty="0" err="1">
                <a:ea typeface="+mn-lt"/>
                <a:cs typeface="+mn-lt"/>
              </a:rPr>
              <a:t>sınırları</a:t>
            </a:r>
            <a:r>
              <a:rPr lang="en-US" sz="2000" dirty="0">
                <a:ea typeface="+mn-lt"/>
                <a:cs typeface="+mn-lt"/>
              </a:rPr>
              <a:t> </a:t>
            </a:r>
            <a:r>
              <a:rPr lang="en-US" sz="2000" dirty="0" err="1">
                <a:ea typeface="+mn-lt"/>
                <a:cs typeface="+mn-lt"/>
              </a:rPr>
              <a:t>belirlenmiş</a:t>
            </a:r>
            <a:r>
              <a:rPr lang="en-US" sz="2000" dirty="0">
                <a:ea typeface="+mn-lt"/>
                <a:cs typeface="+mn-lt"/>
              </a:rPr>
              <a:t> </a:t>
            </a:r>
            <a:r>
              <a:rPr lang="en-US" sz="2000" dirty="0" err="1">
                <a:ea typeface="+mn-lt"/>
                <a:cs typeface="+mn-lt"/>
              </a:rPr>
              <a:t>ekmeğin</a:t>
            </a:r>
            <a:r>
              <a:rPr lang="en-US" sz="2000" dirty="0">
                <a:ea typeface="+mn-lt"/>
                <a:cs typeface="+mn-lt"/>
              </a:rPr>
              <a:t> </a:t>
            </a:r>
            <a:r>
              <a:rPr lang="en-US" sz="2000" dirty="0" err="1">
                <a:ea typeface="+mn-lt"/>
                <a:cs typeface="+mn-lt"/>
              </a:rPr>
              <a:t>orta</a:t>
            </a:r>
            <a:r>
              <a:rPr lang="en-US" sz="2000" dirty="0">
                <a:ea typeface="+mn-lt"/>
                <a:cs typeface="+mn-lt"/>
              </a:rPr>
              <a:t> </a:t>
            </a:r>
            <a:r>
              <a:rPr lang="en-US" sz="2000" dirty="0" err="1">
                <a:ea typeface="+mn-lt"/>
                <a:cs typeface="+mn-lt"/>
              </a:rPr>
              <a:t>bölümünden</a:t>
            </a:r>
            <a:r>
              <a:rPr lang="en-US" sz="2000" dirty="0">
                <a:ea typeface="+mn-lt"/>
                <a:cs typeface="+mn-lt"/>
              </a:rPr>
              <a:t> 600*840 piksel2 ’</a:t>
            </a:r>
            <a:r>
              <a:rPr lang="en-US" sz="2000" dirty="0" err="1">
                <a:ea typeface="+mn-lt"/>
                <a:cs typeface="+mn-lt"/>
              </a:rPr>
              <a:t>lik</a:t>
            </a:r>
            <a:r>
              <a:rPr lang="en-US" sz="2000" dirty="0">
                <a:ea typeface="+mn-lt"/>
                <a:cs typeface="+mn-lt"/>
              </a:rPr>
              <a:t> </a:t>
            </a:r>
            <a:r>
              <a:rPr lang="en-US" sz="2000" dirty="0" err="1">
                <a:ea typeface="+mn-lt"/>
                <a:cs typeface="+mn-lt"/>
              </a:rPr>
              <a:t>bir</a:t>
            </a:r>
            <a:r>
              <a:rPr lang="en-US" sz="2000" dirty="0">
                <a:ea typeface="+mn-lt"/>
                <a:cs typeface="+mn-lt"/>
              </a:rPr>
              <a:t> </a:t>
            </a:r>
            <a:r>
              <a:rPr lang="en-US" sz="2000" dirty="0" err="1">
                <a:ea typeface="+mn-lt"/>
                <a:cs typeface="+mn-lt"/>
              </a:rPr>
              <a:t>dikdörtgensel</a:t>
            </a:r>
            <a:r>
              <a:rPr lang="en-US" sz="2000" dirty="0">
                <a:ea typeface="+mn-lt"/>
                <a:cs typeface="+mn-lt"/>
              </a:rPr>
              <a:t> </a:t>
            </a:r>
            <a:r>
              <a:rPr lang="en-US" sz="2000" dirty="0" err="1">
                <a:ea typeface="+mn-lt"/>
                <a:cs typeface="+mn-lt"/>
              </a:rPr>
              <a:t>bölge</a:t>
            </a:r>
            <a:r>
              <a:rPr lang="en-US" sz="2000" dirty="0">
                <a:ea typeface="+mn-lt"/>
                <a:cs typeface="+mn-lt"/>
              </a:rPr>
              <a:t> </a:t>
            </a:r>
            <a:r>
              <a:rPr lang="en-US" sz="2000" dirty="0" err="1">
                <a:ea typeface="+mn-lt"/>
                <a:cs typeface="+mn-lt"/>
              </a:rPr>
              <a:t>olarak</a:t>
            </a:r>
            <a:r>
              <a:rPr lang="en-US" sz="2000" dirty="0">
                <a:ea typeface="+mn-lt"/>
                <a:cs typeface="+mn-lt"/>
              </a:rPr>
              <a:t> </a:t>
            </a:r>
            <a:r>
              <a:rPr lang="en-US" sz="2000" dirty="0" err="1">
                <a:ea typeface="+mn-lt"/>
                <a:cs typeface="+mn-lt"/>
              </a:rPr>
              <a:t>belirlenmiştir</a:t>
            </a:r>
            <a:r>
              <a:rPr lang="en-US" sz="2000" dirty="0">
                <a:ea typeface="+mn-lt"/>
                <a:cs typeface="+mn-lt"/>
              </a:rPr>
              <a:t>. Bu </a:t>
            </a:r>
            <a:r>
              <a:rPr lang="en-US" sz="2000" dirty="0" err="1">
                <a:ea typeface="+mn-lt"/>
                <a:cs typeface="+mn-lt"/>
              </a:rPr>
              <a:t>bölgenin</a:t>
            </a:r>
            <a:r>
              <a:rPr lang="en-US" sz="2000" dirty="0">
                <a:ea typeface="+mn-lt"/>
                <a:cs typeface="+mn-lt"/>
              </a:rPr>
              <a:t> </a:t>
            </a:r>
            <a:r>
              <a:rPr lang="en-US" sz="2000" dirty="0" err="1">
                <a:ea typeface="+mn-lt"/>
                <a:cs typeface="+mn-lt"/>
              </a:rPr>
              <a:t>büyüklüğü</a:t>
            </a:r>
            <a:r>
              <a:rPr lang="en-US" sz="2000" dirty="0">
                <a:ea typeface="+mn-lt"/>
                <a:cs typeface="+mn-lt"/>
              </a:rPr>
              <a:t> </a:t>
            </a:r>
            <a:r>
              <a:rPr lang="en-US" sz="2000" dirty="0" err="1">
                <a:ea typeface="+mn-lt"/>
                <a:cs typeface="+mn-lt"/>
              </a:rPr>
              <a:t>tüm</a:t>
            </a:r>
            <a:r>
              <a:rPr lang="en-US" sz="2000" dirty="0">
                <a:ea typeface="+mn-lt"/>
                <a:cs typeface="+mn-lt"/>
              </a:rPr>
              <a:t> </a:t>
            </a:r>
            <a:r>
              <a:rPr lang="en-US" sz="2000" dirty="0" err="1">
                <a:ea typeface="+mn-lt"/>
                <a:cs typeface="+mn-lt"/>
              </a:rPr>
              <a:t>ekmek</a:t>
            </a:r>
            <a:r>
              <a:rPr lang="en-US" sz="2000" dirty="0">
                <a:ea typeface="+mn-lt"/>
                <a:cs typeface="+mn-lt"/>
              </a:rPr>
              <a:t> </a:t>
            </a:r>
            <a:r>
              <a:rPr lang="en-US" sz="2000" dirty="0" err="1">
                <a:ea typeface="+mn-lt"/>
                <a:cs typeface="+mn-lt"/>
              </a:rPr>
              <a:t>görüntüleri</a:t>
            </a:r>
            <a:r>
              <a:rPr lang="en-US" sz="2000" dirty="0">
                <a:ea typeface="+mn-lt"/>
                <a:cs typeface="+mn-lt"/>
              </a:rPr>
              <a:t> </a:t>
            </a:r>
            <a:r>
              <a:rPr lang="en-US" sz="2000" dirty="0" err="1">
                <a:ea typeface="+mn-lt"/>
                <a:cs typeface="+mn-lt"/>
              </a:rPr>
              <a:t>için</a:t>
            </a:r>
            <a:r>
              <a:rPr lang="en-US" sz="2000" dirty="0">
                <a:ea typeface="+mn-lt"/>
                <a:cs typeface="+mn-lt"/>
              </a:rPr>
              <a:t> </a:t>
            </a:r>
            <a:r>
              <a:rPr lang="en-US" sz="2000" dirty="0" err="1">
                <a:ea typeface="+mn-lt"/>
                <a:cs typeface="+mn-lt"/>
              </a:rPr>
              <a:t>aynı</a:t>
            </a:r>
            <a:r>
              <a:rPr lang="en-US" sz="2000" dirty="0">
                <a:ea typeface="+mn-lt"/>
                <a:cs typeface="+mn-lt"/>
              </a:rPr>
              <a:t> </a:t>
            </a:r>
            <a:r>
              <a:rPr lang="en-US" sz="2000" dirty="0" err="1">
                <a:ea typeface="+mn-lt"/>
                <a:cs typeface="+mn-lt"/>
              </a:rPr>
              <a:t>olup</a:t>
            </a:r>
            <a:r>
              <a:rPr lang="en-US" sz="2000" dirty="0">
                <a:ea typeface="+mn-lt"/>
                <a:cs typeface="+mn-lt"/>
              </a:rPr>
              <a:t> </a:t>
            </a:r>
            <a:r>
              <a:rPr lang="en-US" sz="2000" dirty="0" err="1">
                <a:ea typeface="+mn-lt"/>
                <a:cs typeface="+mn-lt"/>
              </a:rPr>
              <a:t>doku</a:t>
            </a:r>
            <a:r>
              <a:rPr lang="en-US" sz="2000" dirty="0">
                <a:ea typeface="+mn-lt"/>
                <a:cs typeface="+mn-lt"/>
              </a:rPr>
              <a:t> </a:t>
            </a:r>
            <a:r>
              <a:rPr lang="en-US" sz="2000" dirty="0" err="1">
                <a:ea typeface="+mn-lt"/>
                <a:cs typeface="+mn-lt"/>
              </a:rPr>
              <a:t>analizinin</a:t>
            </a:r>
            <a:r>
              <a:rPr lang="en-US" sz="2000" dirty="0">
                <a:ea typeface="+mn-lt"/>
                <a:cs typeface="+mn-lt"/>
              </a:rPr>
              <a:t> </a:t>
            </a:r>
            <a:r>
              <a:rPr lang="en-US" sz="2000" dirty="0" err="1">
                <a:ea typeface="+mn-lt"/>
                <a:cs typeface="+mn-lt"/>
              </a:rPr>
              <a:t>yapılacağı</a:t>
            </a:r>
            <a:r>
              <a:rPr lang="en-US" sz="2000" dirty="0">
                <a:ea typeface="+mn-lt"/>
                <a:cs typeface="+mn-lt"/>
              </a:rPr>
              <a:t> </a:t>
            </a:r>
            <a:r>
              <a:rPr lang="en-US" sz="2000" dirty="0" err="1">
                <a:ea typeface="+mn-lt"/>
                <a:cs typeface="+mn-lt"/>
              </a:rPr>
              <a:t>bölge</a:t>
            </a:r>
            <a:r>
              <a:rPr lang="en-US" sz="2000" dirty="0">
                <a:ea typeface="+mn-lt"/>
                <a:cs typeface="+mn-lt"/>
              </a:rPr>
              <a:t> </a:t>
            </a:r>
            <a:r>
              <a:rPr lang="en-US" sz="2000" dirty="0" err="1">
                <a:ea typeface="+mn-lt"/>
                <a:cs typeface="+mn-lt"/>
              </a:rPr>
              <a:t>olarak</a:t>
            </a:r>
            <a:r>
              <a:rPr lang="en-US" sz="2000" dirty="0">
                <a:ea typeface="+mn-lt"/>
                <a:cs typeface="+mn-lt"/>
              </a:rPr>
              <a:t> </a:t>
            </a:r>
            <a:r>
              <a:rPr lang="en-US" sz="2000" dirty="0" err="1">
                <a:ea typeface="+mn-lt"/>
                <a:cs typeface="+mn-lt"/>
              </a:rPr>
              <a:t>belirlenmiştir</a:t>
            </a:r>
            <a:r>
              <a:rPr lang="en-US" sz="2000" dirty="0">
                <a:ea typeface="+mn-lt"/>
                <a:cs typeface="+mn-lt"/>
              </a:rPr>
              <a:t>. Daha </a:t>
            </a:r>
            <a:r>
              <a:rPr lang="en-US" sz="2000" dirty="0" err="1">
                <a:ea typeface="+mn-lt"/>
                <a:cs typeface="+mn-lt"/>
              </a:rPr>
              <a:t>sonra</a:t>
            </a:r>
            <a:r>
              <a:rPr lang="en-US" sz="2000" dirty="0">
                <a:ea typeface="+mn-lt"/>
                <a:cs typeface="+mn-lt"/>
              </a:rPr>
              <a:t>, her </a:t>
            </a:r>
            <a:r>
              <a:rPr lang="en-US" sz="2000" dirty="0" err="1">
                <a:ea typeface="+mn-lt"/>
                <a:cs typeface="+mn-lt"/>
              </a:rPr>
              <a:t>ekmek</a:t>
            </a:r>
            <a:r>
              <a:rPr lang="en-US" sz="2000" dirty="0">
                <a:ea typeface="+mn-lt"/>
                <a:cs typeface="+mn-lt"/>
              </a:rPr>
              <a:t> </a:t>
            </a:r>
            <a:r>
              <a:rPr lang="en-US" sz="2000" dirty="0" err="1">
                <a:ea typeface="+mn-lt"/>
                <a:cs typeface="+mn-lt"/>
              </a:rPr>
              <a:t>görüntüsü</a:t>
            </a:r>
            <a:r>
              <a:rPr lang="en-US" sz="2000" dirty="0">
                <a:ea typeface="+mn-lt"/>
                <a:cs typeface="+mn-lt"/>
              </a:rPr>
              <a:t> </a:t>
            </a:r>
            <a:r>
              <a:rPr lang="en-US" sz="2000" dirty="0" err="1">
                <a:ea typeface="+mn-lt"/>
                <a:cs typeface="+mn-lt"/>
              </a:rPr>
              <a:t>için</a:t>
            </a:r>
            <a:r>
              <a:rPr lang="en-US" sz="2000" dirty="0">
                <a:ea typeface="+mn-lt"/>
                <a:cs typeface="+mn-lt"/>
              </a:rPr>
              <a:t> </a:t>
            </a:r>
            <a:r>
              <a:rPr lang="en-US" sz="2000" dirty="0" err="1">
                <a:ea typeface="+mn-lt"/>
                <a:cs typeface="+mn-lt"/>
              </a:rPr>
              <a:t>bu</a:t>
            </a:r>
            <a:r>
              <a:rPr lang="en-US" sz="2000" dirty="0">
                <a:ea typeface="+mn-lt"/>
                <a:cs typeface="+mn-lt"/>
              </a:rPr>
              <a:t> </a:t>
            </a:r>
            <a:r>
              <a:rPr lang="en-US" sz="2000" dirty="0" err="1">
                <a:ea typeface="+mn-lt"/>
                <a:cs typeface="+mn-lt"/>
              </a:rPr>
              <a:t>bölgede</a:t>
            </a:r>
            <a:r>
              <a:rPr lang="en-US" sz="2000" dirty="0">
                <a:ea typeface="+mn-lt"/>
                <a:cs typeface="+mn-lt"/>
              </a:rPr>
              <a:t> </a:t>
            </a:r>
            <a:r>
              <a:rPr lang="en-US" sz="2000" dirty="0" err="1">
                <a:ea typeface="+mn-lt"/>
                <a:cs typeface="+mn-lt"/>
              </a:rPr>
              <a:t>bulunan</a:t>
            </a:r>
            <a:r>
              <a:rPr lang="en-US" sz="2000" dirty="0">
                <a:ea typeface="+mn-lt"/>
                <a:cs typeface="+mn-lt"/>
              </a:rPr>
              <a:t> </a:t>
            </a:r>
            <a:r>
              <a:rPr lang="en-US" sz="2000" dirty="0" err="1">
                <a:ea typeface="+mn-lt"/>
                <a:cs typeface="+mn-lt"/>
              </a:rPr>
              <a:t>gözenekler</a:t>
            </a:r>
            <a:r>
              <a:rPr lang="en-US" sz="2000" dirty="0">
                <a:ea typeface="+mn-lt"/>
                <a:cs typeface="+mn-lt"/>
              </a:rPr>
              <a:t> </a:t>
            </a:r>
            <a:r>
              <a:rPr lang="en-US" sz="2000" dirty="0" err="1">
                <a:ea typeface="+mn-lt"/>
                <a:cs typeface="+mn-lt"/>
              </a:rPr>
              <a:t>bölütlenmiştir</a:t>
            </a:r>
            <a:r>
              <a:rPr lang="en-US" sz="2000" dirty="0">
                <a:ea typeface="+mn-lt"/>
                <a:cs typeface="+mn-lt"/>
              </a:rPr>
              <a:t>. </a:t>
            </a:r>
            <a:r>
              <a:rPr lang="en-US" sz="2000" dirty="0" err="1">
                <a:ea typeface="+mn-lt"/>
                <a:cs typeface="+mn-lt"/>
              </a:rPr>
              <a:t>Sağ</a:t>
            </a:r>
            <a:r>
              <a:rPr lang="en-US" sz="2000" dirty="0">
                <a:ea typeface="+mn-lt"/>
                <a:cs typeface="+mn-lt"/>
              </a:rPr>
              <a:t> </a:t>
            </a:r>
            <a:r>
              <a:rPr lang="en-US" sz="2000" dirty="0" err="1">
                <a:ea typeface="+mn-lt"/>
                <a:cs typeface="+mn-lt"/>
              </a:rPr>
              <a:t>altta</a:t>
            </a:r>
            <a:r>
              <a:rPr lang="en-US" sz="2000" dirty="0">
                <a:ea typeface="+mn-lt"/>
                <a:cs typeface="+mn-lt"/>
              </a:rPr>
              <a:t> </a:t>
            </a:r>
            <a:r>
              <a:rPr lang="en-US" sz="2000" dirty="0" err="1">
                <a:ea typeface="+mn-lt"/>
                <a:cs typeface="+mn-lt"/>
              </a:rPr>
              <a:t>ise</a:t>
            </a:r>
            <a:r>
              <a:rPr lang="en-US" sz="2000" dirty="0">
                <a:ea typeface="+mn-lt"/>
                <a:cs typeface="+mn-lt"/>
              </a:rPr>
              <a:t> </a:t>
            </a:r>
            <a:r>
              <a:rPr lang="en-US" sz="2000" dirty="0" err="1">
                <a:ea typeface="+mn-lt"/>
                <a:cs typeface="+mn-lt"/>
              </a:rPr>
              <a:t>bölütlenmiş</a:t>
            </a:r>
            <a:r>
              <a:rPr lang="en-US" sz="2000" dirty="0">
                <a:ea typeface="+mn-lt"/>
                <a:cs typeface="+mn-lt"/>
              </a:rPr>
              <a:t> </a:t>
            </a:r>
            <a:r>
              <a:rPr lang="en-US" sz="2000" dirty="0" err="1">
                <a:ea typeface="+mn-lt"/>
                <a:cs typeface="+mn-lt"/>
              </a:rPr>
              <a:t>bu</a:t>
            </a:r>
            <a:r>
              <a:rPr lang="en-US" sz="2000" dirty="0">
                <a:ea typeface="+mn-lt"/>
                <a:cs typeface="+mn-lt"/>
              </a:rPr>
              <a:t> </a:t>
            </a:r>
            <a:r>
              <a:rPr lang="en-US" sz="2000" dirty="0" err="1">
                <a:ea typeface="+mn-lt"/>
                <a:cs typeface="+mn-lt"/>
              </a:rPr>
              <a:t>dikdörtgensel</a:t>
            </a:r>
            <a:r>
              <a:rPr lang="en-US" sz="2000" dirty="0">
                <a:ea typeface="+mn-lt"/>
                <a:cs typeface="+mn-lt"/>
              </a:rPr>
              <a:t> </a:t>
            </a:r>
            <a:r>
              <a:rPr lang="en-US" sz="2000" dirty="0" err="1">
                <a:ea typeface="+mn-lt"/>
                <a:cs typeface="+mn-lt"/>
              </a:rPr>
              <a:t>bölgenin</a:t>
            </a:r>
            <a:r>
              <a:rPr lang="en-US" sz="2000" dirty="0">
                <a:ea typeface="+mn-lt"/>
                <a:cs typeface="+mn-lt"/>
              </a:rPr>
              <a:t> </a:t>
            </a:r>
            <a:r>
              <a:rPr lang="en-US" sz="2000" dirty="0" err="1">
                <a:ea typeface="+mn-lt"/>
                <a:cs typeface="+mn-lt"/>
              </a:rPr>
              <a:t>gözenek</a:t>
            </a:r>
            <a:r>
              <a:rPr lang="en-US" sz="2000" dirty="0">
                <a:ea typeface="+mn-lt"/>
                <a:cs typeface="+mn-lt"/>
              </a:rPr>
              <a:t> </a:t>
            </a:r>
            <a:r>
              <a:rPr lang="en-US" sz="2000" dirty="0" err="1">
                <a:ea typeface="+mn-lt"/>
                <a:cs typeface="+mn-lt"/>
              </a:rPr>
              <a:t>görüntüsü</a:t>
            </a:r>
            <a:r>
              <a:rPr lang="en-US" sz="2000" dirty="0">
                <a:ea typeface="+mn-lt"/>
                <a:cs typeface="+mn-lt"/>
              </a:rPr>
              <a:t> </a:t>
            </a:r>
            <a:r>
              <a:rPr lang="en-US" sz="2000" dirty="0" err="1">
                <a:ea typeface="+mn-lt"/>
                <a:cs typeface="+mn-lt"/>
              </a:rPr>
              <a:t>gösterilmiştir</a:t>
            </a:r>
            <a:r>
              <a:rPr lang="en-US" sz="2000" dirty="0">
                <a:ea typeface="+mn-lt"/>
                <a:cs typeface="+mn-lt"/>
              </a:rPr>
              <a:t>.</a:t>
            </a:r>
            <a:endParaRPr lang="tr-TR" dirty="0">
              <a:ea typeface="+mn-lt"/>
              <a:cs typeface="+mn-lt"/>
            </a:endParaRPr>
          </a:p>
        </p:txBody>
      </p:sp>
      <p:pic>
        <p:nvPicPr>
          <p:cNvPr id="5" name="Resim 5" descr="metin içeren bir resim&#10;&#10;Açıklama otomatik olarak oluşturuldu">
            <a:extLst>
              <a:ext uri="{FF2B5EF4-FFF2-40B4-BE49-F238E27FC236}">
                <a16:creationId xmlns:a16="http://schemas.microsoft.com/office/drawing/2014/main" id="{A05BB449-1220-A79E-129B-70A4D3D47253}"/>
              </a:ext>
            </a:extLst>
          </p:cNvPr>
          <p:cNvPicPr>
            <a:picLocks noChangeAspect="1"/>
          </p:cNvPicPr>
          <p:nvPr/>
        </p:nvPicPr>
        <p:blipFill>
          <a:blip r:embed="rId2"/>
          <a:stretch>
            <a:fillRect/>
          </a:stretch>
        </p:blipFill>
        <p:spPr>
          <a:xfrm>
            <a:off x="8610889" y="633619"/>
            <a:ext cx="2373813" cy="2651760"/>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BF5A5A08-601F-F6CD-5856-7A09A7A803CE}"/>
              </a:ext>
            </a:extLst>
          </p:cNvPr>
          <p:cNvPicPr>
            <a:picLocks noChangeAspect="1"/>
          </p:cNvPicPr>
          <p:nvPr/>
        </p:nvPicPr>
        <p:blipFill>
          <a:blip r:embed="rId3"/>
          <a:stretch>
            <a:fillRect/>
          </a:stretch>
        </p:blipFill>
        <p:spPr>
          <a:xfrm>
            <a:off x="8644500" y="3472468"/>
            <a:ext cx="2303035" cy="2651760"/>
          </a:xfrm>
          <a:prstGeom prst="rect">
            <a:avLst/>
          </a:prstGeom>
        </p:spPr>
      </p:pic>
    </p:spTree>
    <p:extLst>
      <p:ext uri="{BB962C8B-B14F-4D97-AF65-F5344CB8AC3E}">
        <p14:creationId xmlns:p14="http://schemas.microsoft.com/office/powerpoint/2010/main" val="256371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33D240C-2220-494F-90F6-2A8A57C05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4D9967E-190E-B20B-BDFC-B680387330C3}"/>
              </a:ext>
            </a:extLst>
          </p:cNvPr>
          <p:cNvSpPr>
            <a:spLocks noGrp="1"/>
          </p:cNvSpPr>
          <p:nvPr>
            <p:ph type="title"/>
          </p:nvPr>
        </p:nvSpPr>
        <p:spPr>
          <a:xfrm>
            <a:off x="5330952" y="1078992"/>
            <a:ext cx="6272784" cy="1536192"/>
          </a:xfrm>
        </p:spPr>
        <p:txBody>
          <a:bodyPr anchor="b">
            <a:normAutofit/>
          </a:bodyPr>
          <a:lstStyle/>
          <a:p>
            <a:r>
              <a:rPr lang="tr-TR" sz="4800"/>
              <a:t>GÖZENEK EŞİTLEME VE RENKLENDİME</a:t>
            </a:r>
          </a:p>
        </p:txBody>
      </p:sp>
      <p:pic>
        <p:nvPicPr>
          <p:cNvPr id="5" name="Resim 5">
            <a:extLst>
              <a:ext uri="{FF2B5EF4-FFF2-40B4-BE49-F238E27FC236}">
                <a16:creationId xmlns:a16="http://schemas.microsoft.com/office/drawing/2014/main" id="{2D2A0235-BFC0-17F7-057E-E885565E05C8}"/>
              </a:ext>
            </a:extLst>
          </p:cNvPr>
          <p:cNvPicPr>
            <a:picLocks noChangeAspect="1"/>
          </p:cNvPicPr>
          <p:nvPr/>
        </p:nvPicPr>
        <p:blipFill rotWithShape="1">
          <a:blip r:embed="rId2"/>
          <a:srcRect t="7770" r="-1" b="11820"/>
          <a:stretch/>
        </p:blipFill>
        <p:spPr>
          <a:xfrm>
            <a:off x="-4" y="21"/>
            <a:ext cx="4711516" cy="2934566"/>
          </a:xfrm>
          <a:prstGeom prst="rect">
            <a:avLst/>
          </a:prstGeom>
        </p:spPr>
      </p:pic>
      <p:sp>
        <p:nvSpPr>
          <p:cNvPr id="27" name="Rectangle 26">
            <a:extLst>
              <a:ext uri="{FF2B5EF4-FFF2-40B4-BE49-F238E27FC236}">
                <a16:creationId xmlns:a16="http://schemas.microsoft.com/office/drawing/2014/main" id="{82F8B5D5-EDD3-466C-9CFA-C8A8B1C7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0840" y="361188"/>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FC6858B-B383-4FB7-AAFA-9CBB9215D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095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4">
            <a:extLst>
              <a:ext uri="{FF2B5EF4-FFF2-40B4-BE49-F238E27FC236}">
                <a16:creationId xmlns:a16="http://schemas.microsoft.com/office/drawing/2014/main" id="{EECA3D6F-0D5C-81FB-BE9C-86AE11F059B9}"/>
              </a:ext>
            </a:extLst>
          </p:cNvPr>
          <p:cNvPicPr>
            <a:picLocks noChangeAspect="1"/>
          </p:cNvPicPr>
          <p:nvPr/>
        </p:nvPicPr>
        <p:blipFill rotWithShape="1">
          <a:blip r:embed="rId3"/>
          <a:srcRect t="9264" r="3" b="15422"/>
          <a:stretch/>
        </p:blipFill>
        <p:spPr>
          <a:xfrm>
            <a:off x="24" y="3172569"/>
            <a:ext cx="4711515" cy="3685430"/>
          </a:xfrm>
          <a:prstGeom prst="rect">
            <a:avLst/>
          </a:prstGeom>
        </p:spPr>
      </p:pic>
      <p:sp>
        <p:nvSpPr>
          <p:cNvPr id="9" name="Content Placeholder 8">
            <a:extLst>
              <a:ext uri="{FF2B5EF4-FFF2-40B4-BE49-F238E27FC236}">
                <a16:creationId xmlns:a16="http://schemas.microsoft.com/office/drawing/2014/main" id="{6171D3BB-13B5-BE19-61BC-D5A4B497D79B}"/>
              </a:ext>
            </a:extLst>
          </p:cNvPr>
          <p:cNvSpPr>
            <a:spLocks noGrp="1"/>
          </p:cNvSpPr>
          <p:nvPr>
            <p:ph idx="1"/>
          </p:nvPr>
        </p:nvSpPr>
        <p:spPr>
          <a:xfrm>
            <a:off x="5330952" y="3355848"/>
            <a:ext cx="6272784" cy="3120463"/>
          </a:xfrm>
        </p:spPr>
        <p:txBody>
          <a:bodyPr vert="horz" lIns="91440" tIns="45720" rIns="91440" bIns="45720" rtlCol="0" anchor="t">
            <a:noAutofit/>
          </a:bodyPr>
          <a:lstStyle/>
          <a:p>
            <a:pPr>
              <a:lnSpc>
                <a:spcPct val="100000"/>
              </a:lnSpc>
            </a:pPr>
            <a:r>
              <a:rPr lang="en-US" sz="1200" dirty="0">
                <a:ea typeface="+mn-lt"/>
                <a:cs typeface="+mn-lt"/>
              </a:rPr>
              <a:t>BBE </a:t>
            </a:r>
            <a:r>
              <a:rPr lang="en-US" sz="1200" dirty="0" err="1">
                <a:ea typeface="+mn-lt"/>
                <a:cs typeface="+mn-lt"/>
              </a:rPr>
              <a:t>sayesinde</a:t>
            </a:r>
            <a:r>
              <a:rPr lang="en-US" sz="1200" dirty="0">
                <a:ea typeface="+mn-lt"/>
                <a:cs typeface="+mn-lt"/>
              </a:rPr>
              <a:t> </a:t>
            </a:r>
            <a:r>
              <a:rPr lang="en-US" sz="1200" dirty="0" err="1">
                <a:ea typeface="+mn-lt"/>
                <a:cs typeface="+mn-lt"/>
              </a:rPr>
              <a:t>şekilce</a:t>
            </a:r>
            <a:r>
              <a:rPr lang="en-US" sz="1200" dirty="0">
                <a:ea typeface="+mn-lt"/>
                <a:cs typeface="+mn-lt"/>
              </a:rPr>
              <a:t>, </a:t>
            </a:r>
            <a:r>
              <a:rPr lang="en-US" sz="1200" dirty="0" err="1">
                <a:ea typeface="+mn-lt"/>
                <a:cs typeface="+mn-lt"/>
              </a:rPr>
              <a:t>büyüklükçe</a:t>
            </a:r>
            <a:r>
              <a:rPr lang="en-US" sz="1200" dirty="0">
                <a:ea typeface="+mn-lt"/>
                <a:cs typeface="+mn-lt"/>
              </a:rPr>
              <a:t> </a:t>
            </a:r>
            <a:r>
              <a:rPr lang="en-US" sz="1200" dirty="0" err="1">
                <a:ea typeface="+mn-lt"/>
                <a:cs typeface="+mn-lt"/>
              </a:rPr>
              <a:t>birbirinden</a:t>
            </a:r>
            <a:r>
              <a:rPr lang="en-US" sz="1200" dirty="0">
                <a:ea typeface="+mn-lt"/>
                <a:cs typeface="+mn-lt"/>
              </a:rPr>
              <a:t> </a:t>
            </a:r>
            <a:r>
              <a:rPr lang="en-US" sz="1200" dirty="0" err="1">
                <a:ea typeface="+mn-lt"/>
                <a:cs typeface="+mn-lt"/>
              </a:rPr>
              <a:t>ayrı</a:t>
            </a:r>
            <a:r>
              <a:rPr lang="en-US" sz="1200" dirty="0">
                <a:ea typeface="+mn-lt"/>
                <a:cs typeface="+mn-lt"/>
              </a:rPr>
              <a:t> </a:t>
            </a:r>
            <a:r>
              <a:rPr lang="en-US" sz="1200" dirty="0" err="1">
                <a:ea typeface="+mn-lt"/>
                <a:cs typeface="+mn-lt"/>
              </a:rPr>
              <a:t>olan</a:t>
            </a:r>
            <a:r>
              <a:rPr lang="en-US" sz="1200" dirty="0">
                <a:ea typeface="+mn-lt"/>
                <a:cs typeface="+mn-lt"/>
              </a:rPr>
              <a:t> </a:t>
            </a:r>
            <a:r>
              <a:rPr lang="en-US" sz="1200" dirty="0" err="1">
                <a:ea typeface="+mn-lt"/>
                <a:cs typeface="+mn-lt"/>
              </a:rPr>
              <a:t>gözeneklerin</a:t>
            </a:r>
            <a:r>
              <a:rPr lang="en-US" sz="1200" dirty="0">
                <a:ea typeface="+mn-lt"/>
                <a:cs typeface="+mn-lt"/>
              </a:rPr>
              <a:t> </a:t>
            </a:r>
            <a:r>
              <a:rPr lang="en-US" sz="1200" dirty="0" err="1">
                <a:ea typeface="+mn-lt"/>
                <a:cs typeface="+mn-lt"/>
              </a:rPr>
              <a:t>ortak</a:t>
            </a:r>
            <a:r>
              <a:rPr lang="en-US" sz="1200" dirty="0">
                <a:ea typeface="+mn-lt"/>
                <a:cs typeface="+mn-lt"/>
              </a:rPr>
              <a:t> </a:t>
            </a:r>
            <a:r>
              <a:rPr lang="en-US" sz="1200" dirty="0" err="1">
                <a:ea typeface="+mn-lt"/>
                <a:cs typeface="+mn-lt"/>
              </a:rPr>
              <a:t>özelliği</a:t>
            </a:r>
            <a:r>
              <a:rPr lang="en-US" sz="1200" dirty="0">
                <a:ea typeface="+mn-lt"/>
                <a:cs typeface="+mn-lt"/>
              </a:rPr>
              <a:t> </a:t>
            </a:r>
            <a:r>
              <a:rPr lang="en-US" sz="1200" dirty="0" err="1">
                <a:ea typeface="+mn-lt"/>
                <a:cs typeface="+mn-lt"/>
              </a:rPr>
              <a:t>olan</a:t>
            </a:r>
            <a:r>
              <a:rPr lang="en-US" sz="1200" dirty="0">
                <a:ea typeface="+mn-lt"/>
                <a:cs typeface="+mn-lt"/>
              </a:rPr>
              <a:t> </a:t>
            </a:r>
            <a:r>
              <a:rPr lang="en-US" sz="1200" dirty="0" err="1">
                <a:ea typeface="+mn-lt"/>
                <a:cs typeface="+mn-lt"/>
              </a:rPr>
              <a:t>birbirine</a:t>
            </a:r>
            <a:r>
              <a:rPr lang="en-US" sz="1200" dirty="0">
                <a:ea typeface="+mn-lt"/>
                <a:cs typeface="+mn-lt"/>
              </a:rPr>
              <a:t> </a:t>
            </a:r>
            <a:r>
              <a:rPr lang="en-US" sz="1200" dirty="0" err="1">
                <a:ea typeface="+mn-lt"/>
                <a:cs typeface="+mn-lt"/>
              </a:rPr>
              <a:t>bağlı</a:t>
            </a:r>
            <a:r>
              <a:rPr lang="en-US" sz="1200" dirty="0">
                <a:ea typeface="+mn-lt"/>
                <a:cs typeface="+mn-lt"/>
              </a:rPr>
              <a:t> </a:t>
            </a:r>
            <a:r>
              <a:rPr lang="en-US" sz="1200" dirty="0" err="1">
                <a:ea typeface="+mn-lt"/>
                <a:cs typeface="+mn-lt"/>
              </a:rPr>
              <a:t>aynı</a:t>
            </a:r>
            <a:r>
              <a:rPr lang="en-US" sz="1200" dirty="0">
                <a:ea typeface="+mn-lt"/>
                <a:cs typeface="+mn-lt"/>
              </a:rPr>
              <a:t> </a:t>
            </a:r>
            <a:r>
              <a:rPr lang="en-US" sz="1200" dirty="0" err="1">
                <a:ea typeface="+mn-lt"/>
                <a:cs typeface="+mn-lt"/>
              </a:rPr>
              <a:t>renk</a:t>
            </a:r>
            <a:r>
              <a:rPr lang="en-US" sz="1200" dirty="0">
                <a:ea typeface="+mn-lt"/>
                <a:cs typeface="+mn-lt"/>
              </a:rPr>
              <a:t> </a:t>
            </a:r>
            <a:r>
              <a:rPr lang="en-US" sz="1200" dirty="0" err="1">
                <a:ea typeface="+mn-lt"/>
                <a:cs typeface="+mn-lt"/>
              </a:rPr>
              <a:t>piksellerden</a:t>
            </a:r>
            <a:r>
              <a:rPr lang="en-US" sz="1200" dirty="0">
                <a:ea typeface="+mn-lt"/>
                <a:cs typeface="+mn-lt"/>
              </a:rPr>
              <a:t> </a:t>
            </a:r>
            <a:r>
              <a:rPr lang="en-US" sz="1200" dirty="0" err="1">
                <a:ea typeface="+mn-lt"/>
                <a:cs typeface="+mn-lt"/>
              </a:rPr>
              <a:t>oluşmasıdır</a:t>
            </a:r>
            <a:r>
              <a:rPr lang="en-US" sz="1200" dirty="0">
                <a:ea typeface="+mn-lt"/>
                <a:cs typeface="+mn-lt"/>
              </a:rPr>
              <a:t>. </a:t>
            </a:r>
            <a:r>
              <a:rPr lang="en-US" sz="1200" dirty="0" err="1">
                <a:ea typeface="+mn-lt"/>
                <a:cs typeface="+mn-lt"/>
              </a:rPr>
              <a:t>Böylelikle</a:t>
            </a:r>
            <a:r>
              <a:rPr lang="en-US" sz="1200" dirty="0">
                <a:ea typeface="+mn-lt"/>
                <a:cs typeface="+mn-lt"/>
              </a:rPr>
              <a:t> </a:t>
            </a:r>
            <a:r>
              <a:rPr lang="en-US" sz="1200" dirty="0" err="1">
                <a:ea typeface="+mn-lt"/>
                <a:cs typeface="+mn-lt"/>
              </a:rPr>
              <a:t>bağlı</a:t>
            </a:r>
            <a:r>
              <a:rPr lang="en-US" sz="1200" dirty="0">
                <a:ea typeface="+mn-lt"/>
                <a:cs typeface="+mn-lt"/>
              </a:rPr>
              <a:t> </a:t>
            </a:r>
            <a:r>
              <a:rPr lang="en-US" sz="1200" dirty="0" err="1">
                <a:ea typeface="+mn-lt"/>
                <a:cs typeface="+mn-lt"/>
              </a:rPr>
              <a:t>olan</a:t>
            </a:r>
            <a:r>
              <a:rPr lang="en-US" sz="1200" dirty="0">
                <a:ea typeface="+mn-lt"/>
                <a:cs typeface="+mn-lt"/>
              </a:rPr>
              <a:t> her </a:t>
            </a:r>
            <a:r>
              <a:rPr lang="en-US" sz="1200" dirty="0" err="1">
                <a:ea typeface="+mn-lt"/>
                <a:cs typeface="+mn-lt"/>
              </a:rPr>
              <a:t>bir</a:t>
            </a:r>
            <a:r>
              <a:rPr lang="en-US" sz="1200" dirty="0">
                <a:ea typeface="+mn-lt"/>
                <a:cs typeface="+mn-lt"/>
              </a:rPr>
              <a:t> </a:t>
            </a:r>
            <a:r>
              <a:rPr lang="en-US" sz="1200" dirty="0" err="1">
                <a:ea typeface="+mn-lt"/>
                <a:cs typeface="+mn-lt"/>
              </a:rPr>
              <a:t>piksel</a:t>
            </a:r>
            <a:r>
              <a:rPr lang="en-US" sz="1200" dirty="0">
                <a:ea typeface="+mn-lt"/>
                <a:cs typeface="+mn-lt"/>
              </a:rPr>
              <a:t> </a:t>
            </a:r>
            <a:r>
              <a:rPr lang="en-US" sz="1200" dirty="0" err="1">
                <a:ea typeface="+mn-lt"/>
                <a:cs typeface="+mn-lt"/>
              </a:rPr>
              <a:t>grubu</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değeri</a:t>
            </a:r>
            <a:r>
              <a:rPr lang="en-US" sz="1200" dirty="0">
                <a:ea typeface="+mn-lt"/>
                <a:cs typeface="+mn-lt"/>
              </a:rPr>
              <a:t> </a:t>
            </a:r>
            <a:r>
              <a:rPr lang="en-US" sz="1200" dirty="0" err="1">
                <a:ea typeface="+mn-lt"/>
                <a:cs typeface="+mn-lt"/>
              </a:rPr>
              <a:t>ile</a:t>
            </a:r>
            <a:r>
              <a:rPr lang="en-US" sz="1200" dirty="0">
                <a:ea typeface="+mn-lt"/>
                <a:cs typeface="+mn-lt"/>
              </a:rPr>
              <a:t> </a:t>
            </a:r>
            <a:r>
              <a:rPr lang="en-US" sz="1200" dirty="0" err="1">
                <a:ea typeface="+mn-lt"/>
                <a:cs typeface="+mn-lt"/>
              </a:rPr>
              <a:t>etiketlenmiş</a:t>
            </a:r>
            <a:r>
              <a:rPr lang="en-US" sz="1200" dirty="0">
                <a:ea typeface="+mn-lt"/>
                <a:cs typeface="+mn-lt"/>
              </a:rPr>
              <a:t> </a:t>
            </a:r>
            <a:r>
              <a:rPr lang="en-US" sz="1200" dirty="0" err="1">
                <a:ea typeface="+mn-lt"/>
                <a:cs typeface="+mn-lt"/>
              </a:rPr>
              <a:t>ve</a:t>
            </a:r>
            <a:r>
              <a:rPr lang="en-US" sz="1200" dirty="0">
                <a:ea typeface="+mn-lt"/>
                <a:cs typeface="+mn-lt"/>
              </a:rPr>
              <a:t> </a:t>
            </a:r>
            <a:r>
              <a:rPr lang="en-US" sz="1200" dirty="0" err="1">
                <a:ea typeface="+mn-lt"/>
                <a:cs typeface="+mn-lt"/>
              </a:rPr>
              <a:t>bu</a:t>
            </a:r>
            <a:r>
              <a:rPr lang="en-US" sz="1200" dirty="0">
                <a:ea typeface="+mn-lt"/>
                <a:cs typeface="+mn-lt"/>
              </a:rPr>
              <a:t> </a:t>
            </a:r>
            <a:r>
              <a:rPr lang="en-US" sz="1200" dirty="0" err="1">
                <a:ea typeface="+mn-lt"/>
                <a:cs typeface="+mn-lt"/>
              </a:rPr>
              <a:t>grubu</a:t>
            </a:r>
            <a:r>
              <a:rPr lang="en-US" sz="1200" dirty="0">
                <a:ea typeface="+mn-lt"/>
                <a:cs typeface="+mn-lt"/>
              </a:rPr>
              <a:t> </a:t>
            </a:r>
            <a:r>
              <a:rPr lang="en-US" sz="1200" dirty="0" err="1">
                <a:ea typeface="+mn-lt"/>
                <a:cs typeface="+mn-lt"/>
              </a:rPr>
              <a:t>oluşturan</a:t>
            </a:r>
            <a:r>
              <a:rPr lang="en-US" sz="1200" dirty="0">
                <a:ea typeface="+mn-lt"/>
                <a:cs typeface="+mn-lt"/>
              </a:rPr>
              <a:t> </a:t>
            </a:r>
            <a:r>
              <a:rPr lang="en-US" sz="1200" dirty="0" err="1">
                <a:ea typeface="+mn-lt"/>
                <a:cs typeface="+mn-lt"/>
              </a:rPr>
              <a:t>piksellerin</a:t>
            </a:r>
            <a:r>
              <a:rPr lang="en-US" sz="1200" dirty="0">
                <a:ea typeface="+mn-lt"/>
                <a:cs typeface="+mn-lt"/>
              </a:rPr>
              <a:t> </a:t>
            </a:r>
            <a:r>
              <a:rPr lang="en-US" sz="1200" dirty="0" err="1">
                <a:ea typeface="+mn-lt"/>
                <a:cs typeface="+mn-lt"/>
              </a:rPr>
              <a:t>koordinatları</a:t>
            </a:r>
            <a:r>
              <a:rPr lang="en-US" sz="1200" dirty="0">
                <a:ea typeface="+mn-lt"/>
                <a:cs typeface="+mn-lt"/>
              </a:rPr>
              <a:t> </a:t>
            </a:r>
            <a:r>
              <a:rPr lang="en-US" sz="1200" dirty="0" err="1">
                <a:ea typeface="+mn-lt"/>
                <a:cs typeface="+mn-lt"/>
              </a:rPr>
              <a:t>kaydedilmiştir</a:t>
            </a:r>
            <a:r>
              <a:rPr lang="en-US" sz="1200" dirty="0">
                <a:ea typeface="+mn-lt"/>
                <a:cs typeface="+mn-lt"/>
              </a:rPr>
              <a:t>. Bu </a:t>
            </a:r>
            <a:r>
              <a:rPr lang="en-US" sz="1200" dirty="0" err="1">
                <a:ea typeface="+mn-lt"/>
                <a:cs typeface="+mn-lt"/>
              </a:rPr>
              <a:t>sayede</a:t>
            </a:r>
            <a:r>
              <a:rPr lang="en-US" sz="1200" dirty="0">
                <a:ea typeface="+mn-lt"/>
                <a:cs typeface="+mn-lt"/>
              </a:rPr>
              <a:t> her </a:t>
            </a:r>
            <a:r>
              <a:rPr lang="en-US" sz="1200" dirty="0" err="1">
                <a:ea typeface="+mn-lt"/>
                <a:cs typeface="+mn-lt"/>
              </a:rPr>
              <a:t>bir</a:t>
            </a:r>
            <a:r>
              <a:rPr lang="en-US" sz="1200" dirty="0">
                <a:ea typeface="+mn-lt"/>
                <a:cs typeface="+mn-lt"/>
              </a:rPr>
              <a:t> </a:t>
            </a:r>
            <a:r>
              <a:rPr lang="en-US" sz="1200" dirty="0" err="1">
                <a:ea typeface="+mn-lt"/>
                <a:cs typeface="+mn-lt"/>
              </a:rPr>
              <a:t>gözenek</a:t>
            </a:r>
            <a:r>
              <a:rPr lang="en-US" sz="1200" dirty="0">
                <a:ea typeface="+mn-lt"/>
                <a:cs typeface="+mn-lt"/>
              </a:rPr>
              <a:t> </a:t>
            </a:r>
            <a:r>
              <a:rPr lang="en-US" sz="1200" dirty="0" err="1">
                <a:ea typeface="+mn-lt"/>
                <a:cs typeface="+mn-lt"/>
              </a:rPr>
              <a:t>ayrı</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nesne</a:t>
            </a:r>
            <a:r>
              <a:rPr lang="en-US" sz="1200" dirty="0">
                <a:ea typeface="+mn-lt"/>
                <a:cs typeface="+mn-lt"/>
              </a:rPr>
              <a:t> </a:t>
            </a:r>
            <a:r>
              <a:rPr lang="en-US" sz="1200" dirty="0" err="1">
                <a:ea typeface="+mn-lt"/>
                <a:cs typeface="+mn-lt"/>
              </a:rPr>
              <a:t>olarak</a:t>
            </a:r>
            <a:r>
              <a:rPr lang="en-US" sz="1200" dirty="0">
                <a:ea typeface="+mn-lt"/>
                <a:cs typeface="+mn-lt"/>
              </a:rPr>
              <a:t> </a:t>
            </a:r>
            <a:r>
              <a:rPr lang="en-US" sz="1200" dirty="0" err="1">
                <a:ea typeface="+mn-lt"/>
                <a:cs typeface="+mn-lt"/>
              </a:rPr>
              <a:t>algılanmakta</a:t>
            </a:r>
            <a:r>
              <a:rPr lang="en-US" sz="1200" dirty="0">
                <a:ea typeface="+mn-lt"/>
                <a:cs typeface="+mn-lt"/>
              </a:rPr>
              <a:t> </a:t>
            </a:r>
            <a:r>
              <a:rPr lang="en-US" sz="1200" dirty="0" err="1">
                <a:ea typeface="+mn-lt"/>
                <a:cs typeface="+mn-lt"/>
              </a:rPr>
              <a:t>ve</a:t>
            </a:r>
            <a:r>
              <a:rPr lang="en-US" sz="1200" dirty="0">
                <a:ea typeface="+mn-lt"/>
                <a:cs typeface="+mn-lt"/>
              </a:rPr>
              <a:t> </a:t>
            </a:r>
            <a:r>
              <a:rPr lang="en-US" sz="1200" dirty="0" err="1">
                <a:ea typeface="+mn-lt"/>
                <a:cs typeface="+mn-lt"/>
              </a:rPr>
              <a:t>bu</a:t>
            </a:r>
            <a:r>
              <a:rPr lang="en-US" sz="1200" dirty="0">
                <a:ea typeface="+mn-lt"/>
                <a:cs typeface="+mn-lt"/>
              </a:rPr>
              <a:t> </a:t>
            </a:r>
            <a:r>
              <a:rPr lang="en-US" sz="1200" dirty="0" err="1">
                <a:ea typeface="+mn-lt"/>
                <a:cs typeface="+mn-lt"/>
              </a:rPr>
              <a:t>gözeneklere</a:t>
            </a:r>
            <a:r>
              <a:rPr lang="en-US" sz="1200" dirty="0">
                <a:ea typeface="+mn-lt"/>
                <a:cs typeface="+mn-lt"/>
              </a:rPr>
              <a:t> </a:t>
            </a:r>
            <a:r>
              <a:rPr lang="en-US" sz="1200" dirty="0" err="1">
                <a:ea typeface="+mn-lt"/>
                <a:cs typeface="+mn-lt"/>
              </a:rPr>
              <a:t>ait</a:t>
            </a:r>
            <a:r>
              <a:rPr lang="en-US" sz="1200" dirty="0">
                <a:ea typeface="+mn-lt"/>
                <a:cs typeface="+mn-lt"/>
              </a:rPr>
              <a:t> </a:t>
            </a:r>
            <a:r>
              <a:rPr lang="en-US" sz="1200" dirty="0" err="1">
                <a:ea typeface="+mn-lt"/>
                <a:cs typeface="+mn-lt"/>
              </a:rPr>
              <a:t>sayı</a:t>
            </a:r>
            <a:r>
              <a:rPr lang="en-US" sz="1200" dirty="0">
                <a:ea typeface="+mn-lt"/>
                <a:cs typeface="+mn-lt"/>
              </a:rPr>
              <a:t>, </a:t>
            </a:r>
            <a:r>
              <a:rPr lang="en-US" sz="1200" dirty="0" err="1">
                <a:ea typeface="+mn-lt"/>
                <a:cs typeface="+mn-lt"/>
              </a:rPr>
              <a:t>alan</a:t>
            </a:r>
            <a:r>
              <a:rPr lang="en-US" sz="1200" dirty="0">
                <a:ea typeface="+mn-lt"/>
                <a:cs typeface="+mn-lt"/>
              </a:rPr>
              <a:t>, </a:t>
            </a:r>
            <a:r>
              <a:rPr lang="en-US" sz="1200" dirty="0" err="1">
                <a:ea typeface="+mn-lt"/>
                <a:cs typeface="+mn-lt"/>
              </a:rPr>
              <a:t>yoğunluk</a:t>
            </a:r>
            <a:r>
              <a:rPr lang="en-US" sz="1200" dirty="0">
                <a:ea typeface="+mn-lt"/>
                <a:cs typeface="+mn-lt"/>
              </a:rPr>
              <a:t> </a:t>
            </a:r>
            <a:r>
              <a:rPr lang="en-US" sz="1200" dirty="0" err="1">
                <a:ea typeface="+mn-lt"/>
                <a:cs typeface="+mn-lt"/>
              </a:rPr>
              <a:t>yuvarlaklık</a:t>
            </a:r>
            <a:r>
              <a:rPr lang="en-US" sz="1200" dirty="0">
                <a:ea typeface="+mn-lt"/>
                <a:cs typeface="+mn-lt"/>
              </a:rPr>
              <a:t>, </a:t>
            </a:r>
            <a:r>
              <a:rPr lang="en-US" sz="1200" dirty="0" err="1">
                <a:ea typeface="+mn-lt"/>
                <a:cs typeface="+mn-lt"/>
              </a:rPr>
              <a:t>şekil</a:t>
            </a:r>
            <a:r>
              <a:rPr lang="en-US" sz="1200" dirty="0">
                <a:ea typeface="+mn-lt"/>
                <a:cs typeface="+mn-lt"/>
              </a:rPr>
              <a:t> </a:t>
            </a:r>
            <a:r>
              <a:rPr lang="en-US" sz="1200" dirty="0" err="1">
                <a:ea typeface="+mn-lt"/>
                <a:cs typeface="+mn-lt"/>
              </a:rPr>
              <a:t>faktörü</a:t>
            </a:r>
            <a:r>
              <a:rPr lang="en-US" sz="1200" dirty="0">
                <a:ea typeface="+mn-lt"/>
                <a:cs typeface="+mn-lt"/>
              </a:rPr>
              <a:t> </a:t>
            </a:r>
            <a:r>
              <a:rPr lang="en-US" sz="1200" dirty="0" err="1">
                <a:ea typeface="+mn-lt"/>
                <a:cs typeface="+mn-lt"/>
              </a:rPr>
              <a:t>gibi</a:t>
            </a:r>
            <a:r>
              <a:rPr lang="en-US" sz="1200" dirty="0">
                <a:ea typeface="+mn-lt"/>
                <a:cs typeface="+mn-lt"/>
              </a:rPr>
              <a:t> </a:t>
            </a:r>
            <a:r>
              <a:rPr lang="en-US" sz="1200" dirty="0" err="1">
                <a:ea typeface="+mn-lt"/>
                <a:cs typeface="+mn-lt"/>
              </a:rPr>
              <a:t>sayısal</a:t>
            </a:r>
            <a:r>
              <a:rPr lang="en-US" sz="1200" dirty="0">
                <a:ea typeface="+mn-lt"/>
                <a:cs typeface="+mn-lt"/>
              </a:rPr>
              <a:t> </a:t>
            </a:r>
            <a:r>
              <a:rPr lang="en-US" sz="1200" dirty="0" err="1">
                <a:ea typeface="+mn-lt"/>
                <a:cs typeface="+mn-lt"/>
              </a:rPr>
              <a:t>verilere</a:t>
            </a:r>
            <a:r>
              <a:rPr lang="en-US" sz="1200" dirty="0">
                <a:ea typeface="+mn-lt"/>
                <a:cs typeface="+mn-lt"/>
              </a:rPr>
              <a:t> </a:t>
            </a:r>
            <a:r>
              <a:rPr lang="en-US" sz="1200" dirty="0" err="1">
                <a:ea typeface="+mn-lt"/>
                <a:cs typeface="+mn-lt"/>
              </a:rPr>
              <a:t>ulaşmak</a:t>
            </a:r>
            <a:r>
              <a:rPr lang="en-US" sz="1200" dirty="0">
                <a:ea typeface="+mn-lt"/>
                <a:cs typeface="+mn-lt"/>
              </a:rPr>
              <a:t> </a:t>
            </a:r>
            <a:r>
              <a:rPr lang="en-US" sz="1200" dirty="0" err="1">
                <a:ea typeface="+mn-lt"/>
                <a:cs typeface="+mn-lt"/>
              </a:rPr>
              <a:t>kolay</a:t>
            </a:r>
            <a:r>
              <a:rPr lang="en-US" sz="1200" dirty="0">
                <a:ea typeface="+mn-lt"/>
                <a:cs typeface="+mn-lt"/>
              </a:rPr>
              <a:t> </a:t>
            </a:r>
            <a:r>
              <a:rPr lang="en-US" sz="1200" dirty="0" err="1">
                <a:ea typeface="+mn-lt"/>
                <a:cs typeface="+mn-lt"/>
              </a:rPr>
              <a:t>olmaktadır</a:t>
            </a:r>
            <a:r>
              <a:rPr lang="en-US" sz="1200" dirty="0">
                <a:ea typeface="+mn-lt"/>
                <a:cs typeface="+mn-lt"/>
              </a:rPr>
              <a:t>. Sol </a:t>
            </a:r>
            <a:r>
              <a:rPr lang="en-US" sz="1200" dirty="0" err="1">
                <a:ea typeface="+mn-lt"/>
                <a:cs typeface="+mn-lt"/>
              </a:rPr>
              <a:t>üstte</a:t>
            </a:r>
            <a:r>
              <a:rPr lang="en-US" sz="1200" dirty="0">
                <a:ea typeface="+mn-lt"/>
                <a:cs typeface="+mn-lt"/>
              </a:rPr>
              <a:t> belli </a:t>
            </a:r>
            <a:r>
              <a:rPr lang="en-US" sz="1200" dirty="0" err="1">
                <a:ea typeface="+mn-lt"/>
                <a:cs typeface="+mn-lt"/>
              </a:rPr>
              <a:t>bir</a:t>
            </a:r>
            <a:r>
              <a:rPr lang="en-US" sz="1200" dirty="0">
                <a:ea typeface="+mn-lt"/>
                <a:cs typeface="+mn-lt"/>
              </a:rPr>
              <a:t> </a:t>
            </a:r>
            <a:r>
              <a:rPr lang="en-US" sz="1200" dirty="0" err="1">
                <a:ea typeface="+mn-lt"/>
                <a:cs typeface="+mn-lt"/>
              </a:rPr>
              <a:t>bölgede</a:t>
            </a:r>
            <a:r>
              <a:rPr lang="en-US" sz="1200" dirty="0">
                <a:ea typeface="+mn-lt"/>
                <a:cs typeface="+mn-lt"/>
              </a:rPr>
              <a:t> </a:t>
            </a:r>
            <a:r>
              <a:rPr lang="en-US" sz="1200" dirty="0" err="1">
                <a:ea typeface="+mn-lt"/>
                <a:cs typeface="+mn-lt"/>
              </a:rPr>
              <a:t>etiketlenmiş</a:t>
            </a:r>
            <a:r>
              <a:rPr lang="en-US" sz="1200" dirty="0">
                <a:ea typeface="+mn-lt"/>
                <a:cs typeface="+mn-lt"/>
              </a:rPr>
              <a:t> </a:t>
            </a:r>
            <a:r>
              <a:rPr lang="en-US" sz="1200" dirty="0" err="1">
                <a:ea typeface="+mn-lt"/>
                <a:cs typeface="+mn-lt"/>
              </a:rPr>
              <a:t>gözeneklere</a:t>
            </a:r>
            <a:r>
              <a:rPr lang="en-US" sz="1200" dirty="0">
                <a:ea typeface="+mn-lt"/>
                <a:cs typeface="+mn-lt"/>
              </a:rPr>
              <a:t> </a:t>
            </a:r>
            <a:r>
              <a:rPr lang="en-US" sz="1200" dirty="0" err="1">
                <a:ea typeface="+mn-lt"/>
                <a:cs typeface="+mn-lt"/>
              </a:rPr>
              <a:t>ait</a:t>
            </a:r>
            <a:r>
              <a:rPr lang="en-US" sz="1200" dirty="0">
                <a:ea typeface="+mn-lt"/>
                <a:cs typeface="+mn-lt"/>
              </a:rPr>
              <a:t> </a:t>
            </a:r>
            <a:r>
              <a:rPr lang="en-US" sz="1200" dirty="0" err="1">
                <a:ea typeface="+mn-lt"/>
                <a:cs typeface="+mn-lt"/>
              </a:rPr>
              <a:t>temsili</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görüntü</a:t>
            </a:r>
            <a:r>
              <a:rPr lang="en-US" sz="1200" dirty="0">
                <a:ea typeface="+mn-lt"/>
                <a:cs typeface="+mn-lt"/>
              </a:rPr>
              <a:t> </a:t>
            </a:r>
            <a:r>
              <a:rPr lang="en-US" sz="1200" dirty="0" err="1">
                <a:ea typeface="+mn-lt"/>
                <a:cs typeface="+mn-lt"/>
              </a:rPr>
              <a:t>gösterilmiştir.Yapılan</a:t>
            </a:r>
            <a:r>
              <a:rPr lang="en-US" sz="1200" dirty="0">
                <a:ea typeface="+mn-lt"/>
                <a:cs typeface="+mn-lt"/>
              </a:rPr>
              <a:t> </a:t>
            </a:r>
            <a:r>
              <a:rPr lang="en-US" sz="1200" dirty="0" err="1">
                <a:ea typeface="+mn-lt"/>
                <a:cs typeface="+mn-lt"/>
              </a:rPr>
              <a:t>çalışmada</a:t>
            </a:r>
            <a:r>
              <a:rPr lang="en-US" sz="1200" dirty="0">
                <a:ea typeface="+mn-lt"/>
                <a:cs typeface="+mn-lt"/>
              </a:rPr>
              <a:t> </a:t>
            </a:r>
            <a:r>
              <a:rPr lang="en-US" sz="1200" dirty="0" err="1">
                <a:ea typeface="+mn-lt"/>
                <a:cs typeface="+mn-lt"/>
              </a:rPr>
              <a:t>farklı</a:t>
            </a:r>
            <a:r>
              <a:rPr lang="en-US" sz="1200" dirty="0">
                <a:ea typeface="+mn-lt"/>
                <a:cs typeface="+mn-lt"/>
              </a:rPr>
              <a:t> </a:t>
            </a:r>
            <a:r>
              <a:rPr lang="en-US" sz="1200" dirty="0" err="1">
                <a:ea typeface="+mn-lt"/>
                <a:cs typeface="+mn-lt"/>
              </a:rPr>
              <a:t>büyüklükteki</a:t>
            </a:r>
            <a:r>
              <a:rPr lang="en-US" sz="1200" dirty="0">
                <a:ea typeface="+mn-lt"/>
                <a:cs typeface="+mn-lt"/>
              </a:rPr>
              <a:t> </a:t>
            </a:r>
            <a:r>
              <a:rPr lang="en-US" sz="1200" dirty="0" err="1">
                <a:ea typeface="+mn-lt"/>
                <a:cs typeface="+mn-lt"/>
              </a:rPr>
              <a:t>gözeneklerin</a:t>
            </a:r>
            <a:r>
              <a:rPr lang="en-US" sz="1200" dirty="0">
                <a:ea typeface="+mn-lt"/>
                <a:cs typeface="+mn-lt"/>
              </a:rPr>
              <a:t> </a:t>
            </a:r>
            <a:r>
              <a:rPr lang="en-US" sz="1200" dirty="0" err="1">
                <a:ea typeface="+mn-lt"/>
                <a:cs typeface="+mn-lt"/>
              </a:rPr>
              <a:t>sayılarındaki</a:t>
            </a:r>
            <a:r>
              <a:rPr lang="en-US" sz="1200" dirty="0">
                <a:ea typeface="+mn-lt"/>
                <a:cs typeface="+mn-lt"/>
              </a:rPr>
              <a:t> </a:t>
            </a:r>
            <a:r>
              <a:rPr lang="en-US" sz="1200" dirty="0" err="1">
                <a:ea typeface="+mn-lt"/>
                <a:cs typeface="+mn-lt"/>
              </a:rPr>
              <a:t>değişimlerin</a:t>
            </a:r>
            <a:r>
              <a:rPr lang="en-US" sz="1200" dirty="0">
                <a:ea typeface="+mn-lt"/>
                <a:cs typeface="+mn-lt"/>
              </a:rPr>
              <a:t> </a:t>
            </a:r>
            <a:r>
              <a:rPr lang="en-US" sz="1200" dirty="0" err="1">
                <a:ea typeface="+mn-lt"/>
                <a:cs typeface="+mn-lt"/>
              </a:rPr>
              <a:t>gözlenmesi</a:t>
            </a:r>
            <a:r>
              <a:rPr lang="en-US" sz="1200" dirty="0">
                <a:ea typeface="+mn-lt"/>
                <a:cs typeface="+mn-lt"/>
              </a:rPr>
              <a:t> </a:t>
            </a:r>
            <a:r>
              <a:rPr lang="en-US" sz="1200" dirty="0" err="1">
                <a:ea typeface="+mn-lt"/>
                <a:cs typeface="+mn-lt"/>
              </a:rPr>
              <a:t>amacıyla</a:t>
            </a:r>
            <a:r>
              <a:rPr lang="en-US" sz="1200" dirty="0">
                <a:ea typeface="+mn-lt"/>
                <a:cs typeface="+mn-lt"/>
              </a:rPr>
              <a:t> </a:t>
            </a:r>
            <a:r>
              <a:rPr lang="en-US" sz="1200" dirty="0" err="1">
                <a:ea typeface="+mn-lt"/>
                <a:cs typeface="+mn-lt"/>
              </a:rPr>
              <a:t>gözenekler</a:t>
            </a:r>
            <a:r>
              <a:rPr lang="en-US" sz="1200" dirty="0">
                <a:ea typeface="+mn-lt"/>
                <a:cs typeface="+mn-lt"/>
              </a:rPr>
              <a:t> 0,002mm2 -1mm2 , 1mm2 -3mm2 , 3mm2 -5mm2 </a:t>
            </a:r>
            <a:r>
              <a:rPr lang="en-US" sz="1200" dirty="0" err="1">
                <a:ea typeface="+mn-lt"/>
                <a:cs typeface="+mn-lt"/>
              </a:rPr>
              <a:t>ve</a:t>
            </a:r>
            <a:r>
              <a:rPr lang="en-US" sz="1200" dirty="0">
                <a:ea typeface="+mn-lt"/>
                <a:cs typeface="+mn-lt"/>
              </a:rPr>
              <a:t> 5mm2 - 7mm2 </a:t>
            </a:r>
            <a:r>
              <a:rPr lang="en-US" sz="1200" dirty="0" err="1">
                <a:ea typeface="+mn-lt"/>
                <a:cs typeface="+mn-lt"/>
              </a:rPr>
              <a:t>olmak</a:t>
            </a:r>
            <a:r>
              <a:rPr lang="en-US" sz="1200" dirty="0">
                <a:ea typeface="+mn-lt"/>
                <a:cs typeface="+mn-lt"/>
              </a:rPr>
              <a:t> </a:t>
            </a:r>
            <a:r>
              <a:rPr lang="en-US" sz="1200" dirty="0" err="1">
                <a:ea typeface="+mn-lt"/>
                <a:cs typeface="+mn-lt"/>
              </a:rPr>
              <a:t>üzere</a:t>
            </a:r>
            <a:r>
              <a:rPr lang="en-US" sz="1200" dirty="0">
                <a:ea typeface="+mn-lt"/>
                <a:cs typeface="+mn-lt"/>
              </a:rPr>
              <a:t> 4 </a:t>
            </a:r>
            <a:r>
              <a:rPr lang="en-US" sz="1200" dirty="0" err="1">
                <a:ea typeface="+mn-lt"/>
                <a:cs typeface="+mn-lt"/>
              </a:rPr>
              <a:t>sınıfa</a:t>
            </a:r>
            <a:r>
              <a:rPr lang="en-US" sz="1200" dirty="0">
                <a:ea typeface="+mn-lt"/>
                <a:cs typeface="+mn-lt"/>
              </a:rPr>
              <a:t> </a:t>
            </a:r>
            <a:r>
              <a:rPr lang="en-US" sz="1200" dirty="0" err="1">
                <a:ea typeface="+mn-lt"/>
                <a:cs typeface="+mn-lt"/>
              </a:rPr>
              <a:t>ayrılmıştır</a:t>
            </a:r>
            <a:r>
              <a:rPr lang="en-US" sz="1200" dirty="0">
                <a:ea typeface="+mn-lt"/>
                <a:cs typeface="+mn-lt"/>
              </a:rPr>
              <a:t>. Her </a:t>
            </a:r>
            <a:r>
              <a:rPr lang="en-US" sz="1200" dirty="0" err="1">
                <a:ea typeface="+mn-lt"/>
                <a:cs typeface="+mn-lt"/>
              </a:rPr>
              <a:t>bir</a:t>
            </a:r>
            <a:r>
              <a:rPr lang="en-US" sz="1200" dirty="0">
                <a:ea typeface="+mn-lt"/>
                <a:cs typeface="+mn-lt"/>
              </a:rPr>
              <a:t> </a:t>
            </a:r>
            <a:r>
              <a:rPr lang="en-US" sz="1200" dirty="0" err="1">
                <a:ea typeface="+mn-lt"/>
                <a:cs typeface="+mn-lt"/>
              </a:rPr>
              <a:t>sınıf</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etiket</a:t>
            </a:r>
            <a:r>
              <a:rPr lang="en-US" sz="1200" dirty="0">
                <a:ea typeface="+mn-lt"/>
                <a:cs typeface="+mn-lt"/>
              </a:rPr>
              <a:t> </a:t>
            </a:r>
            <a:r>
              <a:rPr lang="en-US" sz="1200" dirty="0" err="1">
                <a:ea typeface="+mn-lt"/>
                <a:cs typeface="+mn-lt"/>
              </a:rPr>
              <a:t>grubuna</a:t>
            </a:r>
            <a:r>
              <a:rPr lang="en-US" sz="1200" dirty="0">
                <a:ea typeface="+mn-lt"/>
                <a:cs typeface="+mn-lt"/>
              </a:rPr>
              <a:t> </a:t>
            </a:r>
            <a:r>
              <a:rPr lang="en-US" sz="1200" dirty="0" err="1">
                <a:ea typeface="+mn-lt"/>
                <a:cs typeface="+mn-lt"/>
              </a:rPr>
              <a:t>dâhil</a:t>
            </a:r>
            <a:r>
              <a:rPr lang="en-US" sz="1200" dirty="0">
                <a:ea typeface="+mn-lt"/>
                <a:cs typeface="+mn-lt"/>
              </a:rPr>
              <a:t> </a:t>
            </a:r>
            <a:r>
              <a:rPr lang="en-US" sz="1200" dirty="0" err="1">
                <a:ea typeface="+mn-lt"/>
                <a:cs typeface="+mn-lt"/>
              </a:rPr>
              <a:t>edilmiştir</a:t>
            </a:r>
            <a:r>
              <a:rPr lang="en-US" sz="1200" dirty="0">
                <a:ea typeface="+mn-lt"/>
                <a:cs typeface="+mn-lt"/>
              </a:rPr>
              <a:t>. </a:t>
            </a:r>
            <a:r>
              <a:rPr lang="en-US" sz="1200" dirty="0" err="1">
                <a:ea typeface="+mn-lt"/>
                <a:cs typeface="+mn-lt"/>
              </a:rPr>
              <a:t>Böylelikle</a:t>
            </a:r>
            <a:r>
              <a:rPr lang="en-US" sz="1200" dirty="0">
                <a:ea typeface="+mn-lt"/>
                <a:cs typeface="+mn-lt"/>
              </a:rPr>
              <a:t> her </a:t>
            </a:r>
            <a:r>
              <a:rPr lang="en-US" sz="1200" dirty="0" err="1">
                <a:ea typeface="+mn-lt"/>
                <a:cs typeface="+mn-lt"/>
              </a:rPr>
              <a:t>bir</a:t>
            </a:r>
            <a:r>
              <a:rPr lang="en-US" sz="1200" dirty="0">
                <a:ea typeface="+mn-lt"/>
                <a:cs typeface="+mn-lt"/>
              </a:rPr>
              <a:t> </a:t>
            </a:r>
            <a:r>
              <a:rPr lang="en-US" sz="1200" dirty="0" err="1">
                <a:ea typeface="+mn-lt"/>
                <a:cs typeface="+mn-lt"/>
              </a:rPr>
              <a:t>gruptaki</a:t>
            </a:r>
            <a:r>
              <a:rPr lang="en-US" sz="1200" dirty="0">
                <a:ea typeface="+mn-lt"/>
                <a:cs typeface="+mn-lt"/>
              </a:rPr>
              <a:t> </a:t>
            </a:r>
            <a:r>
              <a:rPr lang="en-US" sz="1200" dirty="0" err="1">
                <a:ea typeface="+mn-lt"/>
                <a:cs typeface="+mn-lt"/>
              </a:rPr>
              <a:t>gözeneklerin</a:t>
            </a:r>
            <a:r>
              <a:rPr lang="en-US" sz="1200" dirty="0">
                <a:ea typeface="+mn-lt"/>
                <a:cs typeface="+mn-lt"/>
              </a:rPr>
              <a:t> </a:t>
            </a:r>
            <a:r>
              <a:rPr lang="en-US" sz="1200" dirty="0" err="1">
                <a:ea typeface="+mn-lt"/>
                <a:cs typeface="+mn-lt"/>
              </a:rPr>
              <a:t>önce</a:t>
            </a:r>
            <a:r>
              <a:rPr lang="en-US" sz="1200" dirty="0">
                <a:ea typeface="+mn-lt"/>
                <a:cs typeface="+mn-lt"/>
              </a:rPr>
              <a:t> </a:t>
            </a:r>
            <a:r>
              <a:rPr lang="en-US" sz="1200" dirty="0" err="1">
                <a:ea typeface="+mn-lt"/>
                <a:cs typeface="+mn-lt"/>
              </a:rPr>
              <a:t>sınırları</a:t>
            </a:r>
            <a:r>
              <a:rPr lang="en-US" sz="1200" dirty="0">
                <a:ea typeface="+mn-lt"/>
                <a:cs typeface="+mn-lt"/>
              </a:rPr>
              <a:t> </a:t>
            </a:r>
            <a:r>
              <a:rPr lang="en-US" sz="1200" dirty="0" err="1">
                <a:ea typeface="+mn-lt"/>
                <a:cs typeface="+mn-lt"/>
              </a:rPr>
              <a:t>belirlenmiş</a:t>
            </a:r>
            <a:r>
              <a:rPr lang="en-US" sz="1200" dirty="0">
                <a:ea typeface="+mn-lt"/>
                <a:cs typeface="+mn-lt"/>
              </a:rPr>
              <a:t> </a:t>
            </a:r>
            <a:r>
              <a:rPr lang="en-US" sz="1200" dirty="0" err="1">
                <a:ea typeface="+mn-lt"/>
                <a:cs typeface="+mn-lt"/>
              </a:rPr>
              <a:t>sonra</a:t>
            </a:r>
            <a:r>
              <a:rPr lang="en-US" sz="1200" dirty="0">
                <a:ea typeface="+mn-lt"/>
                <a:cs typeface="+mn-lt"/>
              </a:rPr>
              <a:t> da </a:t>
            </a:r>
            <a:r>
              <a:rPr lang="en-US" sz="1200" dirty="0" err="1">
                <a:ea typeface="+mn-lt"/>
                <a:cs typeface="+mn-lt"/>
              </a:rPr>
              <a:t>bu</a:t>
            </a:r>
            <a:r>
              <a:rPr lang="en-US" sz="1200" dirty="0">
                <a:ea typeface="+mn-lt"/>
                <a:cs typeface="+mn-lt"/>
              </a:rPr>
              <a:t> </a:t>
            </a:r>
            <a:r>
              <a:rPr lang="en-US" sz="1200" dirty="0" err="1">
                <a:ea typeface="+mn-lt"/>
                <a:cs typeface="+mn-lt"/>
              </a:rPr>
              <a:t>sınırlara</a:t>
            </a:r>
            <a:r>
              <a:rPr lang="en-US" sz="1200" dirty="0">
                <a:ea typeface="+mn-lt"/>
                <a:cs typeface="+mn-lt"/>
              </a:rPr>
              <a:t> </a:t>
            </a:r>
            <a:r>
              <a:rPr lang="en-US" sz="1200" dirty="0" err="1">
                <a:ea typeface="+mn-lt"/>
                <a:cs typeface="+mn-lt"/>
              </a:rPr>
              <a:t>etiket</a:t>
            </a:r>
            <a:r>
              <a:rPr lang="en-US" sz="1200" dirty="0">
                <a:ea typeface="+mn-lt"/>
                <a:cs typeface="+mn-lt"/>
              </a:rPr>
              <a:t> </a:t>
            </a:r>
            <a:r>
              <a:rPr lang="en-US" sz="1200" dirty="0" err="1">
                <a:ea typeface="+mn-lt"/>
                <a:cs typeface="+mn-lt"/>
              </a:rPr>
              <a:t>grubuna</a:t>
            </a:r>
            <a:r>
              <a:rPr lang="en-US" sz="1200" dirty="0">
                <a:ea typeface="+mn-lt"/>
                <a:cs typeface="+mn-lt"/>
              </a:rPr>
              <a:t> </a:t>
            </a:r>
            <a:r>
              <a:rPr lang="en-US" sz="1200" dirty="0" err="1">
                <a:ea typeface="+mn-lt"/>
                <a:cs typeface="+mn-lt"/>
              </a:rPr>
              <a:t>göre</a:t>
            </a:r>
            <a:r>
              <a:rPr lang="en-US" sz="1200" dirty="0">
                <a:ea typeface="+mn-lt"/>
                <a:cs typeface="+mn-lt"/>
              </a:rPr>
              <a:t>, Sol </a:t>
            </a:r>
            <a:r>
              <a:rPr lang="en-US" sz="1200" dirty="0" err="1">
                <a:ea typeface="+mn-lt"/>
                <a:cs typeface="+mn-lt"/>
              </a:rPr>
              <a:t>altta</a:t>
            </a:r>
            <a:r>
              <a:rPr lang="en-US" sz="1200" dirty="0">
                <a:ea typeface="+mn-lt"/>
                <a:cs typeface="+mn-lt"/>
              </a:rPr>
              <a:t> </a:t>
            </a:r>
            <a:r>
              <a:rPr lang="en-US" sz="1200" dirty="0" err="1">
                <a:ea typeface="+mn-lt"/>
                <a:cs typeface="+mn-lt"/>
              </a:rPr>
              <a:t>görüldüğü</a:t>
            </a:r>
            <a:r>
              <a:rPr lang="en-US" sz="1200" dirty="0">
                <a:ea typeface="+mn-lt"/>
                <a:cs typeface="+mn-lt"/>
              </a:rPr>
              <a:t> </a:t>
            </a:r>
            <a:r>
              <a:rPr lang="en-US" sz="1200" dirty="0" err="1">
                <a:ea typeface="+mn-lt"/>
                <a:cs typeface="+mn-lt"/>
              </a:rPr>
              <a:t>gibi</a:t>
            </a:r>
            <a:r>
              <a:rPr lang="en-US" sz="1200" dirty="0">
                <a:ea typeface="+mn-lt"/>
                <a:cs typeface="+mn-lt"/>
              </a:rPr>
              <a:t>, </a:t>
            </a:r>
            <a:r>
              <a:rPr lang="en-US" sz="1200" dirty="0" err="1">
                <a:ea typeface="+mn-lt"/>
                <a:cs typeface="+mn-lt"/>
              </a:rPr>
              <a:t>bir</a:t>
            </a:r>
            <a:r>
              <a:rPr lang="en-US" sz="1200" dirty="0">
                <a:ea typeface="+mn-lt"/>
                <a:cs typeface="+mn-lt"/>
              </a:rPr>
              <a:t> </a:t>
            </a:r>
            <a:r>
              <a:rPr lang="en-US" sz="1200" dirty="0" err="1">
                <a:ea typeface="+mn-lt"/>
                <a:cs typeface="+mn-lt"/>
              </a:rPr>
              <a:t>renk</a:t>
            </a:r>
            <a:r>
              <a:rPr lang="en-US" sz="1200" dirty="0">
                <a:ea typeface="+mn-lt"/>
                <a:cs typeface="+mn-lt"/>
              </a:rPr>
              <a:t> </a:t>
            </a:r>
            <a:r>
              <a:rPr lang="en-US" sz="1200" dirty="0" err="1">
                <a:ea typeface="+mn-lt"/>
                <a:cs typeface="+mn-lt"/>
              </a:rPr>
              <a:t>değeri</a:t>
            </a:r>
            <a:r>
              <a:rPr lang="en-US" sz="1200" dirty="0">
                <a:ea typeface="+mn-lt"/>
                <a:cs typeface="+mn-lt"/>
              </a:rPr>
              <a:t> </a:t>
            </a:r>
            <a:r>
              <a:rPr lang="en-US" sz="1200" dirty="0" err="1">
                <a:ea typeface="+mn-lt"/>
                <a:cs typeface="+mn-lt"/>
              </a:rPr>
              <a:t>atanarak</a:t>
            </a:r>
            <a:r>
              <a:rPr lang="en-US" sz="1200" dirty="0">
                <a:ea typeface="+mn-lt"/>
                <a:cs typeface="+mn-lt"/>
              </a:rPr>
              <a:t> </a:t>
            </a:r>
            <a:r>
              <a:rPr lang="en-US" sz="1200" dirty="0" err="1">
                <a:ea typeface="+mn-lt"/>
                <a:cs typeface="+mn-lt"/>
              </a:rPr>
              <a:t>otomatik</a:t>
            </a:r>
            <a:r>
              <a:rPr lang="en-US" sz="1200" dirty="0">
                <a:ea typeface="+mn-lt"/>
                <a:cs typeface="+mn-lt"/>
              </a:rPr>
              <a:t> </a:t>
            </a:r>
            <a:r>
              <a:rPr lang="en-US" sz="1200" dirty="0" err="1">
                <a:ea typeface="+mn-lt"/>
                <a:cs typeface="+mn-lt"/>
              </a:rPr>
              <a:t>olarak</a:t>
            </a:r>
            <a:r>
              <a:rPr lang="en-US" sz="1200" dirty="0">
                <a:ea typeface="+mn-lt"/>
                <a:cs typeface="+mn-lt"/>
              </a:rPr>
              <a:t> </a:t>
            </a:r>
            <a:r>
              <a:rPr lang="en-US" sz="1200" dirty="0" err="1">
                <a:ea typeface="+mn-lt"/>
                <a:cs typeface="+mn-lt"/>
              </a:rPr>
              <a:t>renklendirilmesi</a:t>
            </a:r>
            <a:r>
              <a:rPr lang="en-US" sz="1200" dirty="0">
                <a:ea typeface="+mn-lt"/>
                <a:cs typeface="+mn-lt"/>
              </a:rPr>
              <a:t> </a:t>
            </a:r>
            <a:r>
              <a:rPr lang="en-US" sz="1200" dirty="0" err="1">
                <a:ea typeface="+mn-lt"/>
                <a:cs typeface="+mn-lt"/>
              </a:rPr>
              <a:t>yapılmıştır</a:t>
            </a:r>
            <a:r>
              <a:rPr lang="en-US" sz="1200" dirty="0">
                <a:ea typeface="+mn-lt"/>
                <a:cs typeface="+mn-lt"/>
              </a:rPr>
              <a:t>. Bu hem bize </a:t>
            </a:r>
            <a:r>
              <a:rPr lang="en-US" sz="1200" dirty="0" err="1">
                <a:ea typeface="+mn-lt"/>
                <a:cs typeface="+mn-lt"/>
              </a:rPr>
              <a:t>gözeneklerin</a:t>
            </a:r>
            <a:r>
              <a:rPr lang="en-US" sz="1200" dirty="0">
                <a:ea typeface="+mn-lt"/>
                <a:cs typeface="+mn-lt"/>
              </a:rPr>
              <a:t> </a:t>
            </a:r>
            <a:r>
              <a:rPr lang="en-US" sz="1200" dirty="0" err="1">
                <a:ea typeface="+mn-lt"/>
                <a:cs typeface="+mn-lt"/>
              </a:rPr>
              <a:t>sınıflandırılması</a:t>
            </a:r>
            <a:r>
              <a:rPr lang="en-US" sz="1200" dirty="0">
                <a:ea typeface="+mn-lt"/>
                <a:cs typeface="+mn-lt"/>
              </a:rPr>
              <a:t> </a:t>
            </a:r>
            <a:r>
              <a:rPr lang="en-US" sz="1200" dirty="0" err="1">
                <a:ea typeface="+mn-lt"/>
                <a:cs typeface="+mn-lt"/>
              </a:rPr>
              <a:t>imkânı</a:t>
            </a:r>
            <a:r>
              <a:rPr lang="en-US" sz="1200" dirty="0">
                <a:ea typeface="+mn-lt"/>
                <a:cs typeface="+mn-lt"/>
              </a:rPr>
              <a:t> </a:t>
            </a:r>
            <a:r>
              <a:rPr lang="en-US" sz="1200" dirty="0" err="1">
                <a:ea typeface="+mn-lt"/>
                <a:cs typeface="+mn-lt"/>
              </a:rPr>
              <a:t>vermekte</a:t>
            </a:r>
            <a:r>
              <a:rPr lang="en-US" sz="1200" dirty="0">
                <a:ea typeface="+mn-lt"/>
                <a:cs typeface="+mn-lt"/>
              </a:rPr>
              <a:t> hem de </a:t>
            </a:r>
            <a:r>
              <a:rPr lang="en-US" sz="1200" dirty="0" err="1">
                <a:ea typeface="+mn-lt"/>
                <a:cs typeface="+mn-lt"/>
              </a:rPr>
              <a:t>görsel</a:t>
            </a:r>
            <a:r>
              <a:rPr lang="en-US" sz="1200" dirty="0">
                <a:ea typeface="+mn-lt"/>
                <a:cs typeface="+mn-lt"/>
              </a:rPr>
              <a:t> </a:t>
            </a:r>
            <a:r>
              <a:rPr lang="en-US" sz="1200" dirty="0" err="1">
                <a:ea typeface="+mn-lt"/>
                <a:cs typeface="+mn-lt"/>
              </a:rPr>
              <a:t>analiz</a:t>
            </a:r>
            <a:r>
              <a:rPr lang="en-US" sz="1200" dirty="0">
                <a:ea typeface="+mn-lt"/>
                <a:cs typeface="+mn-lt"/>
              </a:rPr>
              <a:t> </a:t>
            </a:r>
            <a:r>
              <a:rPr lang="en-US" sz="1200" dirty="0" err="1">
                <a:ea typeface="+mn-lt"/>
                <a:cs typeface="+mn-lt"/>
              </a:rPr>
              <a:t>imkânı</a:t>
            </a:r>
            <a:r>
              <a:rPr lang="en-US" sz="1200" dirty="0">
                <a:ea typeface="+mn-lt"/>
                <a:cs typeface="+mn-lt"/>
              </a:rPr>
              <a:t> </a:t>
            </a:r>
            <a:r>
              <a:rPr lang="en-US" sz="1200" dirty="0" err="1">
                <a:ea typeface="+mn-lt"/>
                <a:cs typeface="+mn-lt"/>
              </a:rPr>
              <a:t>sunmaktadır</a:t>
            </a:r>
            <a:r>
              <a:rPr lang="en-US" sz="1200" dirty="0">
                <a:ea typeface="+mn-lt"/>
                <a:cs typeface="+mn-lt"/>
              </a:rPr>
              <a:t>. </a:t>
            </a:r>
            <a:r>
              <a:rPr lang="en-US" sz="1200" dirty="0" err="1">
                <a:ea typeface="+mn-lt"/>
                <a:cs typeface="+mn-lt"/>
              </a:rPr>
              <a:t>Ayrıca</a:t>
            </a:r>
            <a:r>
              <a:rPr lang="en-US" sz="1200" dirty="0">
                <a:ea typeface="+mn-lt"/>
                <a:cs typeface="+mn-lt"/>
              </a:rPr>
              <a:t> </a:t>
            </a:r>
            <a:r>
              <a:rPr lang="en-US" sz="1200" dirty="0" err="1">
                <a:ea typeface="+mn-lt"/>
                <a:cs typeface="+mn-lt"/>
              </a:rPr>
              <a:t>farklı</a:t>
            </a:r>
            <a:r>
              <a:rPr lang="en-US" sz="1200" dirty="0">
                <a:ea typeface="+mn-lt"/>
                <a:cs typeface="+mn-lt"/>
              </a:rPr>
              <a:t> </a:t>
            </a:r>
            <a:r>
              <a:rPr lang="en-US" sz="1200" dirty="0" err="1">
                <a:ea typeface="+mn-lt"/>
                <a:cs typeface="+mn-lt"/>
              </a:rPr>
              <a:t>katkı</a:t>
            </a:r>
            <a:r>
              <a:rPr lang="en-US" sz="1200" dirty="0">
                <a:ea typeface="+mn-lt"/>
                <a:cs typeface="+mn-lt"/>
              </a:rPr>
              <a:t> </a:t>
            </a:r>
            <a:r>
              <a:rPr lang="en-US" sz="1200" dirty="0" err="1">
                <a:ea typeface="+mn-lt"/>
                <a:cs typeface="+mn-lt"/>
              </a:rPr>
              <a:t>maddeli</a:t>
            </a:r>
            <a:r>
              <a:rPr lang="en-US" sz="1200" dirty="0">
                <a:ea typeface="+mn-lt"/>
                <a:cs typeface="+mn-lt"/>
              </a:rPr>
              <a:t> </a:t>
            </a:r>
            <a:r>
              <a:rPr lang="en-US" sz="1200" dirty="0" err="1">
                <a:ea typeface="+mn-lt"/>
                <a:cs typeface="+mn-lt"/>
              </a:rPr>
              <a:t>ekmeklerde</a:t>
            </a:r>
            <a:r>
              <a:rPr lang="en-US" sz="1200" dirty="0">
                <a:ea typeface="+mn-lt"/>
                <a:cs typeface="+mn-lt"/>
              </a:rPr>
              <a:t> </a:t>
            </a:r>
            <a:r>
              <a:rPr lang="en-US" sz="1200" dirty="0" err="1">
                <a:ea typeface="+mn-lt"/>
                <a:cs typeface="+mn-lt"/>
              </a:rPr>
              <a:t>doku</a:t>
            </a:r>
            <a:r>
              <a:rPr lang="en-US" sz="1200" dirty="0">
                <a:ea typeface="+mn-lt"/>
                <a:cs typeface="+mn-lt"/>
              </a:rPr>
              <a:t> </a:t>
            </a:r>
            <a:r>
              <a:rPr lang="en-US" sz="1200" dirty="0" err="1">
                <a:ea typeface="+mn-lt"/>
                <a:cs typeface="+mn-lt"/>
              </a:rPr>
              <a:t>karşılaştırması</a:t>
            </a:r>
            <a:r>
              <a:rPr lang="en-US" sz="1200" dirty="0">
                <a:ea typeface="+mn-lt"/>
                <a:cs typeface="+mn-lt"/>
              </a:rPr>
              <a:t> </a:t>
            </a:r>
            <a:r>
              <a:rPr lang="en-US" sz="1200" dirty="0" err="1">
                <a:ea typeface="+mn-lt"/>
                <a:cs typeface="+mn-lt"/>
              </a:rPr>
              <a:t>yapmayı</a:t>
            </a:r>
            <a:r>
              <a:rPr lang="en-US" sz="1200" dirty="0">
                <a:ea typeface="+mn-lt"/>
                <a:cs typeface="+mn-lt"/>
              </a:rPr>
              <a:t> da </a:t>
            </a:r>
            <a:r>
              <a:rPr lang="en-US" sz="1200" dirty="0" err="1">
                <a:ea typeface="+mn-lt"/>
                <a:cs typeface="+mn-lt"/>
              </a:rPr>
              <a:t>kolay</a:t>
            </a:r>
            <a:r>
              <a:rPr lang="en-US" sz="1200" dirty="0">
                <a:ea typeface="+mn-lt"/>
                <a:cs typeface="+mn-lt"/>
              </a:rPr>
              <a:t> hale </a:t>
            </a:r>
            <a:r>
              <a:rPr lang="en-US" sz="1200" dirty="0" err="1">
                <a:ea typeface="+mn-lt"/>
                <a:cs typeface="+mn-lt"/>
              </a:rPr>
              <a:t>getirmektedir</a:t>
            </a:r>
            <a:r>
              <a:rPr lang="en-US" sz="1200" dirty="0">
                <a:ea typeface="+mn-lt"/>
                <a:cs typeface="+mn-lt"/>
              </a:rPr>
              <a:t>. </a:t>
            </a:r>
            <a:endParaRPr lang="tr-TR" sz="1200">
              <a:ea typeface="+mn-lt"/>
              <a:cs typeface="+mn-lt"/>
            </a:endParaRPr>
          </a:p>
        </p:txBody>
      </p:sp>
    </p:spTree>
    <p:extLst>
      <p:ext uri="{BB962C8B-B14F-4D97-AF65-F5344CB8AC3E}">
        <p14:creationId xmlns:p14="http://schemas.microsoft.com/office/powerpoint/2010/main" val="5611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A9A964-5C60-4191-B54B-96E65AF2A543}"/>
              </a:ext>
            </a:extLst>
          </p:cNvPr>
          <p:cNvSpPr>
            <a:spLocks noGrp="1"/>
          </p:cNvSpPr>
          <p:nvPr>
            <p:ph type="title"/>
          </p:nvPr>
        </p:nvSpPr>
        <p:spPr>
          <a:xfrm>
            <a:off x="1115568" y="548640"/>
            <a:ext cx="10377063" cy="1167286"/>
          </a:xfrm>
        </p:spPr>
        <p:txBody>
          <a:bodyPr vert="horz" lIns="91440" tIns="45720" rIns="91440" bIns="45720" rtlCol="0" anchor="ctr">
            <a:noAutofit/>
          </a:bodyPr>
          <a:lstStyle/>
          <a:p>
            <a:r>
              <a:rPr lang="tr-TR" dirty="0"/>
              <a:t>ZSI BAŞARIM İNDEKSİNİN BELİRLENMESİ</a:t>
            </a:r>
          </a:p>
        </p:txBody>
      </p:sp>
      <p:sp>
        <p:nvSpPr>
          <p:cNvPr id="3" name="İçerik Yer Tutucusu 2">
            <a:extLst>
              <a:ext uri="{FF2B5EF4-FFF2-40B4-BE49-F238E27FC236}">
                <a16:creationId xmlns:a16="http://schemas.microsoft.com/office/drawing/2014/main" id="{33029BD9-316E-13BA-863C-BF11F4B46604}"/>
              </a:ext>
            </a:extLst>
          </p:cNvPr>
          <p:cNvSpPr>
            <a:spLocks noGrp="1"/>
          </p:cNvSpPr>
          <p:nvPr>
            <p:ph idx="1"/>
          </p:nvPr>
        </p:nvSpPr>
        <p:spPr>
          <a:xfrm>
            <a:off x="1115568" y="2478024"/>
            <a:ext cx="7746935" cy="4062885"/>
          </a:xfrm>
        </p:spPr>
        <p:txBody>
          <a:bodyPr vert="horz" lIns="91440" tIns="45720" rIns="91440" bIns="45720" rtlCol="0" anchor="t">
            <a:normAutofit lnSpcReduction="10000"/>
          </a:bodyPr>
          <a:lstStyle/>
          <a:p>
            <a:r>
              <a:rPr lang="tr-TR" sz="1600" dirty="0">
                <a:ea typeface="+mn-lt"/>
                <a:cs typeface="+mn-lt"/>
              </a:rPr>
              <a:t>Çalışmada farklı katkı maddeli tüm ekmek görüntüleri kullanılarak otomatik bölütlenen gözeneklerin, </a:t>
            </a:r>
            <a:r>
              <a:rPr lang="tr-TR" sz="1600" dirty="0" err="1">
                <a:ea typeface="+mn-lt"/>
                <a:cs typeface="+mn-lt"/>
              </a:rPr>
              <a:t>ImageJ</a:t>
            </a:r>
            <a:r>
              <a:rPr lang="tr-TR" sz="1600" dirty="0">
                <a:ea typeface="+mn-lt"/>
                <a:cs typeface="+mn-lt"/>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Bu indeksin belirlenmesinde kullanılan formülasyon Eş. 7’de gösterilmiştir. Burada yer alan O harfi otomatik bölütlemeyle elde edilen alanı, M harfi ise elle bölütleme sonucu elde edilen alanı ifade etmektedir. Her iki bölütleme sonucu elde edilen alanlar ise M∩ O olarak gösterilmektedir. Şekil 15’te elle ve otomatik bölütlenen alanların çakıştırılmasına ait temsili görüntü gösterilmektedir. Şekil 16’da kırmızı renk otomatik bölütlemeyi, yeşil renk elle bölütlemeyi, sarı renk ise her iki bölütlemede ortak bölütlenen bölgeyi göstermektedir. Şekil 17’de otomatik bölütlemenin başarımını görmek için 12 adet gözeneğe ait hesaplanan ZSI değerleri gösterilmektedir. Literatürde, ZSI indeksinin 0,7’den büyük olması durumunda çalışmanın yeterli başarıma sahip olduğu ifade edilmektedir</a:t>
            </a:r>
            <a:endParaRPr lang="tr-TR" dirty="0"/>
          </a:p>
        </p:txBody>
      </p:sp>
      <p:pic>
        <p:nvPicPr>
          <p:cNvPr id="4" name="Resim 4">
            <a:extLst>
              <a:ext uri="{FF2B5EF4-FFF2-40B4-BE49-F238E27FC236}">
                <a16:creationId xmlns:a16="http://schemas.microsoft.com/office/drawing/2014/main" id="{A84A6DD9-2E47-9625-FB19-D638A5BC530A}"/>
              </a:ext>
            </a:extLst>
          </p:cNvPr>
          <p:cNvPicPr>
            <a:picLocks noChangeAspect="1"/>
          </p:cNvPicPr>
          <p:nvPr/>
        </p:nvPicPr>
        <p:blipFill>
          <a:blip r:embed="rId2"/>
          <a:stretch>
            <a:fillRect/>
          </a:stretch>
        </p:blipFill>
        <p:spPr>
          <a:xfrm>
            <a:off x="10179306" y="3434839"/>
            <a:ext cx="2009775" cy="971550"/>
          </a:xfrm>
          <a:prstGeom prst="rect">
            <a:avLst/>
          </a:prstGeom>
        </p:spPr>
      </p:pic>
      <p:sp>
        <p:nvSpPr>
          <p:cNvPr id="5" name="Metin kutusu 4">
            <a:extLst>
              <a:ext uri="{FF2B5EF4-FFF2-40B4-BE49-F238E27FC236}">
                <a16:creationId xmlns:a16="http://schemas.microsoft.com/office/drawing/2014/main" id="{4A4FB7EC-210B-8B47-0718-924E7D9CC6DC}"/>
              </a:ext>
            </a:extLst>
          </p:cNvPr>
          <p:cNvSpPr txBox="1"/>
          <p:nvPr/>
        </p:nvSpPr>
        <p:spPr>
          <a:xfrm>
            <a:off x="9328355" y="3730112"/>
            <a:ext cx="11396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b="1" dirty="0"/>
              <a:t>Eş.(7)</a:t>
            </a:r>
          </a:p>
        </p:txBody>
      </p:sp>
    </p:spTree>
    <p:extLst>
      <p:ext uri="{BB962C8B-B14F-4D97-AF65-F5344CB8AC3E}">
        <p14:creationId xmlns:p14="http://schemas.microsoft.com/office/powerpoint/2010/main" val="38624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F232A53-673E-406F-BB93-BF651C276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ED3DD61-F2E5-8343-CCF9-26CF02CD821A}"/>
              </a:ext>
            </a:extLst>
          </p:cNvPr>
          <p:cNvSpPr>
            <a:spLocks noGrp="1"/>
          </p:cNvSpPr>
          <p:nvPr>
            <p:ph type="title"/>
          </p:nvPr>
        </p:nvSpPr>
        <p:spPr>
          <a:xfrm>
            <a:off x="558571" y="977080"/>
            <a:ext cx="3706565" cy="699565"/>
          </a:xfrm>
        </p:spPr>
        <p:txBody>
          <a:bodyPr>
            <a:normAutofit fontScale="90000"/>
          </a:bodyPr>
          <a:lstStyle/>
          <a:p>
            <a:r>
              <a:rPr lang="tr-TR" sz="2800" dirty="0"/>
              <a:t>EKMEK ÜZERİNDEKİ  BÖLÜTLEME TİPLERİ</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75A4D28E-4B09-31B2-350D-15BAA1AB88D6}"/>
              </a:ext>
            </a:extLst>
          </p:cNvPr>
          <p:cNvSpPr>
            <a:spLocks noGrp="1"/>
          </p:cNvSpPr>
          <p:nvPr>
            <p:ph idx="1"/>
          </p:nvPr>
        </p:nvSpPr>
        <p:spPr>
          <a:xfrm>
            <a:off x="4581144" y="510047"/>
            <a:ext cx="6858000" cy="1645920"/>
          </a:xfrm>
        </p:spPr>
        <p:txBody>
          <a:bodyPr anchor="ctr">
            <a:normAutofit fontScale="92500" lnSpcReduction="10000"/>
          </a:bodyPr>
          <a:lstStyle/>
          <a:p>
            <a:r>
              <a:rPr lang="en-US" sz="1700" dirty="0"/>
              <a:t>En </a:t>
            </a:r>
            <a:r>
              <a:rPr lang="en-US" sz="1700" dirty="0" err="1"/>
              <a:t>soldaki</a:t>
            </a:r>
            <a:r>
              <a:rPr lang="en-US" sz="1700" dirty="0"/>
              <a:t>  </a:t>
            </a:r>
            <a:r>
              <a:rPr lang="en-US" sz="1700" dirty="0" err="1">
                <a:ea typeface="+mn-lt"/>
                <a:cs typeface="+mn-lt"/>
              </a:rPr>
              <a:t>otomatik</a:t>
            </a:r>
            <a:r>
              <a:rPr lang="en-US" sz="1700" dirty="0">
                <a:ea typeface="+mn-lt"/>
                <a:cs typeface="+mn-lt"/>
              </a:rPr>
              <a:t> </a:t>
            </a:r>
            <a:r>
              <a:rPr lang="en-US" sz="1700" dirty="0" err="1">
                <a:ea typeface="+mn-lt"/>
                <a:cs typeface="+mn-lt"/>
              </a:rPr>
              <a:t>ve</a:t>
            </a:r>
            <a:r>
              <a:rPr lang="en-US" sz="1700" dirty="0">
                <a:ea typeface="+mn-lt"/>
                <a:cs typeface="+mn-lt"/>
              </a:rPr>
              <a:t> </a:t>
            </a:r>
            <a:r>
              <a:rPr lang="en-US" sz="1700" dirty="0" err="1">
                <a:ea typeface="+mn-lt"/>
                <a:cs typeface="+mn-lt"/>
              </a:rPr>
              <a:t>elle</a:t>
            </a:r>
            <a:r>
              <a:rPr lang="en-US" sz="1700" dirty="0">
                <a:ea typeface="+mn-lt"/>
                <a:cs typeface="+mn-lt"/>
              </a:rPr>
              <a:t> </a:t>
            </a:r>
            <a:r>
              <a:rPr lang="en-US" sz="1700" dirty="0" err="1">
                <a:ea typeface="+mn-lt"/>
                <a:cs typeface="+mn-lt"/>
              </a:rPr>
              <a:t>bölütleme</a:t>
            </a:r>
            <a:r>
              <a:rPr lang="en-US" sz="1700" dirty="0">
                <a:ea typeface="+mn-lt"/>
                <a:cs typeface="+mn-lt"/>
              </a:rPr>
              <a:t> </a:t>
            </a:r>
            <a:r>
              <a:rPr lang="en-US" sz="1700" dirty="0" err="1">
                <a:ea typeface="+mn-lt"/>
                <a:cs typeface="+mn-lt"/>
              </a:rPr>
              <a:t>ile</a:t>
            </a:r>
            <a:r>
              <a:rPr lang="en-US" sz="1700" dirty="0">
                <a:ea typeface="+mn-lt"/>
                <a:cs typeface="+mn-lt"/>
              </a:rPr>
              <a:t> </a:t>
            </a:r>
            <a:r>
              <a:rPr lang="en-US" sz="1700" dirty="0" err="1">
                <a:ea typeface="+mn-lt"/>
                <a:cs typeface="+mn-lt"/>
              </a:rPr>
              <a:t>elde</a:t>
            </a:r>
            <a:r>
              <a:rPr lang="en-US" sz="1700" dirty="0">
                <a:ea typeface="+mn-lt"/>
                <a:cs typeface="+mn-lt"/>
              </a:rPr>
              <a:t> </a:t>
            </a:r>
            <a:r>
              <a:rPr lang="en-US" sz="1700" dirty="0" err="1">
                <a:ea typeface="+mn-lt"/>
                <a:cs typeface="+mn-lt"/>
              </a:rPr>
              <a:t>edilen</a:t>
            </a:r>
            <a:r>
              <a:rPr lang="en-US" sz="1700" dirty="0">
                <a:ea typeface="+mn-lt"/>
                <a:cs typeface="+mn-lt"/>
              </a:rPr>
              <a:t> </a:t>
            </a:r>
            <a:r>
              <a:rPr lang="en-US" sz="1700" dirty="0" err="1">
                <a:ea typeface="+mn-lt"/>
                <a:cs typeface="+mn-lt"/>
              </a:rPr>
              <a:t>bölgelerdir.a</a:t>
            </a:r>
            <a:r>
              <a:rPr lang="en-US" sz="1700" dirty="0">
                <a:ea typeface="+mn-lt"/>
                <a:cs typeface="+mn-lt"/>
              </a:rPr>
              <a:t>) </a:t>
            </a:r>
            <a:r>
              <a:rPr lang="en-US" sz="1700" dirty="0" err="1">
                <a:ea typeface="+mn-lt"/>
                <a:cs typeface="+mn-lt"/>
              </a:rPr>
              <a:t>Otomatik</a:t>
            </a:r>
            <a:r>
              <a:rPr lang="en-US" sz="1700" dirty="0">
                <a:ea typeface="+mn-lt"/>
                <a:cs typeface="+mn-lt"/>
              </a:rPr>
              <a:t> </a:t>
            </a:r>
            <a:r>
              <a:rPr lang="en-US" sz="1700" dirty="0" err="1">
                <a:ea typeface="+mn-lt"/>
                <a:cs typeface="+mn-lt"/>
              </a:rPr>
              <a:t>bölütleme</a:t>
            </a:r>
            <a:r>
              <a:rPr lang="en-US" sz="1700" dirty="0">
                <a:ea typeface="+mn-lt"/>
                <a:cs typeface="+mn-lt"/>
              </a:rPr>
              <a:t> b) Elle </a:t>
            </a:r>
            <a:r>
              <a:rPr lang="en-US" sz="1700" dirty="0" err="1">
                <a:ea typeface="+mn-lt"/>
                <a:cs typeface="+mn-lt"/>
              </a:rPr>
              <a:t>bölütleme</a:t>
            </a:r>
            <a:r>
              <a:rPr lang="en-US" sz="1700" dirty="0">
                <a:ea typeface="+mn-lt"/>
                <a:cs typeface="+mn-lt"/>
              </a:rPr>
              <a:t> c) </a:t>
            </a:r>
            <a:r>
              <a:rPr lang="en-US" sz="1700" dirty="0" err="1">
                <a:ea typeface="+mn-lt"/>
                <a:cs typeface="+mn-lt"/>
              </a:rPr>
              <a:t>Otomatik</a:t>
            </a:r>
            <a:r>
              <a:rPr lang="en-US" sz="1700" dirty="0">
                <a:ea typeface="+mn-lt"/>
                <a:cs typeface="+mn-lt"/>
              </a:rPr>
              <a:t> </a:t>
            </a:r>
            <a:r>
              <a:rPr lang="en-US" sz="1700" dirty="0" err="1">
                <a:ea typeface="+mn-lt"/>
                <a:cs typeface="+mn-lt"/>
              </a:rPr>
              <a:t>ve</a:t>
            </a:r>
            <a:r>
              <a:rPr lang="en-US" sz="1700" dirty="0">
                <a:ea typeface="+mn-lt"/>
                <a:cs typeface="+mn-lt"/>
              </a:rPr>
              <a:t> </a:t>
            </a:r>
            <a:r>
              <a:rPr lang="en-US" sz="1700" dirty="0" err="1">
                <a:ea typeface="+mn-lt"/>
                <a:cs typeface="+mn-lt"/>
              </a:rPr>
              <a:t>elle</a:t>
            </a:r>
            <a:r>
              <a:rPr lang="en-US" sz="1700" dirty="0">
                <a:ea typeface="+mn-lt"/>
                <a:cs typeface="+mn-lt"/>
              </a:rPr>
              <a:t> </a:t>
            </a:r>
            <a:r>
              <a:rPr lang="en-US" sz="1700" dirty="0" err="1">
                <a:ea typeface="+mn-lt"/>
                <a:cs typeface="+mn-lt"/>
              </a:rPr>
              <a:t>bölütlemenin</a:t>
            </a:r>
            <a:r>
              <a:rPr lang="en-US" sz="1700" dirty="0">
                <a:ea typeface="+mn-lt"/>
                <a:cs typeface="+mn-lt"/>
              </a:rPr>
              <a:t> </a:t>
            </a:r>
            <a:r>
              <a:rPr lang="en-US" sz="1700" dirty="0" err="1">
                <a:ea typeface="+mn-lt"/>
                <a:cs typeface="+mn-lt"/>
              </a:rPr>
              <a:t>çakıştırılmasıdır</a:t>
            </a:r>
            <a:r>
              <a:rPr lang="en-US" sz="1700" dirty="0">
                <a:ea typeface="+mn-lt"/>
                <a:cs typeface="+mn-lt"/>
              </a:rPr>
              <a:t>. </a:t>
            </a:r>
            <a:r>
              <a:rPr lang="en-US" sz="1700" dirty="0" err="1">
                <a:ea typeface="+mn-lt"/>
                <a:cs typeface="+mn-lt"/>
              </a:rPr>
              <a:t>Sağdaki</a:t>
            </a:r>
            <a:r>
              <a:rPr lang="en-US" sz="1700" dirty="0">
                <a:ea typeface="+mn-lt"/>
                <a:cs typeface="+mn-lt"/>
              </a:rPr>
              <a:t> </a:t>
            </a:r>
            <a:r>
              <a:rPr lang="en-US" sz="1700" dirty="0" err="1">
                <a:ea typeface="+mn-lt"/>
                <a:cs typeface="+mn-lt"/>
              </a:rPr>
              <a:t>ise</a:t>
            </a:r>
            <a:r>
              <a:rPr lang="en-US" sz="1700" dirty="0">
                <a:ea typeface="+mn-lt"/>
                <a:cs typeface="+mn-lt"/>
              </a:rPr>
              <a:t> 12 </a:t>
            </a:r>
            <a:r>
              <a:rPr lang="en-US" sz="1700" dirty="0" err="1">
                <a:ea typeface="+mn-lt"/>
                <a:cs typeface="+mn-lt"/>
              </a:rPr>
              <a:t>adet</a:t>
            </a:r>
            <a:r>
              <a:rPr lang="en-US" sz="1700" dirty="0">
                <a:ea typeface="+mn-lt"/>
                <a:cs typeface="+mn-lt"/>
              </a:rPr>
              <a:t> </a:t>
            </a:r>
            <a:r>
              <a:rPr lang="en-US" sz="1700" dirty="0" err="1">
                <a:ea typeface="+mn-lt"/>
                <a:cs typeface="+mn-lt"/>
              </a:rPr>
              <a:t>gözenek</a:t>
            </a:r>
            <a:r>
              <a:rPr lang="en-US" sz="1700" dirty="0">
                <a:ea typeface="+mn-lt"/>
                <a:cs typeface="+mn-lt"/>
              </a:rPr>
              <a:t> </a:t>
            </a:r>
            <a:r>
              <a:rPr lang="en-US" sz="1700" dirty="0" err="1">
                <a:ea typeface="+mn-lt"/>
                <a:cs typeface="+mn-lt"/>
              </a:rPr>
              <a:t>üzerinde</a:t>
            </a:r>
            <a:r>
              <a:rPr lang="en-US" sz="1700" dirty="0">
                <a:ea typeface="+mn-lt"/>
                <a:cs typeface="+mn-lt"/>
              </a:rPr>
              <a:t> ZSI </a:t>
            </a:r>
            <a:r>
              <a:rPr lang="en-US" sz="1700" dirty="0" err="1">
                <a:ea typeface="+mn-lt"/>
                <a:cs typeface="+mn-lt"/>
              </a:rPr>
              <a:t>başarım</a:t>
            </a:r>
            <a:r>
              <a:rPr lang="en-US" sz="1700" dirty="0">
                <a:ea typeface="+mn-lt"/>
                <a:cs typeface="+mn-lt"/>
              </a:rPr>
              <a:t> </a:t>
            </a:r>
            <a:r>
              <a:rPr lang="en-US" sz="1700" dirty="0" err="1">
                <a:ea typeface="+mn-lt"/>
                <a:cs typeface="+mn-lt"/>
              </a:rPr>
              <a:t>indeksidir</a:t>
            </a:r>
            <a:r>
              <a:rPr lang="en-US" sz="1700" dirty="0">
                <a:ea typeface="+mn-lt"/>
                <a:cs typeface="+mn-lt"/>
              </a:rPr>
              <a:t>. </a:t>
            </a:r>
            <a:r>
              <a:rPr lang="en-US" sz="1700" dirty="0" err="1">
                <a:ea typeface="+mn-lt"/>
                <a:cs typeface="+mn-lt"/>
              </a:rPr>
              <a:t>Çalışmada</a:t>
            </a:r>
            <a:r>
              <a:rPr lang="en-US" sz="1700" dirty="0">
                <a:ea typeface="+mn-lt"/>
                <a:cs typeface="+mn-lt"/>
              </a:rPr>
              <a:t> </a:t>
            </a:r>
            <a:r>
              <a:rPr lang="en-US" sz="1700" dirty="0" err="1">
                <a:ea typeface="+mn-lt"/>
                <a:cs typeface="+mn-lt"/>
              </a:rPr>
              <a:t>elde</a:t>
            </a:r>
            <a:r>
              <a:rPr lang="en-US" sz="1700" dirty="0">
                <a:ea typeface="+mn-lt"/>
                <a:cs typeface="+mn-lt"/>
              </a:rPr>
              <a:t> </a:t>
            </a:r>
            <a:r>
              <a:rPr lang="en-US" sz="1700" dirty="0" err="1">
                <a:ea typeface="+mn-lt"/>
                <a:cs typeface="+mn-lt"/>
              </a:rPr>
              <a:t>edilen</a:t>
            </a:r>
            <a:r>
              <a:rPr lang="en-US" sz="1700" dirty="0">
                <a:ea typeface="+mn-lt"/>
                <a:cs typeface="+mn-lt"/>
              </a:rPr>
              <a:t> </a:t>
            </a:r>
            <a:r>
              <a:rPr lang="en-US" sz="1700" dirty="0" err="1">
                <a:ea typeface="+mn-lt"/>
                <a:cs typeface="+mn-lt"/>
              </a:rPr>
              <a:t>başarım</a:t>
            </a:r>
            <a:r>
              <a:rPr lang="en-US" sz="1700" dirty="0">
                <a:ea typeface="+mn-lt"/>
                <a:cs typeface="+mn-lt"/>
              </a:rPr>
              <a:t> </a:t>
            </a:r>
            <a:r>
              <a:rPr lang="en-US" sz="1700" dirty="0" err="1">
                <a:ea typeface="+mn-lt"/>
                <a:cs typeface="+mn-lt"/>
              </a:rPr>
              <a:t>değerlerinin</a:t>
            </a:r>
            <a:r>
              <a:rPr lang="en-US" sz="1700" dirty="0">
                <a:ea typeface="+mn-lt"/>
                <a:cs typeface="+mn-lt"/>
              </a:rPr>
              <a:t> 0,87 </a:t>
            </a:r>
            <a:r>
              <a:rPr lang="en-US" sz="1700" dirty="0" err="1">
                <a:ea typeface="+mn-lt"/>
                <a:cs typeface="+mn-lt"/>
              </a:rPr>
              <a:t>ile</a:t>
            </a:r>
            <a:r>
              <a:rPr lang="en-US" sz="1700" dirty="0">
                <a:ea typeface="+mn-lt"/>
                <a:cs typeface="+mn-lt"/>
              </a:rPr>
              <a:t> 0,93 </a:t>
            </a:r>
            <a:r>
              <a:rPr lang="en-US" sz="1700" dirty="0" err="1">
                <a:ea typeface="+mn-lt"/>
                <a:cs typeface="+mn-lt"/>
              </a:rPr>
              <a:t>arasında</a:t>
            </a:r>
            <a:r>
              <a:rPr lang="en-US" sz="1700" dirty="0">
                <a:ea typeface="+mn-lt"/>
                <a:cs typeface="+mn-lt"/>
              </a:rPr>
              <a:t> </a:t>
            </a:r>
            <a:r>
              <a:rPr lang="en-US" sz="1700" dirty="0" err="1">
                <a:ea typeface="+mn-lt"/>
                <a:cs typeface="+mn-lt"/>
              </a:rPr>
              <a:t>olması</a:t>
            </a:r>
            <a:r>
              <a:rPr lang="en-US" sz="1700" dirty="0">
                <a:ea typeface="+mn-lt"/>
                <a:cs typeface="+mn-lt"/>
              </a:rPr>
              <a:t>, </a:t>
            </a:r>
            <a:r>
              <a:rPr lang="en-US" sz="1700" dirty="0" err="1">
                <a:ea typeface="+mn-lt"/>
                <a:cs typeface="+mn-lt"/>
              </a:rPr>
              <a:t>önerilen</a:t>
            </a:r>
            <a:r>
              <a:rPr lang="en-US" sz="1700" dirty="0">
                <a:ea typeface="+mn-lt"/>
                <a:cs typeface="+mn-lt"/>
              </a:rPr>
              <a:t> </a:t>
            </a:r>
            <a:r>
              <a:rPr lang="en-US" sz="1700" dirty="0" err="1">
                <a:ea typeface="+mn-lt"/>
                <a:cs typeface="+mn-lt"/>
              </a:rPr>
              <a:t>yöntemlerle</a:t>
            </a:r>
            <a:r>
              <a:rPr lang="en-US" sz="1700" dirty="0">
                <a:ea typeface="+mn-lt"/>
                <a:cs typeface="+mn-lt"/>
              </a:rPr>
              <a:t> </a:t>
            </a:r>
            <a:r>
              <a:rPr lang="en-US" sz="1700" dirty="0" err="1">
                <a:ea typeface="+mn-lt"/>
                <a:cs typeface="+mn-lt"/>
              </a:rPr>
              <a:t>gerçekleştirilen</a:t>
            </a:r>
            <a:r>
              <a:rPr lang="en-US" sz="1700" dirty="0">
                <a:ea typeface="+mn-lt"/>
                <a:cs typeface="+mn-lt"/>
              </a:rPr>
              <a:t> </a:t>
            </a:r>
            <a:r>
              <a:rPr lang="en-US" sz="1700" dirty="0" err="1">
                <a:ea typeface="+mn-lt"/>
                <a:cs typeface="+mn-lt"/>
              </a:rPr>
              <a:t>bölütlemenin</a:t>
            </a:r>
            <a:r>
              <a:rPr lang="en-US" sz="1700" dirty="0">
                <a:ea typeface="+mn-lt"/>
                <a:cs typeface="+mn-lt"/>
              </a:rPr>
              <a:t> </a:t>
            </a:r>
            <a:r>
              <a:rPr lang="en-US" sz="1700" dirty="0" err="1">
                <a:ea typeface="+mn-lt"/>
                <a:cs typeface="+mn-lt"/>
              </a:rPr>
              <a:t>oldukça</a:t>
            </a:r>
            <a:r>
              <a:rPr lang="en-US" sz="1700" dirty="0">
                <a:ea typeface="+mn-lt"/>
                <a:cs typeface="+mn-lt"/>
              </a:rPr>
              <a:t> </a:t>
            </a:r>
            <a:r>
              <a:rPr lang="en-US" sz="1700" dirty="0" err="1">
                <a:ea typeface="+mn-lt"/>
                <a:cs typeface="+mn-lt"/>
              </a:rPr>
              <a:t>başarılı</a:t>
            </a:r>
            <a:r>
              <a:rPr lang="en-US" sz="1700" dirty="0">
                <a:ea typeface="+mn-lt"/>
                <a:cs typeface="+mn-lt"/>
              </a:rPr>
              <a:t> </a:t>
            </a:r>
            <a:r>
              <a:rPr lang="en-US" sz="1700" dirty="0" err="1">
                <a:ea typeface="+mn-lt"/>
                <a:cs typeface="+mn-lt"/>
              </a:rPr>
              <a:t>olduğunu</a:t>
            </a:r>
            <a:r>
              <a:rPr lang="en-US" sz="1700" dirty="0">
                <a:ea typeface="+mn-lt"/>
                <a:cs typeface="+mn-lt"/>
              </a:rPr>
              <a:t> </a:t>
            </a:r>
            <a:r>
              <a:rPr lang="en-US" sz="1700" dirty="0" err="1">
                <a:ea typeface="+mn-lt"/>
                <a:cs typeface="+mn-lt"/>
              </a:rPr>
              <a:t>ortaya</a:t>
            </a:r>
            <a:r>
              <a:rPr lang="en-US" sz="1700" dirty="0">
                <a:ea typeface="+mn-lt"/>
                <a:cs typeface="+mn-lt"/>
              </a:rPr>
              <a:t> </a:t>
            </a:r>
            <a:r>
              <a:rPr lang="en-US" sz="1700" dirty="0" err="1">
                <a:ea typeface="+mn-lt"/>
                <a:cs typeface="+mn-lt"/>
              </a:rPr>
              <a:t>koymaktadır</a:t>
            </a:r>
          </a:p>
        </p:txBody>
      </p:sp>
      <p:pic>
        <p:nvPicPr>
          <p:cNvPr id="4" name="Resim 4" descr="küçük resim içeren bir resim&#10;&#10;Açıklama otomatik olarak oluşturuldu">
            <a:extLst>
              <a:ext uri="{FF2B5EF4-FFF2-40B4-BE49-F238E27FC236}">
                <a16:creationId xmlns:a16="http://schemas.microsoft.com/office/drawing/2014/main" id="{70C5E310-F6DD-A326-3AC6-18E959309C9E}"/>
              </a:ext>
            </a:extLst>
          </p:cNvPr>
          <p:cNvPicPr>
            <a:picLocks noChangeAspect="1"/>
          </p:cNvPicPr>
          <p:nvPr/>
        </p:nvPicPr>
        <p:blipFill>
          <a:blip r:embed="rId2"/>
          <a:stretch>
            <a:fillRect/>
          </a:stretch>
        </p:blipFill>
        <p:spPr>
          <a:xfrm>
            <a:off x="492694" y="2480901"/>
            <a:ext cx="2834640" cy="1899401"/>
          </a:xfrm>
          <a:prstGeom prst="rect">
            <a:avLst/>
          </a:prstGeom>
        </p:spPr>
      </p:pic>
      <p:pic>
        <p:nvPicPr>
          <p:cNvPr id="6" name="Resim 6" descr="metin, vitrin, elektronik eşyalar, ekran görüntüsü içeren bir resim&#10;&#10;Açıklama otomatik olarak oluşturuldu">
            <a:extLst>
              <a:ext uri="{FF2B5EF4-FFF2-40B4-BE49-F238E27FC236}">
                <a16:creationId xmlns:a16="http://schemas.microsoft.com/office/drawing/2014/main" id="{A4D736A7-E40E-EB7D-8862-B577C2CC5D8C}"/>
              </a:ext>
            </a:extLst>
          </p:cNvPr>
          <p:cNvPicPr>
            <a:picLocks noChangeAspect="1"/>
          </p:cNvPicPr>
          <p:nvPr/>
        </p:nvPicPr>
        <p:blipFill>
          <a:blip r:embed="rId3"/>
          <a:stretch>
            <a:fillRect/>
          </a:stretch>
        </p:blipFill>
        <p:spPr>
          <a:xfrm>
            <a:off x="398207" y="4545224"/>
            <a:ext cx="2834640" cy="1629918"/>
          </a:xfrm>
          <a:prstGeom prst="rect">
            <a:avLst/>
          </a:prstGeom>
        </p:spPr>
      </p:pic>
      <p:pic>
        <p:nvPicPr>
          <p:cNvPr id="5" name="Resim 5" descr="metin, ekran görüntüsü içeren bir resim&#10;&#10;Açıklama otomatik olarak oluşturuldu">
            <a:extLst>
              <a:ext uri="{FF2B5EF4-FFF2-40B4-BE49-F238E27FC236}">
                <a16:creationId xmlns:a16="http://schemas.microsoft.com/office/drawing/2014/main" id="{43C8DC06-6C31-F034-B1CA-2C32E31F129B}"/>
              </a:ext>
            </a:extLst>
          </p:cNvPr>
          <p:cNvPicPr>
            <a:picLocks noChangeAspect="1"/>
          </p:cNvPicPr>
          <p:nvPr/>
        </p:nvPicPr>
        <p:blipFill>
          <a:blip r:embed="rId4"/>
          <a:stretch>
            <a:fillRect/>
          </a:stretch>
        </p:blipFill>
        <p:spPr>
          <a:xfrm>
            <a:off x="3351719" y="2776414"/>
            <a:ext cx="2834640" cy="1603343"/>
          </a:xfrm>
          <a:prstGeom prst="rect">
            <a:avLst/>
          </a:prstGeom>
        </p:spPr>
      </p:pic>
      <p:pic>
        <p:nvPicPr>
          <p:cNvPr id="7" name="Resim 7" descr="metin, elektronik eşyalar, vitrin, ekran görüntüsü içeren bir resim&#10;&#10;Açıklama otomatik olarak oluşturuldu">
            <a:extLst>
              <a:ext uri="{FF2B5EF4-FFF2-40B4-BE49-F238E27FC236}">
                <a16:creationId xmlns:a16="http://schemas.microsoft.com/office/drawing/2014/main" id="{3A08F40D-4E3E-51E2-B214-B7D7B1AC53CF}"/>
              </a:ext>
            </a:extLst>
          </p:cNvPr>
          <p:cNvPicPr>
            <a:picLocks noChangeAspect="1"/>
          </p:cNvPicPr>
          <p:nvPr/>
        </p:nvPicPr>
        <p:blipFill>
          <a:blip r:embed="rId5"/>
          <a:stretch>
            <a:fillRect/>
          </a:stretch>
        </p:blipFill>
        <p:spPr>
          <a:xfrm>
            <a:off x="3343262" y="4541377"/>
            <a:ext cx="2834640" cy="1588451"/>
          </a:xfrm>
          <a:prstGeom prst="rect">
            <a:avLst/>
          </a:prstGeom>
        </p:spPr>
      </p:pic>
      <p:pic>
        <p:nvPicPr>
          <p:cNvPr id="3" name="Resim 7">
            <a:extLst>
              <a:ext uri="{FF2B5EF4-FFF2-40B4-BE49-F238E27FC236}">
                <a16:creationId xmlns:a16="http://schemas.microsoft.com/office/drawing/2014/main" id="{A5ACD9CE-3438-F23F-AF48-462E42E0BBA0}"/>
              </a:ext>
            </a:extLst>
          </p:cNvPr>
          <p:cNvPicPr>
            <a:picLocks noChangeAspect="1"/>
          </p:cNvPicPr>
          <p:nvPr/>
        </p:nvPicPr>
        <p:blipFill>
          <a:blip r:embed="rId6"/>
          <a:stretch>
            <a:fillRect/>
          </a:stretch>
        </p:blipFill>
        <p:spPr>
          <a:xfrm>
            <a:off x="6690852" y="2819064"/>
            <a:ext cx="4795683" cy="3444419"/>
          </a:xfrm>
          <a:prstGeom prst="rect">
            <a:avLst/>
          </a:prstGeom>
        </p:spPr>
      </p:pic>
    </p:spTree>
    <p:extLst>
      <p:ext uri="{BB962C8B-B14F-4D97-AF65-F5344CB8AC3E}">
        <p14:creationId xmlns:p14="http://schemas.microsoft.com/office/powerpoint/2010/main" val="386470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3D240C-2220-494F-90F6-2A8A57C05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5A5FCC0-07AF-7C6B-8486-EB11B0BE0EA7}"/>
              </a:ext>
            </a:extLst>
          </p:cNvPr>
          <p:cNvSpPr>
            <a:spLocks noGrp="1"/>
          </p:cNvSpPr>
          <p:nvPr>
            <p:ph type="title"/>
          </p:nvPr>
        </p:nvSpPr>
        <p:spPr>
          <a:xfrm>
            <a:off x="5330952" y="1078992"/>
            <a:ext cx="6272784" cy="1536192"/>
          </a:xfrm>
        </p:spPr>
        <p:txBody>
          <a:bodyPr anchor="b">
            <a:normAutofit/>
          </a:bodyPr>
          <a:lstStyle/>
          <a:p>
            <a:r>
              <a:rPr lang="tr-TR" sz="4800"/>
              <a:t>GELİŞTİRİLMİŞ ARAYÜZ PROGRAMI</a:t>
            </a:r>
          </a:p>
        </p:txBody>
      </p:sp>
      <p:pic>
        <p:nvPicPr>
          <p:cNvPr id="4" name="Resim 4">
            <a:extLst>
              <a:ext uri="{FF2B5EF4-FFF2-40B4-BE49-F238E27FC236}">
                <a16:creationId xmlns:a16="http://schemas.microsoft.com/office/drawing/2014/main" id="{171B3DFB-FED8-0360-55A6-6E5868DE2D36}"/>
              </a:ext>
            </a:extLst>
          </p:cNvPr>
          <p:cNvPicPr>
            <a:picLocks noChangeAspect="1"/>
          </p:cNvPicPr>
          <p:nvPr/>
        </p:nvPicPr>
        <p:blipFill rotWithShape="1">
          <a:blip r:embed="rId2"/>
          <a:srcRect t="16337" r="1" b="4744"/>
          <a:stretch/>
        </p:blipFill>
        <p:spPr>
          <a:xfrm>
            <a:off x="-4" y="21"/>
            <a:ext cx="4711516" cy="2934566"/>
          </a:xfrm>
          <a:prstGeom prst="rect">
            <a:avLst/>
          </a:prstGeom>
        </p:spPr>
      </p:pic>
      <p:sp>
        <p:nvSpPr>
          <p:cNvPr id="12" name="Rectangle 11">
            <a:extLst>
              <a:ext uri="{FF2B5EF4-FFF2-40B4-BE49-F238E27FC236}">
                <a16:creationId xmlns:a16="http://schemas.microsoft.com/office/drawing/2014/main" id="{82F8B5D5-EDD3-466C-9CFA-C8A8B1C7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0840" y="361188"/>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FC6858B-B383-4FB7-AAFA-9CBB9215D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095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5">
            <a:extLst>
              <a:ext uri="{FF2B5EF4-FFF2-40B4-BE49-F238E27FC236}">
                <a16:creationId xmlns:a16="http://schemas.microsoft.com/office/drawing/2014/main" id="{7228E3C8-85AE-1C60-0536-F197EB11067E}"/>
              </a:ext>
            </a:extLst>
          </p:cNvPr>
          <p:cNvPicPr>
            <a:picLocks noChangeAspect="1"/>
          </p:cNvPicPr>
          <p:nvPr/>
        </p:nvPicPr>
        <p:blipFill rotWithShape="1">
          <a:blip r:embed="rId3"/>
          <a:srcRect r="-2" b="2341"/>
          <a:stretch/>
        </p:blipFill>
        <p:spPr>
          <a:xfrm>
            <a:off x="24" y="3172569"/>
            <a:ext cx="4711515" cy="3685430"/>
          </a:xfrm>
          <a:prstGeom prst="rect">
            <a:avLst/>
          </a:prstGeom>
        </p:spPr>
      </p:pic>
      <p:sp>
        <p:nvSpPr>
          <p:cNvPr id="3" name="İçerik Yer Tutucusu 2">
            <a:extLst>
              <a:ext uri="{FF2B5EF4-FFF2-40B4-BE49-F238E27FC236}">
                <a16:creationId xmlns:a16="http://schemas.microsoft.com/office/drawing/2014/main" id="{DBA1709A-9CFD-5E96-FCD4-80AFA09C8CA6}"/>
              </a:ext>
            </a:extLst>
          </p:cNvPr>
          <p:cNvSpPr>
            <a:spLocks noGrp="1"/>
          </p:cNvSpPr>
          <p:nvPr>
            <p:ph idx="1"/>
          </p:nvPr>
        </p:nvSpPr>
        <p:spPr>
          <a:xfrm>
            <a:off x="5330952" y="3355848"/>
            <a:ext cx="6272784" cy="2825496"/>
          </a:xfrm>
        </p:spPr>
        <p:txBody>
          <a:bodyPr vert="horz" lIns="91440" tIns="45720" rIns="91440" bIns="45720" rtlCol="0" anchor="t">
            <a:normAutofit/>
          </a:bodyPr>
          <a:lstStyle/>
          <a:p>
            <a:pPr>
              <a:lnSpc>
                <a:spcPct val="100000"/>
              </a:lnSpc>
            </a:pPr>
            <a:r>
              <a:rPr lang="tr-TR" sz="1500" dirty="0">
                <a:ea typeface="+mn-lt"/>
                <a:cs typeface="+mn-lt"/>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Sol üstte bu işlemin yapılmış hali gösterilmektedir. Sırasıyla ön işleme, gözenekleri bölütle ve sayısal verileri çıkar ikonları tıklanarak gözeneklere ait ölçümler ilgili dizine Excel dosyası olarak çıkartılabilmektedir. Sol altta ara yüz programıyla bölütlenmiş gözenek görüntüsü gösterilmiştir.</a:t>
            </a:r>
            <a:endParaRPr lang="tr-TR" sz="1500" dirty="0"/>
          </a:p>
        </p:txBody>
      </p:sp>
    </p:spTree>
    <p:extLst>
      <p:ext uri="{BB962C8B-B14F-4D97-AF65-F5344CB8AC3E}">
        <p14:creationId xmlns:p14="http://schemas.microsoft.com/office/powerpoint/2010/main" val="174140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EE94CED-2779-2D83-09BB-6E2BC274EEC5}"/>
              </a:ext>
            </a:extLst>
          </p:cNvPr>
          <p:cNvSpPr>
            <a:spLocks noGrp="1"/>
          </p:cNvSpPr>
          <p:nvPr>
            <p:ph type="title"/>
          </p:nvPr>
        </p:nvSpPr>
        <p:spPr>
          <a:xfrm>
            <a:off x="429768" y="411480"/>
            <a:ext cx="11201400" cy="1106424"/>
          </a:xfrm>
        </p:spPr>
        <p:txBody>
          <a:bodyPr>
            <a:normAutofit/>
          </a:bodyPr>
          <a:lstStyle/>
          <a:p>
            <a:r>
              <a:rPr lang="tr-TR" sz="3600"/>
              <a:t>KATKI MADDE TÜRLERİ</a:t>
            </a:r>
          </a:p>
        </p:txBody>
      </p:sp>
      <p:sp>
        <p:nvSpPr>
          <p:cNvPr id="19" name="Rectangle 1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4" descr="tablo içeren bir resim&#10;&#10;Açıklama otomatik olarak oluşturuldu">
            <a:extLst>
              <a:ext uri="{FF2B5EF4-FFF2-40B4-BE49-F238E27FC236}">
                <a16:creationId xmlns:a16="http://schemas.microsoft.com/office/drawing/2014/main" id="{22935E85-ECA5-3ABF-5C72-39AAC58E0BC3}"/>
              </a:ext>
            </a:extLst>
          </p:cNvPr>
          <p:cNvPicPr>
            <a:picLocks noChangeAspect="1"/>
          </p:cNvPicPr>
          <p:nvPr/>
        </p:nvPicPr>
        <p:blipFill>
          <a:blip r:embed="rId2"/>
          <a:stretch>
            <a:fillRect/>
          </a:stretch>
        </p:blipFill>
        <p:spPr>
          <a:xfrm>
            <a:off x="429768" y="2427675"/>
            <a:ext cx="6702552" cy="3099930"/>
          </a:xfrm>
          <a:prstGeom prst="rect">
            <a:avLst/>
          </a:prstGeom>
        </p:spPr>
      </p:pic>
      <p:sp useBgFill="1">
        <p:nvSpPr>
          <p:cNvPr id="21" name="Rectangle 2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AE74050F-0484-2F5C-CCD9-FDE505753744}"/>
              </a:ext>
            </a:extLst>
          </p:cNvPr>
          <p:cNvSpPr>
            <a:spLocks noGrp="1"/>
          </p:cNvSpPr>
          <p:nvPr>
            <p:ph idx="1"/>
          </p:nvPr>
        </p:nvSpPr>
        <p:spPr>
          <a:xfrm>
            <a:off x="7938752" y="533695"/>
            <a:ext cx="3455097" cy="5446481"/>
          </a:xfrm>
        </p:spPr>
        <p:txBody>
          <a:bodyPr vert="horz" lIns="91440" tIns="45720" rIns="91440" bIns="45720" rtlCol="0" anchor="ctr">
            <a:noAutofit/>
          </a:bodyPr>
          <a:lstStyle/>
          <a:p>
            <a:pPr marL="0" indent="0">
              <a:lnSpc>
                <a:spcPct val="100000"/>
              </a:lnSpc>
              <a:buNone/>
            </a:pPr>
            <a:r>
              <a:rPr lang="en-US" sz="1400" err="1">
                <a:ea typeface="+mn-lt"/>
                <a:cs typeface="+mn-lt"/>
              </a:rPr>
              <a:t>Yapılan</a:t>
            </a:r>
            <a:r>
              <a:rPr lang="en-US" sz="1400" dirty="0">
                <a:ea typeface="+mn-lt"/>
                <a:cs typeface="+mn-lt"/>
              </a:rPr>
              <a:t> </a:t>
            </a:r>
            <a:r>
              <a:rPr lang="en-US" sz="1400" err="1">
                <a:ea typeface="+mn-lt"/>
                <a:cs typeface="+mn-lt"/>
              </a:rPr>
              <a:t>çalışmada</a:t>
            </a:r>
            <a:r>
              <a:rPr lang="en-US" sz="1400" dirty="0">
                <a:ea typeface="+mn-lt"/>
                <a:cs typeface="+mn-lt"/>
              </a:rPr>
              <a:t> </a:t>
            </a:r>
            <a:r>
              <a:rPr lang="en-US" sz="1400" err="1">
                <a:ea typeface="+mn-lt"/>
                <a:cs typeface="+mn-lt"/>
              </a:rPr>
              <a:t>bölütlenen</a:t>
            </a:r>
            <a:r>
              <a:rPr lang="en-US" sz="1400" dirty="0">
                <a:ea typeface="+mn-lt"/>
                <a:cs typeface="+mn-lt"/>
              </a:rPr>
              <a:t> </a:t>
            </a:r>
            <a:r>
              <a:rPr lang="en-US" sz="1400" err="1">
                <a:ea typeface="+mn-lt"/>
                <a:cs typeface="+mn-lt"/>
              </a:rPr>
              <a:t>ekmek</a:t>
            </a:r>
            <a:r>
              <a:rPr lang="en-US" sz="1400" dirty="0">
                <a:ea typeface="+mn-lt"/>
                <a:cs typeface="+mn-lt"/>
              </a:rPr>
              <a:t> </a:t>
            </a:r>
            <a:r>
              <a:rPr lang="en-US" sz="1400" err="1">
                <a:ea typeface="+mn-lt"/>
                <a:cs typeface="+mn-lt"/>
              </a:rPr>
              <a:t>dokusuna</a:t>
            </a:r>
            <a:r>
              <a:rPr lang="en-US" sz="1400" dirty="0">
                <a:ea typeface="+mn-lt"/>
                <a:cs typeface="+mn-lt"/>
              </a:rPr>
              <a:t> </a:t>
            </a:r>
            <a:r>
              <a:rPr lang="en-US" sz="1400" err="1">
                <a:ea typeface="+mn-lt"/>
                <a:cs typeface="+mn-lt"/>
              </a:rPr>
              <a:t>ait</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sayısı</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a:t>
            </a:r>
            <a:r>
              <a:rPr lang="en-US" sz="1400" dirty="0">
                <a:ea typeface="+mn-lt"/>
                <a:cs typeface="+mn-lt"/>
              </a:rPr>
              <a:t>, </a:t>
            </a:r>
            <a:r>
              <a:rPr lang="en-US" sz="1400" err="1">
                <a:ea typeface="+mn-lt"/>
                <a:cs typeface="+mn-lt"/>
              </a:rPr>
              <a:t>yoğunluk</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sayısı</a:t>
            </a:r>
            <a:r>
              <a:rPr lang="en-US" sz="1400" dirty="0">
                <a:ea typeface="+mn-lt"/>
                <a:cs typeface="+mn-lt"/>
              </a:rPr>
              <a:t>/</a:t>
            </a:r>
            <a:r>
              <a:rPr lang="en-US" sz="1400" err="1">
                <a:ea typeface="+mn-lt"/>
                <a:cs typeface="+mn-lt"/>
              </a:rPr>
              <a:t>toplam</a:t>
            </a:r>
            <a:r>
              <a:rPr lang="en-US" sz="1400" dirty="0">
                <a:ea typeface="+mn-lt"/>
                <a:cs typeface="+mn-lt"/>
              </a:rPr>
              <a:t> </a:t>
            </a:r>
            <a:r>
              <a:rPr lang="en-US" sz="1400" err="1">
                <a:ea typeface="+mn-lt"/>
                <a:cs typeface="+mn-lt"/>
              </a:rPr>
              <a:t>ekmek</a:t>
            </a:r>
            <a:r>
              <a:rPr lang="en-US" sz="1400" dirty="0">
                <a:ea typeface="+mn-lt"/>
                <a:cs typeface="+mn-lt"/>
              </a:rPr>
              <a:t> </a:t>
            </a:r>
            <a:r>
              <a:rPr lang="en-US" sz="1400" err="1">
                <a:ea typeface="+mn-lt"/>
                <a:cs typeface="+mn-lt"/>
              </a:rPr>
              <a:t>alanı</a:t>
            </a:r>
            <a:r>
              <a:rPr lang="en-US" sz="1400" dirty="0">
                <a:ea typeface="+mn-lt"/>
                <a:cs typeface="+mn-lt"/>
              </a:rPr>
              <a:t>), </a:t>
            </a:r>
            <a:r>
              <a:rPr lang="en-US" sz="1400" err="1">
                <a:ea typeface="+mn-lt"/>
                <a:cs typeface="+mn-lt"/>
              </a:rPr>
              <a:t>ortalama</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a:t>
            </a:r>
            <a:r>
              <a:rPr lang="en-US" sz="1400" dirty="0">
                <a:ea typeface="+mn-lt"/>
                <a:cs typeface="+mn-lt"/>
              </a:rPr>
              <a:t>/</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sayısı</a:t>
            </a:r>
            <a:r>
              <a:rPr lang="en-US" sz="1400" dirty="0">
                <a:ea typeface="+mn-lt"/>
                <a:cs typeface="+mn-lt"/>
              </a:rPr>
              <a:t>), </a:t>
            </a:r>
            <a:r>
              <a:rPr lang="en-US" sz="1400" err="1">
                <a:ea typeface="+mn-lt"/>
                <a:cs typeface="+mn-lt"/>
              </a:rPr>
              <a:t>boşluk</a:t>
            </a:r>
            <a:r>
              <a:rPr lang="en-US" sz="1400" dirty="0">
                <a:ea typeface="+mn-lt"/>
                <a:cs typeface="+mn-lt"/>
              </a:rPr>
              <a:t> </a:t>
            </a:r>
            <a:r>
              <a:rPr lang="en-US" sz="1400" err="1">
                <a:ea typeface="+mn-lt"/>
                <a:cs typeface="+mn-lt"/>
              </a:rPr>
              <a:t>oranı</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a:t>
            </a:r>
            <a:r>
              <a:rPr lang="en-US" sz="1400" dirty="0">
                <a:ea typeface="+mn-lt"/>
                <a:cs typeface="+mn-lt"/>
              </a:rPr>
              <a:t>/</a:t>
            </a:r>
            <a:r>
              <a:rPr lang="en-US" sz="1400" err="1">
                <a:ea typeface="+mn-lt"/>
                <a:cs typeface="+mn-lt"/>
              </a:rPr>
              <a:t>toplam</a:t>
            </a:r>
            <a:r>
              <a:rPr lang="en-US" sz="1400" dirty="0">
                <a:ea typeface="+mn-lt"/>
                <a:cs typeface="+mn-lt"/>
              </a:rPr>
              <a:t> </a:t>
            </a:r>
            <a:r>
              <a:rPr lang="en-US" sz="1400" err="1">
                <a:ea typeface="+mn-lt"/>
                <a:cs typeface="+mn-lt"/>
              </a:rPr>
              <a:t>ekmek</a:t>
            </a:r>
            <a:r>
              <a:rPr lang="en-US" sz="1400" dirty="0">
                <a:ea typeface="+mn-lt"/>
                <a:cs typeface="+mn-lt"/>
              </a:rPr>
              <a:t> </a:t>
            </a:r>
            <a:r>
              <a:rPr lang="en-US" sz="1400" err="1">
                <a:ea typeface="+mn-lt"/>
                <a:cs typeface="+mn-lt"/>
              </a:rPr>
              <a:t>alanı</a:t>
            </a:r>
            <a:r>
              <a:rPr lang="en-US" sz="1400" dirty="0">
                <a:ea typeface="+mn-lt"/>
                <a:cs typeface="+mn-lt"/>
              </a:rPr>
              <a:t>) </a:t>
            </a:r>
            <a:r>
              <a:rPr lang="en-US" sz="1400" err="1">
                <a:ea typeface="+mn-lt"/>
                <a:cs typeface="+mn-lt"/>
              </a:rPr>
              <a:t>gibi</a:t>
            </a:r>
            <a:r>
              <a:rPr lang="en-US" sz="1400" dirty="0">
                <a:ea typeface="+mn-lt"/>
                <a:cs typeface="+mn-lt"/>
              </a:rPr>
              <a:t> </a:t>
            </a:r>
            <a:r>
              <a:rPr lang="en-US" sz="1400" err="1">
                <a:ea typeface="+mn-lt"/>
                <a:cs typeface="+mn-lt"/>
              </a:rPr>
              <a:t>morfometrik</a:t>
            </a:r>
            <a:r>
              <a:rPr lang="en-US" sz="1400" dirty="0">
                <a:ea typeface="+mn-lt"/>
                <a:cs typeface="+mn-lt"/>
              </a:rPr>
              <a:t> </a:t>
            </a:r>
            <a:r>
              <a:rPr lang="en-US" sz="1400" err="1">
                <a:ea typeface="+mn-lt"/>
                <a:cs typeface="+mn-lt"/>
              </a:rPr>
              <a:t>parametreler</a:t>
            </a:r>
            <a:r>
              <a:rPr lang="en-US" sz="1400" dirty="0">
                <a:ea typeface="+mn-lt"/>
                <a:cs typeface="+mn-lt"/>
              </a:rPr>
              <a:t> </a:t>
            </a:r>
            <a:r>
              <a:rPr lang="en-US" sz="1400" err="1">
                <a:ea typeface="+mn-lt"/>
                <a:cs typeface="+mn-lt"/>
              </a:rPr>
              <a:t>elde</a:t>
            </a:r>
            <a:r>
              <a:rPr lang="en-US" sz="1400" dirty="0">
                <a:ea typeface="+mn-lt"/>
                <a:cs typeface="+mn-lt"/>
              </a:rPr>
              <a:t> </a:t>
            </a:r>
            <a:r>
              <a:rPr lang="en-US" sz="1400" err="1">
                <a:ea typeface="+mn-lt"/>
                <a:cs typeface="+mn-lt"/>
              </a:rPr>
              <a:t>edilmiştir</a:t>
            </a:r>
            <a:r>
              <a:rPr lang="en-US" sz="1400" dirty="0">
                <a:ea typeface="+mn-lt"/>
                <a:cs typeface="+mn-lt"/>
              </a:rPr>
              <a:t>. </a:t>
            </a:r>
            <a:r>
              <a:rPr lang="en-US" sz="1400" err="1">
                <a:ea typeface="+mn-lt"/>
                <a:cs typeface="+mn-lt"/>
              </a:rPr>
              <a:t>Kullanılan</a:t>
            </a:r>
            <a:r>
              <a:rPr lang="en-US" sz="1400" dirty="0">
                <a:ea typeface="+mn-lt"/>
                <a:cs typeface="+mn-lt"/>
              </a:rPr>
              <a:t> </a:t>
            </a:r>
            <a:r>
              <a:rPr lang="en-US" sz="1400" err="1">
                <a:ea typeface="+mn-lt"/>
                <a:cs typeface="+mn-lt"/>
              </a:rPr>
              <a:t>katkının</a:t>
            </a:r>
            <a:r>
              <a:rPr lang="en-US" sz="1400" dirty="0">
                <a:ea typeface="+mn-lt"/>
                <a:cs typeface="+mn-lt"/>
              </a:rPr>
              <a:t> </a:t>
            </a:r>
            <a:r>
              <a:rPr lang="en-US" sz="1400" err="1">
                <a:ea typeface="+mn-lt"/>
                <a:cs typeface="+mn-lt"/>
              </a:rPr>
              <a:t>cinsine</a:t>
            </a:r>
            <a:r>
              <a:rPr lang="en-US" sz="1400" dirty="0">
                <a:ea typeface="+mn-lt"/>
                <a:cs typeface="+mn-lt"/>
              </a:rPr>
              <a:t> </a:t>
            </a:r>
            <a:r>
              <a:rPr lang="en-US" sz="1400" err="1">
                <a:ea typeface="+mn-lt"/>
                <a:cs typeface="+mn-lt"/>
              </a:rPr>
              <a:t>ve</a:t>
            </a:r>
            <a:r>
              <a:rPr lang="en-US" sz="1400" dirty="0">
                <a:ea typeface="+mn-lt"/>
                <a:cs typeface="+mn-lt"/>
              </a:rPr>
              <a:t> </a:t>
            </a:r>
            <a:r>
              <a:rPr lang="en-US" sz="1400" err="1">
                <a:ea typeface="+mn-lt"/>
                <a:cs typeface="+mn-lt"/>
              </a:rPr>
              <a:t>miktarına</a:t>
            </a:r>
            <a:r>
              <a:rPr lang="en-US" sz="1400" dirty="0">
                <a:ea typeface="+mn-lt"/>
                <a:cs typeface="+mn-lt"/>
              </a:rPr>
              <a:t> </a:t>
            </a:r>
            <a:r>
              <a:rPr lang="en-US" sz="1400" err="1">
                <a:ea typeface="+mn-lt"/>
                <a:cs typeface="+mn-lt"/>
              </a:rPr>
              <a:t>bağlı</a:t>
            </a:r>
            <a:r>
              <a:rPr lang="en-US" sz="1400" dirty="0">
                <a:ea typeface="+mn-lt"/>
                <a:cs typeface="+mn-lt"/>
              </a:rPr>
              <a:t> </a:t>
            </a:r>
            <a:r>
              <a:rPr lang="en-US" sz="1400" err="1">
                <a:ea typeface="+mn-lt"/>
                <a:cs typeface="+mn-lt"/>
              </a:rPr>
              <a:t>olarak</a:t>
            </a:r>
            <a:r>
              <a:rPr lang="en-US" sz="1400" dirty="0">
                <a:ea typeface="+mn-lt"/>
                <a:cs typeface="+mn-lt"/>
              </a:rPr>
              <a:t> </a:t>
            </a:r>
            <a:r>
              <a:rPr lang="en-US" sz="1400" err="1">
                <a:ea typeface="+mn-lt"/>
                <a:cs typeface="+mn-lt"/>
              </a:rPr>
              <a:t>gözeneklerde</a:t>
            </a:r>
            <a:r>
              <a:rPr lang="en-US" sz="1400" dirty="0">
                <a:ea typeface="+mn-lt"/>
                <a:cs typeface="+mn-lt"/>
              </a:rPr>
              <a:t> </a:t>
            </a:r>
            <a:r>
              <a:rPr lang="en-US" sz="1400" err="1">
                <a:ea typeface="+mn-lt"/>
                <a:cs typeface="+mn-lt"/>
              </a:rPr>
              <a:t>meydana</a:t>
            </a:r>
            <a:r>
              <a:rPr lang="en-US" sz="1400" dirty="0">
                <a:ea typeface="+mn-lt"/>
                <a:cs typeface="+mn-lt"/>
              </a:rPr>
              <a:t> </a:t>
            </a:r>
            <a:r>
              <a:rPr lang="en-US" sz="1400" err="1">
                <a:ea typeface="+mn-lt"/>
                <a:cs typeface="+mn-lt"/>
              </a:rPr>
              <a:t>gelen</a:t>
            </a:r>
            <a:r>
              <a:rPr lang="en-US" sz="1400" dirty="0">
                <a:ea typeface="+mn-lt"/>
                <a:cs typeface="+mn-lt"/>
              </a:rPr>
              <a:t> </a:t>
            </a:r>
            <a:r>
              <a:rPr lang="en-US" sz="1400" err="1">
                <a:ea typeface="+mn-lt"/>
                <a:cs typeface="+mn-lt"/>
              </a:rPr>
              <a:t>sayısal</a:t>
            </a:r>
            <a:r>
              <a:rPr lang="en-US" sz="1400" dirty="0">
                <a:ea typeface="+mn-lt"/>
                <a:cs typeface="+mn-lt"/>
              </a:rPr>
              <a:t> </a:t>
            </a:r>
            <a:r>
              <a:rPr lang="en-US" sz="1400" err="1">
                <a:ea typeface="+mn-lt"/>
                <a:cs typeface="+mn-lt"/>
              </a:rPr>
              <a:t>değişimler</a:t>
            </a:r>
            <a:r>
              <a:rPr lang="en-US" sz="1400" dirty="0">
                <a:ea typeface="+mn-lt"/>
                <a:cs typeface="+mn-lt"/>
              </a:rPr>
              <a:t> </a:t>
            </a:r>
            <a:r>
              <a:rPr lang="en-US" sz="1400" err="1">
                <a:ea typeface="+mn-lt"/>
                <a:cs typeface="+mn-lt"/>
              </a:rPr>
              <a:t>Soldaki</a:t>
            </a:r>
            <a:r>
              <a:rPr lang="en-US" sz="1400" dirty="0">
                <a:ea typeface="+mn-lt"/>
                <a:cs typeface="+mn-lt"/>
              </a:rPr>
              <a:t> </a:t>
            </a:r>
            <a:r>
              <a:rPr lang="en-US" sz="1400" err="1">
                <a:ea typeface="+mn-lt"/>
                <a:cs typeface="+mn-lt"/>
              </a:rPr>
              <a:t>tabloda</a:t>
            </a:r>
            <a:r>
              <a:rPr lang="en-US" sz="1400" dirty="0">
                <a:ea typeface="+mn-lt"/>
                <a:cs typeface="+mn-lt"/>
              </a:rPr>
              <a:t> </a:t>
            </a:r>
            <a:r>
              <a:rPr lang="en-US" sz="1400" err="1">
                <a:ea typeface="+mn-lt"/>
                <a:cs typeface="+mn-lt"/>
              </a:rPr>
              <a:t>verilmiştir</a:t>
            </a:r>
            <a:r>
              <a:rPr lang="en-US" sz="1400" dirty="0">
                <a:ea typeface="+mn-lt"/>
                <a:cs typeface="+mn-lt"/>
              </a:rPr>
              <a:t>. </a:t>
            </a:r>
            <a:r>
              <a:rPr lang="en-US" sz="1400" err="1">
                <a:ea typeface="+mn-lt"/>
                <a:cs typeface="+mn-lt"/>
              </a:rPr>
              <a:t>Görüntü</a:t>
            </a:r>
            <a:r>
              <a:rPr lang="en-US" sz="1400" dirty="0">
                <a:ea typeface="+mn-lt"/>
                <a:cs typeface="+mn-lt"/>
              </a:rPr>
              <a:t> </a:t>
            </a:r>
            <a:r>
              <a:rPr lang="en-US" sz="1400" err="1">
                <a:ea typeface="+mn-lt"/>
                <a:cs typeface="+mn-lt"/>
              </a:rPr>
              <a:t>çözünürlüğü</a:t>
            </a:r>
            <a:r>
              <a:rPr lang="en-US" sz="1400" dirty="0">
                <a:ea typeface="+mn-lt"/>
                <a:cs typeface="+mn-lt"/>
              </a:rPr>
              <a:t> 300 dpi </a:t>
            </a:r>
            <a:r>
              <a:rPr lang="en-US" sz="1400" err="1">
                <a:ea typeface="+mn-lt"/>
                <a:cs typeface="+mn-lt"/>
              </a:rPr>
              <a:t>olduğundan</a:t>
            </a:r>
            <a:r>
              <a:rPr lang="en-US" sz="1400" dirty="0">
                <a:ea typeface="+mn-lt"/>
                <a:cs typeface="+mn-lt"/>
              </a:rPr>
              <a:t> 1mm2 </a:t>
            </a:r>
            <a:r>
              <a:rPr lang="en-US" sz="1400" err="1">
                <a:ea typeface="+mn-lt"/>
                <a:cs typeface="+mn-lt"/>
              </a:rPr>
              <a:t>yaklaşık</a:t>
            </a:r>
            <a:r>
              <a:rPr lang="en-US" sz="1400" dirty="0">
                <a:ea typeface="+mn-lt"/>
                <a:cs typeface="+mn-lt"/>
              </a:rPr>
              <a:t> </a:t>
            </a:r>
            <a:r>
              <a:rPr lang="en-US" sz="1400" err="1">
                <a:ea typeface="+mn-lt"/>
                <a:cs typeface="+mn-lt"/>
              </a:rPr>
              <a:t>olarak</a:t>
            </a:r>
            <a:r>
              <a:rPr lang="en-US" sz="1400" dirty="0">
                <a:ea typeface="+mn-lt"/>
                <a:cs typeface="+mn-lt"/>
              </a:rPr>
              <a:t> 140piksel2 ’ye </a:t>
            </a:r>
            <a:r>
              <a:rPr lang="en-US" sz="1400" err="1">
                <a:ea typeface="+mn-lt"/>
                <a:cs typeface="+mn-lt"/>
              </a:rPr>
              <a:t>karşılık</a:t>
            </a:r>
            <a:r>
              <a:rPr lang="en-US" sz="1400" dirty="0">
                <a:ea typeface="+mn-lt"/>
                <a:cs typeface="+mn-lt"/>
              </a:rPr>
              <a:t> </a:t>
            </a:r>
            <a:r>
              <a:rPr lang="en-US" sz="1400" err="1">
                <a:ea typeface="+mn-lt"/>
                <a:cs typeface="+mn-lt"/>
              </a:rPr>
              <a:t>gelmektedir</a:t>
            </a:r>
            <a:r>
              <a:rPr lang="en-US" sz="1400" dirty="0">
                <a:ea typeface="+mn-lt"/>
                <a:cs typeface="+mn-lt"/>
              </a:rPr>
              <a:t>. Tablo </a:t>
            </a:r>
            <a:r>
              <a:rPr lang="en-US" sz="1400" err="1">
                <a:ea typeface="+mn-lt"/>
                <a:cs typeface="+mn-lt"/>
              </a:rPr>
              <a:t>incelendiğinde</a:t>
            </a:r>
            <a:r>
              <a:rPr lang="en-US" sz="1400" dirty="0">
                <a:ea typeface="+mn-lt"/>
                <a:cs typeface="+mn-lt"/>
              </a:rPr>
              <a:t> DATEM </a:t>
            </a:r>
            <a:r>
              <a:rPr lang="en-US" sz="1400" err="1">
                <a:ea typeface="+mn-lt"/>
                <a:cs typeface="+mn-lt"/>
              </a:rPr>
              <a:t>gözenek</a:t>
            </a:r>
            <a:r>
              <a:rPr lang="en-US" sz="1400" dirty="0">
                <a:ea typeface="+mn-lt"/>
                <a:cs typeface="+mn-lt"/>
              </a:rPr>
              <a:t> </a:t>
            </a:r>
            <a:r>
              <a:rPr lang="en-US" sz="1400" err="1">
                <a:ea typeface="+mn-lt"/>
                <a:cs typeface="+mn-lt"/>
              </a:rPr>
              <a:t>sayısı</a:t>
            </a:r>
            <a:r>
              <a:rPr lang="en-US" sz="1400" dirty="0">
                <a:ea typeface="+mn-lt"/>
                <a:cs typeface="+mn-lt"/>
              </a:rPr>
              <a:t> </a:t>
            </a:r>
            <a:r>
              <a:rPr lang="en-US" sz="1400" err="1">
                <a:ea typeface="+mn-lt"/>
                <a:cs typeface="+mn-lt"/>
              </a:rPr>
              <a:t>ve</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alanını</a:t>
            </a:r>
            <a:r>
              <a:rPr lang="en-US" sz="1400" dirty="0">
                <a:ea typeface="+mn-lt"/>
                <a:cs typeface="+mn-lt"/>
              </a:rPr>
              <a:t> </a:t>
            </a:r>
            <a:r>
              <a:rPr lang="en-US" sz="1400" err="1">
                <a:ea typeface="+mn-lt"/>
                <a:cs typeface="+mn-lt"/>
              </a:rPr>
              <a:t>konsantrasyon</a:t>
            </a:r>
            <a:r>
              <a:rPr lang="en-US" sz="1400" dirty="0">
                <a:ea typeface="+mn-lt"/>
                <a:cs typeface="+mn-lt"/>
              </a:rPr>
              <a:t> </a:t>
            </a:r>
            <a:r>
              <a:rPr lang="en-US" sz="1400" err="1">
                <a:ea typeface="+mn-lt"/>
                <a:cs typeface="+mn-lt"/>
              </a:rPr>
              <a:t>miktarıyla</a:t>
            </a:r>
            <a:r>
              <a:rPr lang="en-US" sz="1400" dirty="0">
                <a:ea typeface="+mn-lt"/>
                <a:cs typeface="+mn-lt"/>
              </a:rPr>
              <a:t> </a:t>
            </a:r>
            <a:r>
              <a:rPr lang="en-US" sz="1400" err="1">
                <a:ea typeface="+mn-lt"/>
                <a:cs typeface="+mn-lt"/>
              </a:rPr>
              <a:t>doğru</a:t>
            </a:r>
            <a:r>
              <a:rPr lang="en-US" sz="1400" dirty="0">
                <a:ea typeface="+mn-lt"/>
                <a:cs typeface="+mn-lt"/>
              </a:rPr>
              <a:t> </a:t>
            </a:r>
            <a:r>
              <a:rPr lang="en-US" sz="1400" err="1">
                <a:ea typeface="+mn-lt"/>
                <a:cs typeface="+mn-lt"/>
              </a:rPr>
              <a:t>orantılı</a:t>
            </a:r>
            <a:r>
              <a:rPr lang="en-US" sz="1400" dirty="0">
                <a:ea typeface="+mn-lt"/>
                <a:cs typeface="+mn-lt"/>
              </a:rPr>
              <a:t> </a:t>
            </a:r>
            <a:r>
              <a:rPr lang="en-US" sz="1400" err="1">
                <a:ea typeface="+mn-lt"/>
                <a:cs typeface="+mn-lt"/>
              </a:rPr>
              <a:t>olarak</a:t>
            </a:r>
            <a:r>
              <a:rPr lang="en-US" sz="1400" dirty="0">
                <a:ea typeface="+mn-lt"/>
                <a:cs typeface="+mn-lt"/>
              </a:rPr>
              <a:t> </a:t>
            </a:r>
            <a:r>
              <a:rPr lang="en-US" sz="1400" err="1">
                <a:ea typeface="+mn-lt"/>
                <a:cs typeface="+mn-lt"/>
              </a:rPr>
              <a:t>arttırmaktadır</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sayısının</a:t>
            </a:r>
            <a:r>
              <a:rPr lang="en-US" sz="1400" dirty="0">
                <a:ea typeface="+mn-lt"/>
                <a:cs typeface="+mn-lt"/>
              </a:rPr>
              <a:t> %0,75’den </a:t>
            </a:r>
            <a:r>
              <a:rPr lang="en-US" sz="1400" err="1">
                <a:ea typeface="+mn-lt"/>
                <a:cs typeface="+mn-lt"/>
              </a:rPr>
              <a:t>sonra</a:t>
            </a:r>
            <a:r>
              <a:rPr lang="en-US" sz="1400" dirty="0">
                <a:ea typeface="+mn-lt"/>
                <a:cs typeface="+mn-lt"/>
              </a:rPr>
              <a:t> </a:t>
            </a:r>
            <a:r>
              <a:rPr lang="en-US" sz="1400" err="1">
                <a:ea typeface="+mn-lt"/>
                <a:cs typeface="+mn-lt"/>
              </a:rPr>
              <a:t>toplam</a:t>
            </a:r>
            <a:r>
              <a:rPr lang="en-US" sz="1400" dirty="0">
                <a:ea typeface="+mn-lt"/>
                <a:cs typeface="+mn-lt"/>
              </a:rPr>
              <a:t> </a:t>
            </a:r>
            <a:r>
              <a:rPr lang="en-US" sz="1400" err="1">
                <a:ea typeface="+mn-lt"/>
                <a:cs typeface="+mn-lt"/>
              </a:rPr>
              <a:t>gözenek</a:t>
            </a:r>
            <a:r>
              <a:rPr lang="en-US" sz="1400" dirty="0">
                <a:ea typeface="+mn-lt"/>
                <a:cs typeface="+mn-lt"/>
              </a:rPr>
              <a:t> </a:t>
            </a:r>
            <a:r>
              <a:rPr lang="en-US" sz="1400" err="1">
                <a:ea typeface="+mn-lt"/>
                <a:cs typeface="+mn-lt"/>
              </a:rPr>
              <a:t>alanının</a:t>
            </a:r>
            <a:r>
              <a:rPr lang="en-US" sz="1400" dirty="0">
                <a:ea typeface="+mn-lt"/>
                <a:cs typeface="+mn-lt"/>
              </a:rPr>
              <a:t> </a:t>
            </a:r>
            <a:r>
              <a:rPr lang="en-US" sz="1400" err="1">
                <a:ea typeface="+mn-lt"/>
                <a:cs typeface="+mn-lt"/>
              </a:rPr>
              <a:t>ise</a:t>
            </a:r>
            <a:r>
              <a:rPr lang="en-US" sz="1400" dirty="0">
                <a:ea typeface="+mn-lt"/>
                <a:cs typeface="+mn-lt"/>
              </a:rPr>
              <a:t> % 0,50’den </a:t>
            </a:r>
            <a:r>
              <a:rPr lang="en-US" sz="1400" err="1">
                <a:ea typeface="+mn-lt"/>
                <a:cs typeface="+mn-lt"/>
              </a:rPr>
              <a:t>sonra</a:t>
            </a:r>
            <a:r>
              <a:rPr lang="en-US" sz="1400" dirty="0">
                <a:ea typeface="+mn-lt"/>
                <a:cs typeface="+mn-lt"/>
              </a:rPr>
              <a:t> </a:t>
            </a:r>
            <a:r>
              <a:rPr lang="en-US" sz="1400" err="1">
                <a:ea typeface="+mn-lt"/>
                <a:cs typeface="+mn-lt"/>
              </a:rPr>
              <a:t>azaldığı</a:t>
            </a:r>
            <a:r>
              <a:rPr lang="en-US" sz="1400" dirty="0">
                <a:ea typeface="+mn-lt"/>
                <a:cs typeface="+mn-lt"/>
              </a:rPr>
              <a:t> </a:t>
            </a:r>
            <a:r>
              <a:rPr lang="en-US" sz="1400" err="1">
                <a:ea typeface="+mn-lt"/>
                <a:cs typeface="+mn-lt"/>
              </a:rPr>
              <a:t>görülmektedir</a:t>
            </a:r>
            <a:r>
              <a:rPr lang="en-US" sz="1400" dirty="0">
                <a:ea typeface="+mn-lt"/>
                <a:cs typeface="+mn-lt"/>
              </a:rPr>
              <a:t>. </a:t>
            </a:r>
            <a:r>
              <a:rPr lang="en-US" sz="1400" err="1">
                <a:ea typeface="+mn-lt"/>
                <a:cs typeface="+mn-lt"/>
              </a:rPr>
              <a:t>Boşluk</a:t>
            </a:r>
            <a:r>
              <a:rPr lang="en-US" sz="1400" dirty="0">
                <a:ea typeface="+mn-lt"/>
                <a:cs typeface="+mn-lt"/>
              </a:rPr>
              <a:t> </a:t>
            </a:r>
            <a:r>
              <a:rPr lang="en-US" sz="1400" err="1">
                <a:ea typeface="+mn-lt"/>
                <a:cs typeface="+mn-lt"/>
              </a:rPr>
              <a:t>oranı</a:t>
            </a:r>
            <a:r>
              <a:rPr lang="en-US" sz="1400" dirty="0">
                <a:ea typeface="+mn-lt"/>
                <a:cs typeface="+mn-lt"/>
              </a:rPr>
              <a:t> </a:t>
            </a:r>
            <a:r>
              <a:rPr lang="en-US" sz="1400" err="1">
                <a:ea typeface="+mn-lt"/>
                <a:cs typeface="+mn-lt"/>
              </a:rPr>
              <a:t>ise</a:t>
            </a:r>
            <a:r>
              <a:rPr lang="en-US" sz="1400" dirty="0">
                <a:ea typeface="+mn-lt"/>
                <a:cs typeface="+mn-lt"/>
              </a:rPr>
              <a:t> DATEM </a:t>
            </a:r>
            <a:r>
              <a:rPr lang="en-US" sz="1400" err="1">
                <a:ea typeface="+mn-lt"/>
                <a:cs typeface="+mn-lt"/>
              </a:rPr>
              <a:t>katkılı</a:t>
            </a:r>
            <a:r>
              <a:rPr lang="en-US" sz="1400" dirty="0">
                <a:ea typeface="+mn-lt"/>
                <a:cs typeface="+mn-lt"/>
              </a:rPr>
              <a:t> </a:t>
            </a:r>
            <a:r>
              <a:rPr lang="en-US" sz="1400" err="1">
                <a:ea typeface="+mn-lt"/>
                <a:cs typeface="+mn-lt"/>
              </a:rPr>
              <a:t>ekmeklerde</a:t>
            </a:r>
            <a:r>
              <a:rPr lang="en-US" sz="1400" dirty="0">
                <a:ea typeface="+mn-lt"/>
                <a:cs typeface="+mn-lt"/>
              </a:rPr>
              <a:t> %31, %33 </a:t>
            </a:r>
            <a:r>
              <a:rPr lang="en-US" sz="1400" err="1">
                <a:ea typeface="+mn-lt"/>
                <a:cs typeface="+mn-lt"/>
              </a:rPr>
              <a:t>seviyelerinde</a:t>
            </a:r>
            <a:r>
              <a:rPr lang="en-US" sz="1400" dirty="0">
                <a:ea typeface="+mn-lt"/>
                <a:cs typeface="+mn-lt"/>
              </a:rPr>
              <a:t> </a:t>
            </a:r>
            <a:r>
              <a:rPr lang="en-US" sz="1400" err="1">
                <a:ea typeface="+mn-lt"/>
                <a:cs typeface="+mn-lt"/>
              </a:rPr>
              <a:t>iken</a:t>
            </a:r>
            <a:r>
              <a:rPr lang="en-US" sz="1400" dirty="0">
                <a:ea typeface="+mn-lt"/>
                <a:cs typeface="+mn-lt"/>
              </a:rPr>
              <a:t> FL </a:t>
            </a:r>
            <a:r>
              <a:rPr lang="en-US" sz="1400" err="1">
                <a:ea typeface="+mn-lt"/>
                <a:cs typeface="+mn-lt"/>
              </a:rPr>
              <a:t>ve</a:t>
            </a:r>
            <a:r>
              <a:rPr lang="en-US" sz="1400" dirty="0">
                <a:ea typeface="+mn-lt"/>
                <a:cs typeface="+mn-lt"/>
              </a:rPr>
              <a:t> </a:t>
            </a:r>
            <a:r>
              <a:rPr lang="en-US" sz="1400" err="1">
                <a:ea typeface="+mn-lt"/>
                <a:cs typeface="+mn-lt"/>
              </a:rPr>
              <a:t>GL’li</a:t>
            </a:r>
            <a:r>
              <a:rPr lang="en-US" sz="1400" dirty="0">
                <a:ea typeface="+mn-lt"/>
                <a:cs typeface="+mn-lt"/>
              </a:rPr>
              <a:t> </a:t>
            </a:r>
            <a:r>
              <a:rPr lang="en-US" sz="1400" err="1">
                <a:ea typeface="+mn-lt"/>
                <a:cs typeface="+mn-lt"/>
              </a:rPr>
              <a:t>ekmeklerde</a:t>
            </a:r>
            <a:r>
              <a:rPr lang="en-US" sz="1400" dirty="0">
                <a:ea typeface="+mn-lt"/>
                <a:cs typeface="+mn-lt"/>
              </a:rPr>
              <a:t> </a:t>
            </a:r>
            <a:r>
              <a:rPr lang="en-US" sz="1400" err="1">
                <a:ea typeface="+mn-lt"/>
                <a:cs typeface="+mn-lt"/>
              </a:rPr>
              <a:t>bu</a:t>
            </a:r>
            <a:r>
              <a:rPr lang="en-US" sz="1400" dirty="0">
                <a:ea typeface="+mn-lt"/>
                <a:cs typeface="+mn-lt"/>
              </a:rPr>
              <a:t> </a:t>
            </a:r>
            <a:r>
              <a:rPr lang="en-US" sz="1400" err="1">
                <a:ea typeface="+mn-lt"/>
                <a:cs typeface="+mn-lt"/>
              </a:rPr>
              <a:t>değer</a:t>
            </a:r>
            <a:r>
              <a:rPr lang="en-US" sz="1400" dirty="0">
                <a:ea typeface="+mn-lt"/>
                <a:cs typeface="+mn-lt"/>
              </a:rPr>
              <a:t> %28, %29 </a:t>
            </a:r>
            <a:r>
              <a:rPr lang="en-US" sz="1400" err="1">
                <a:ea typeface="+mn-lt"/>
                <a:cs typeface="+mn-lt"/>
              </a:rPr>
              <a:t>seviyelerinde</a:t>
            </a:r>
            <a:r>
              <a:rPr lang="en-US" sz="1400" dirty="0">
                <a:ea typeface="+mn-lt"/>
                <a:cs typeface="+mn-lt"/>
              </a:rPr>
              <a:t> </a:t>
            </a:r>
            <a:r>
              <a:rPr lang="en-US" sz="1400" err="1">
                <a:ea typeface="+mn-lt"/>
                <a:cs typeface="+mn-lt"/>
              </a:rPr>
              <a:t>olmaktadır</a:t>
            </a:r>
            <a:endParaRPr lang="tr-TR" sz="1400"/>
          </a:p>
        </p:txBody>
      </p:sp>
    </p:spTree>
    <p:extLst>
      <p:ext uri="{BB962C8B-B14F-4D97-AF65-F5344CB8AC3E}">
        <p14:creationId xmlns:p14="http://schemas.microsoft.com/office/powerpoint/2010/main" val="289246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D965671F-C979-FD3E-48BB-D7417EF6E9BE}"/>
              </a:ext>
            </a:extLst>
          </p:cNvPr>
          <p:cNvSpPr>
            <a:spLocks noGrp="1"/>
          </p:cNvSpPr>
          <p:nvPr>
            <p:ph type="title"/>
          </p:nvPr>
        </p:nvSpPr>
        <p:spPr>
          <a:xfrm>
            <a:off x="841248" y="510047"/>
            <a:ext cx="3300984" cy="1645920"/>
          </a:xfrm>
        </p:spPr>
        <p:txBody>
          <a:bodyPr>
            <a:normAutofit/>
          </a:bodyPr>
          <a:lstStyle/>
          <a:p>
            <a:endParaRPr lang="tr-TR" sz="2800"/>
          </a:p>
        </p:txBody>
      </p:sp>
      <p:sp>
        <p:nvSpPr>
          <p:cNvPr id="17" name="Rectangle 1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BFE7623-FD7D-1396-7347-1F88ADB78960}"/>
              </a:ext>
            </a:extLst>
          </p:cNvPr>
          <p:cNvSpPr>
            <a:spLocks noGrp="1"/>
          </p:cNvSpPr>
          <p:nvPr>
            <p:ph idx="1"/>
          </p:nvPr>
        </p:nvSpPr>
        <p:spPr>
          <a:xfrm>
            <a:off x="4581144" y="510047"/>
            <a:ext cx="6858000" cy="1645920"/>
          </a:xfrm>
        </p:spPr>
        <p:txBody>
          <a:bodyPr vert="horz" lIns="91440" tIns="45720" rIns="91440" bIns="45720" rtlCol="0" anchor="ctr">
            <a:noAutofit/>
          </a:bodyPr>
          <a:lstStyle/>
          <a:p>
            <a:r>
              <a:rPr lang="en-US" sz="1200" dirty="0">
                <a:ea typeface="+mn-lt"/>
                <a:cs typeface="+mn-lt"/>
              </a:rPr>
              <a:t>1.Şekil'de DATEM </a:t>
            </a:r>
            <a:r>
              <a:rPr lang="en-US" sz="1200" err="1">
                <a:ea typeface="+mn-lt"/>
                <a:cs typeface="+mn-lt"/>
              </a:rPr>
              <a:t>ve</a:t>
            </a:r>
            <a:r>
              <a:rPr lang="en-US" sz="1200" dirty="0">
                <a:ea typeface="+mn-lt"/>
                <a:cs typeface="+mn-lt"/>
              </a:rPr>
              <a:t> </a:t>
            </a:r>
            <a:r>
              <a:rPr lang="en-US" sz="1200" err="1">
                <a:ea typeface="+mn-lt"/>
                <a:cs typeface="+mn-lt"/>
              </a:rPr>
              <a:t>lipaz</a:t>
            </a:r>
            <a:r>
              <a:rPr lang="en-US" sz="1200" dirty="0">
                <a:ea typeface="+mn-lt"/>
                <a:cs typeface="+mn-lt"/>
              </a:rPr>
              <a:t> </a:t>
            </a:r>
            <a:r>
              <a:rPr lang="en-US" sz="1200" err="1">
                <a:ea typeface="+mn-lt"/>
                <a:cs typeface="+mn-lt"/>
              </a:rPr>
              <a:t>enzimlerinin</a:t>
            </a:r>
            <a:r>
              <a:rPr lang="en-US" sz="1200" dirty="0">
                <a:ea typeface="+mn-lt"/>
                <a:cs typeface="+mn-lt"/>
              </a:rPr>
              <a:t> </a:t>
            </a:r>
            <a:r>
              <a:rPr lang="en-US" sz="1200" err="1">
                <a:ea typeface="+mn-lt"/>
                <a:cs typeface="+mn-lt"/>
              </a:rPr>
              <a:t>toplam</a:t>
            </a:r>
            <a:r>
              <a:rPr lang="en-US" sz="1200" dirty="0">
                <a:ea typeface="+mn-lt"/>
                <a:cs typeface="+mn-lt"/>
              </a:rPr>
              <a:t> </a:t>
            </a:r>
            <a:r>
              <a:rPr lang="en-US" sz="1200" err="1">
                <a:ea typeface="+mn-lt"/>
                <a:cs typeface="+mn-lt"/>
              </a:rPr>
              <a:t>gözenek</a:t>
            </a:r>
            <a:r>
              <a:rPr lang="en-US" sz="1200" dirty="0">
                <a:ea typeface="+mn-lt"/>
                <a:cs typeface="+mn-lt"/>
              </a:rPr>
              <a:t> </a:t>
            </a:r>
            <a:r>
              <a:rPr lang="en-US" sz="1200" err="1">
                <a:ea typeface="+mn-lt"/>
                <a:cs typeface="+mn-lt"/>
              </a:rPr>
              <a:t>sayısı</a:t>
            </a:r>
            <a:r>
              <a:rPr lang="en-US" sz="1200" dirty="0">
                <a:ea typeface="+mn-lt"/>
                <a:cs typeface="+mn-lt"/>
              </a:rPr>
              <a:t> </a:t>
            </a:r>
            <a:r>
              <a:rPr lang="en-US" sz="1200" err="1">
                <a:ea typeface="+mn-lt"/>
                <a:cs typeface="+mn-lt"/>
              </a:rPr>
              <a:t>üzerindeki</a:t>
            </a:r>
            <a:r>
              <a:rPr lang="en-US" sz="1200" dirty="0">
                <a:ea typeface="+mn-lt"/>
                <a:cs typeface="+mn-lt"/>
              </a:rPr>
              <a:t> </a:t>
            </a:r>
            <a:r>
              <a:rPr lang="en-US" sz="1200" err="1">
                <a:ea typeface="+mn-lt"/>
                <a:cs typeface="+mn-lt"/>
              </a:rPr>
              <a:t>etkileri</a:t>
            </a:r>
            <a:r>
              <a:rPr lang="en-US" sz="1200" dirty="0">
                <a:ea typeface="+mn-lt"/>
                <a:cs typeface="+mn-lt"/>
              </a:rPr>
              <a:t> </a:t>
            </a:r>
            <a:r>
              <a:rPr lang="en-US" sz="1200" err="1">
                <a:ea typeface="+mn-lt"/>
                <a:cs typeface="+mn-lt"/>
              </a:rPr>
              <a:t>grafiksel</a:t>
            </a:r>
            <a:r>
              <a:rPr lang="en-US" sz="1200" dirty="0">
                <a:ea typeface="+mn-lt"/>
                <a:cs typeface="+mn-lt"/>
              </a:rPr>
              <a:t> </a:t>
            </a:r>
            <a:r>
              <a:rPr lang="en-US" sz="1200" err="1">
                <a:ea typeface="+mn-lt"/>
                <a:cs typeface="+mn-lt"/>
              </a:rPr>
              <a:t>olarak</a:t>
            </a:r>
            <a:r>
              <a:rPr lang="en-US" sz="1200" dirty="0">
                <a:ea typeface="+mn-lt"/>
                <a:cs typeface="+mn-lt"/>
              </a:rPr>
              <a:t> </a:t>
            </a:r>
            <a:r>
              <a:rPr lang="en-US" sz="1200" err="1">
                <a:ea typeface="+mn-lt"/>
                <a:cs typeface="+mn-lt"/>
              </a:rPr>
              <a:t>gösterilmiştir</a:t>
            </a:r>
            <a:r>
              <a:rPr lang="en-US" sz="1200" dirty="0">
                <a:ea typeface="+mn-lt"/>
                <a:cs typeface="+mn-lt"/>
              </a:rPr>
              <a:t>. </a:t>
            </a:r>
            <a:r>
              <a:rPr lang="en-US" sz="1200" err="1">
                <a:ea typeface="+mn-lt"/>
                <a:cs typeface="+mn-lt"/>
              </a:rPr>
              <a:t>DATEM’li</a:t>
            </a:r>
            <a:r>
              <a:rPr lang="en-US" sz="1200" dirty="0">
                <a:ea typeface="+mn-lt"/>
                <a:cs typeface="+mn-lt"/>
              </a:rPr>
              <a:t> </a:t>
            </a:r>
            <a:r>
              <a:rPr lang="en-US" sz="1200" err="1">
                <a:ea typeface="+mn-lt"/>
                <a:cs typeface="+mn-lt"/>
              </a:rPr>
              <a:t>ekmeklerdeki</a:t>
            </a:r>
            <a:r>
              <a:rPr lang="en-US" sz="1200" dirty="0">
                <a:ea typeface="+mn-lt"/>
                <a:cs typeface="+mn-lt"/>
              </a:rPr>
              <a:t> </a:t>
            </a:r>
            <a:r>
              <a:rPr lang="en-US" sz="1200" err="1">
                <a:ea typeface="+mn-lt"/>
                <a:cs typeface="+mn-lt"/>
              </a:rPr>
              <a:t>toplam</a:t>
            </a:r>
            <a:r>
              <a:rPr lang="en-US" sz="1200" dirty="0">
                <a:ea typeface="+mn-lt"/>
                <a:cs typeface="+mn-lt"/>
              </a:rPr>
              <a:t> </a:t>
            </a:r>
            <a:r>
              <a:rPr lang="en-US" sz="1200" err="1">
                <a:ea typeface="+mn-lt"/>
                <a:cs typeface="+mn-lt"/>
              </a:rPr>
              <a:t>gözenek</a:t>
            </a:r>
            <a:r>
              <a:rPr lang="en-US" sz="1200" dirty="0">
                <a:ea typeface="+mn-lt"/>
                <a:cs typeface="+mn-lt"/>
              </a:rPr>
              <a:t> </a:t>
            </a:r>
            <a:r>
              <a:rPr lang="en-US" sz="1200" err="1">
                <a:ea typeface="+mn-lt"/>
                <a:cs typeface="+mn-lt"/>
              </a:rPr>
              <a:t>sayısı</a:t>
            </a:r>
            <a:r>
              <a:rPr lang="en-US" sz="1200" dirty="0">
                <a:ea typeface="+mn-lt"/>
                <a:cs typeface="+mn-lt"/>
              </a:rPr>
              <a:t> </a:t>
            </a:r>
            <a:r>
              <a:rPr lang="en-US" sz="1200" err="1">
                <a:ea typeface="+mn-lt"/>
                <a:cs typeface="+mn-lt"/>
              </a:rPr>
              <a:t>lipazlarla</a:t>
            </a:r>
            <a:r>
              <a:rPr lang="en-US" sz="1200" dirty="0">
                <a:ea typeface="+mn-lt"/>
                <a:cs typeface="+mn-lt"/>
              </a:rPr>
              <a:t> </a:t>
            </a:r>
            <a:r>
              <a:rPr lang="en-US" sz="1200" err="1">
                <a:ea typeface="+mn-lt"/>
                <a:cs typeface="+mn-lt"/>
              </a:rPr>
              <a:t>kıyaslandığında</a:t>
            </a:r>
            <a:r>
              <a:rPr lang="en-US" sz="1200" dirty="0">
                <a:ea typeface="+mn-lt"/>
                <a:cs typeface="+mn-lt"/>
              </a:rPr>
              <a:t> </a:t>
            </a:r>
            <a:r>
              <a:rPr lang="en-US" sz="1200" err="1">
                <a:ea typeface="+mn-lt"/>
                <a:cs typeface="+mn-lt"/>
              </a:rPr>
              <a:t>daha</a:t>
            </a:r>
            <a:r>
              <a:rPr lang="en-US" sz="1200" dirty="0">
                <a:ea typeface="+mn-lt"/>
                <a:cs typeface="+mn-lt"/>
              </a:rPr>
              <a:t> </a:t>
            </a:r>
            <a:r>
              <a:rPr lang="en-US" sz="1200" err="1">
                <a:ea typeface="+mn-lt"/>
                <a:cs typeface="+mn-lt"/>
              </a:rPr>
              <a:t>fazla</a:t>
            </a:r>
            <a:r>
              <a:rPr lang="en-US" sz="1200" dirty="0">
                <a:ea typeface="+mn-lt"/>
                <a:cs typeface="+mn-lt"/>
              </a:rPr>
              <a:t> </a:t>
            </a:r>
            <a:r>
              <a:rPr lang="en-US" sz="1200" err="1">
                <a:ea typeface="+mn-lt"/>
                <a:cs typeface="+mn-lt"/>
              </a:rPr>
              <a:t>olmaktadır</a:t>
            </a:r>
            <a:r>
              <a:rPr lang="en-US" sz="1200" dirty="0">
                <a:ea typeface="+mn-lt"/>
                <a:cs typeface="+mn-lt"/>
              </a:rPr>
              <a:t>. </a:t>
            </a:r>
            <a:r>
              <a:rPr lang="en-US" sz="1200" err="1">
                <a:ea typeface="+mn-lt"/>
                <a:cs typeface="+mn-lt"/>
              </a:rPr>
              <a:t>Fakat</a:t>
            </a:r>
            <a:r>
              <a:rPr lang="en-US" sz="1200" dirty="0">
                <a:ea typeface="+mn-lt"/>
                <a:cs typeface="+mn-lt"/>
              </a:rPr>
              <a:t> </a:t>
            </a:r>
            <a:r>
              <a:rPr lang="en-US" sz="1200" err="1">
                <a:ea typeface="+mn-lt"/>
                <a:cs typeface="+mn-lt"/>
              </a:rPr>
              <a:t>bu</a:t>
            </a:r>
            <a:r>
              <a:rPr lang="en-US" sz="1200" dirty="0">
                <a:ea typeface="+mn-lt"/>
                <a:cs typeface="+mn-lt"/>
              </a:rPr>
              <a:t> </a:t>
            </a:r>
            <a:r>
              <a:rPr lang="en-US" sz="1200" err="1">
                <a:ea typeface="+mn-lt"/>
                <a:cs typeface="+mn-lt"/>
              </a:rPr>
              <a:t>artış</a:t>
            </a:r>
            <a:r>
              <a:rPr lang="en-US" sz="1200" dirty="0">
                <a:ea typeface="+mn-lt"/>
                <a:cs typeface="+mn-lt"/>
              </a:rPr>
              <a:t> </a:t>
            </a:r>
            <a:r>
              <a:rPr lang="en-US" sz="1200" err="1">
                <a:ea typeface="+mn-lt"/>
                <a:cs typeface="+mn-lt"/>
              </a:rPr>
              <a:t>DATEM’in</a:t>
            </a:r>
            <a:r>
              <a:rPr lang="en-US" sz="1200" dirty="0">
                <a:ea typeface="+mn-lt"/>
                <a:cs typeface="+mn-lt"/>
              </a:rPr>
              <a:t> %0,75 </a:t>
            </a:r>
            <a:r>
              <a:rPr lang="en-US" sz="1200" err="1">
                <a:ea typeface="+mn-lt"/>
                <a:cs typeface="+mn-lt"/>
              </a:rPr>
              <a:t>konsantrasyona</a:t>
            </a:r>
            <a:r>
              <a:rPr lang="en-US" sz="1200" dirty="0">
                <a:ea typeface="+mn-lt"/>
                <a:cs typeface="+mn-lt"/>
              </a:rPr>
              <a:t> </a:t>
            </a:r>
            <a:r>
              <a:rPr lang="en-US" sz="1200" err="1">
                <a:ea typeface="+mn-lt"/>
                <a:cs typeface="+mn-lt"/>
              </a:rPr>
              <a:t>kadar</a:t>
            </a:r>
            <a:r>
              <a:rPr lang="en-US" sz="1200" dirty="0">
                <a:ea typeface="+mn-lt"/>
                <a:cs typeface="+mn-lt"/>
              </a:rPr>
              <a:t> </a:t>
            </a:r>
            <a:r>
              <a:rPr lang="en-US" sz="1200" err="1">
                <a:ea typeface="+mn-lt"/>
                <a:cs typeface="+mn-lt"/>
              </a:rPr>
              <a:t>devam</a:t>
            </a:r>
            <a:r>
              <a:rPr lang="en-US" sz="1200" dirty="0">
                <a:ea typeface="+mn-lt"/>
                <a:cs typeface="+mn-lt"/>
              </a:rPr>
              <a:t> </a:t>
            </a:r>
            <a:r>
              <a:rPr lang="en-US" sz="1200" err="1">
                <a:ea typeface="+mn-lt"/>
                <a:cs typeface="+mn-lt"/>
              </a:rPr>
              <a:t>etmektedir</a:t>
            </a:r>
            <a:r>
              <a:rPr lang="en-US" sz="1200" dirty="0">
                <a:ea typeface="+mn-lt"/>
                <a:cs typeface="+mn-lt"/>
              </a:rPr>
              <a:t>. 2.Şekil’de </a:t>
            </a:r>
            <a:r>
              <a:rPr lang="en-US" sz="1200" err="1">
                <a:ea typeface="+mn-lt"/>
                <a:cs typeface="+mn-lt"/>
              </a:rPr>
              <a:t>boşluk</a:t>
            </a:r>
            <a:r>
              <a:rPr lang="en-US" sz="1200" dirty="0">
                <a:ea typeface="+mn-lt"/>
                <a:cs typeface="+mn-lt"/>
              </a:rPr>
              <a:t> </a:t>
            </a:r>
            <a:r>
              <a:rPr lang="en-US" sz="1200" err="1">
                <a:ea typeface="+mn-lt"/>
                <a:cs typeface="+mn-lt"/>
              </a:rPr>
              <a:t>oranında</a:t>
            </a:r>
            <a:r>
              <a:rPr lang="en-US" sz="1200" dirty="0">
                <a:ea typeface="+mn-lt"/>
                <a:cs typeface="+mn-lt"/>
              </a:rPr>
              <a:t> </a:t>
            </a:r>
            <a:r>
              <a:rPr lang="en-US" sz="1200" err="1">
                <a:ea typeface="+mn-lt"/>
                <a:cs typeface="+mn-lt"/>
              </a:rPr>
              <a:t>meydana</a:t>
            </a:r>
            <a:r>
              <a:rPr lang="en-US" sz="1200" dirty="0">
                <a:ea typeface="+mn-lt"/>
                <a:cs typeface="+mn-lt"/>
              </a:rPr>
              <a:t> </a:t>
            </a:r>
            <a:r>
              <a:rPr lang="en-US" sz="1200" err="1">
                <a:ea typeface="+mn-lt"/>
                <a:cs typeface="+mn-lt"/>
              </a:rPr>
              <a:t>gelen</a:t>
            </a:r>
            <a:r>
              <a:rPr lang="en-US" sz="1200" dirty="0">
                <a:ea typeface="+mn-lt"/>
                <a:cs typeface="+mn-lt"/>
              </a:rPr>
              <a:t> </a:t>
            </a:r>
            <a:r>
              <a:rPr lang="en-US" sz="1200" err="1">
                <a:ea typeface="+mn-lt"/>
                <a:cs typeface="+mn-lt"/>
              </a:rPr>
              <a:t>değişim</a:t>
            </a:r>
            <a:r>
              <a:rPr lang="en-US" sz="1200" dirty="0">
                <a:ea typeface="+mn-lt"/>
                <a:cs typeface="+mn-lt"/>
              </a:rPr>
              <a:t> </a:t>
            </a:r>
            <a:r>
              <a:rPr lang="en-US" sz="1200" err="1">
                <a:ea typeface="+mn-lt"/>
                <a:cs typeface="+mn-lt"/>
              </a:rPr>
              <a:t>gösterilmiştir</a:t>
            </a:r>
            <a:r>
              <a:rPr lang="en-US" sz="1200" dirty="0">
                <a:ea typeface="+mn-lt"/>
                <a:cs typeface="+mn-lt"/>
              </a:rPr>
              <a:t>. </a:t>
            </a:r>
            <a:r>
              <a:rPr lang="en-US" sz="1200" err="1">
                <a:ea typeface="+mn-lt"/>
                <a:cs typeface="+mn-lt"/>
              </a:rPr>
              <a:t>DATEM’li</a:t>
            </a:r>
            <a:r>
              <a:rPr lang="en-US" sz="1200" dirty="0">
                <a:ea typeface="+mn-lt"/>
                <a:cs typeface="+mn-lt"/>
              </a:rPr>
              <a:t> </a:t>
            </a:r>
            <a:r>
              <a:rPr lang="en-US" sz="1200" err="1">
                <a:ea typeface="+mn-lt"/>
                <a:cs typeface="+mn-lt"/>
              </a:rPr>
              <a:t>ekmeklerde</a:t>
            </a:r>
            <a:r>
              <a:rPr lang="en-US" sz="1200" dirty="0">
                <a:ea typeface="+mn-lt"/>
                <a:cs typeface="+mn-lt"/>
              </a:rPr>
              <a:t> </a:t>
            </a:r>
            <a:r>
              <a:rPr lang="en-US" sz="1200" err="1">
                <a:ea typeface="+mn-lt"/>
                <a:cs typeface="+mn-lt"/>
              </a:rPr>
              <a:t>bu</a:t>
            </a:r>
            <a:r>
              <a:rPr lang="en-US" sz="1200" dirty="0">
                <a:ea typeface="+mn-lt"/>
                <a:cs typeface="+mn-lt"/>
              </a:rPr>
              <a:t> </a:t>
            </a:r>
            <a:r>
              <a:rPr lang="en-US" sz="1200" err="1">
                <a:ea typeface="+mn-lt"/>
                <a:cs typeface="+mn-lt"/>
              </a:rPr>
              <a:t>değer</a:t>
            </a:r>
            <a:r>
              <a:rPr lang="en-US" sz="1200" dirty="0">
                <a:ea typeface="+mn-lt"/>
                <a:cs typeface="+mn-lt"/>
              </a:rPr>
              <a:t> %31,5 </a:t>
            </a:r>
            <a:r>
              <a:rPr lang="en-US" sz="1200" err="1">
                <a:ea typeface="+mn-lt"/>
                <a:cs typeface="+mn-lt"/>
              </a:rPr>
              <a:t>ile</a:t>
            </a:r>
            <a:r>
              <a:rPr lang="en-US" sz="1200" dirty="0">
                <a:ea typeface="+mn-lt"/>
                <a:cs typeface="+mn-lt"/>
              </a:rPr>
              <a:t> 33 </a:t>
            </a:r>
            <a:r>
              <a:rPr lang="en-US" sz="1200" err="1">
                <a:ea typeface="+mn-lt"/>
                <a:cs typeface="+mn-lt"/>
              </a:rPr>
              <a:t>arasındayken</a:t>
            </a:r>
            <a:r>
              <a:rPr lang="en-US" sz="1200" dirty="0">
                <a:ea typeface="+mn-lt"/>
                <a:cs typeface="+mn-lt"/>
              </a:rPr>
              <a:t> </a:t>
            </a:r>
            <a:r>
              <a:rPr lang="en-US" sz="1200" err="1">
                <a:ea typeface="+mn-lt"/>
                <a:cs typeface="+mn-lt"/>
              </a:rPr>
              <a:t>FL’de</a:t>
            </a:r>
            <a:r>
              <a:rPr lang="en-US" sz="1200" dirty="0">
                <a:ea typeface="+mn-lt"/>
                <a:cs typeface="+mn-lt"/>
              </a:rPr>
              <a:t> </a:t>
            </a:r>
            <a:r>
              <a:rPr lang="en-US" sz="1200" err="1">
                <a:ea typeface="+mn-lt"/>
                <a:cs typeface="+mn-lt"/>
              </a:rPr>
              <a:t>bu</a:t>
            </a:r>
            <a:r>
              <a:rPr lang="en-US" sz="1200" dirty="0">
                <a:ea typeface="+mn-lt"/>
                <a:cs typeface="+mn-lt"/>
              </a:rPr>
              <a:t> </a:t>
            </a:r>
            <a:r>
              <a:rPr lang="en-US" sz="1200" err="1">
                <a:ea typeface="+mn-lt"/>
                <a:cs typeface="+mn-lt"/>
              </a:rPr>
              <a:t>değer</a:t>
            </a:r>
            <a:r>
              <a:rPr lang="en-US" sz="1200" dirty="0">
                <a:ea typeface="+mn-lt"/>
                <a:cs typeface="+mn-lt"/>
              </a:rPr>
              <a:t> %28-29 </a:t>
            </a:r>
            <a:r>
              <a:rPr lang="en-US" sz="1200" err="1">
                <a:ea typeface="+mn-lt"/>
                <a:cs typeface="+mn-lt"/>
              </a:rPr>
              <a:t>seviyelerinde</a:t>
            </a:r>
            <a:r>
              <a:rPr lang="en-US" sz="1200" dirty="0">
                <a:ea typeface="+mn-lt"/>
                <a:cs typeface="+mn-lt"/>
              </a:rPr>
              <a:t> </a:t>
            </a:r>
            <a:r>
              <a:rPr lang="en-US" sz="1200" err="1">
                <a:ea typeface="+mn-lt"/>
                <a:cs typeface="+mn-lt"/>
              </a:rPr>
              <a:t>olmaktadır</a:t>
            </a:r>
            <a:r>
              <a:rPr lang="en-US" sz="1200" dirty="0">
                <a:ea typeface="+mn-lt"/>
                <a:cs typeface="+mn-lt"/>
              </a:rPr>
              <a:t>. </a:t>
            </a:r>
            <a:r>
              <a:rPr lang="en-US" sz="1200" err="1">
                <a:ea typeface="+mn-lt"/>
                <a:cs typeface="+mn-lt"/>
              </a:rPr>
              <a:t>DATEM’in</a:t>
            </a:r>
            <a:r>
              <a:rPr lang="en-US" sz="1200" dirty="0">
                <a:ea typeface="+mn-lt"/>
                <a:cs typeface="+mn-lt"/>
              </a:rPr>
              <a:t> %0,50 </a:t>
            </a:r>
            <a:r>
              <a:rPr lang="en-US" sz="1200" err="1">
                <a:ea typeface="+mn-lt"/>
                <a:cs typeface="+mn-lt"/>
              </a:rPr>
              <a:t>ve</a:t>
            </a:r>
            <a:r>
              <a:rPr lang="en-US" sz="1200" dirty="0">
                <a:ea typeface="+mn-lt"/>
                <a:cs typeface="+mn-lt"/>
              </a:rPr>
              <a:t> %0,75’li </a:t>
            </a:r>
            <a:r>
              <a:rPr lang="en-US" sz="1200" err="1">
                <a:ea typeface="+mn-lt"/>
                <a:cs typeface="+mn-lt"/>
              </a:rPr>
              <a:t>konsantrasyonlarında</a:t>
            </a:r>
            <a:r>
              <a:rPr lang="en-US" sz="1200" dirty="0">
                <a:ea typeface="+mn-lt"/>
                <a:cs typeface="+mn-lt"/>
              </a:rPr>
              <a:t> </a:t>
            </a:r>
            <a:r>
              <a:rPr lang="en-US" sz="1200" err="1">
                <a:ea typeface="+mn-lt"/>
                <a:cs typeface="+mn-lt"/>
              </a:rPr>
              <a:t>en</a:t>
            </a:r>
            <a:r>
              <a:rPr lang="en-US" sz="1200" dirty="0">
                <a:ea typeface="+mn-lt"/>
                <a:cs typeface="+mn-lt"/>
              </a:rPr>
              <a:t> </a:t>
            </a:r>
            <a:r>
              <a:rPr lang="en-US" sz="1200" err="1">
                <a:ea typeface="+mn-lt"/>
                <a:cs typeface="+mn-lt"/>
              </a:rPr>
              <a:t>fazla</a:t>
            </a:r>
            <a:r>
              <a:rPr lang="en-US" sz="1200" dirty="0">
                <a:ea typeface="+mn-lt"/>
                <a:cs typeface="+mn-lt"/>
              </a:rPr>
              <a:t> </a:t>
            </a:r>
            <a:r>
              <a:rPr lang="en-US" sz="1200" err="1">
                <a:ea typeface="+mn-lt"/>
                <a:cs typeface="+mn-lt"/>
              </a:rPr>
              <a:t>boşluk</a:t>
            </a:r>
            <a:r>
              <a:rPr lang="en-US" sz="1200" dirty="0">
                <a:ea typeface="+mn-lt"/>
                <a:cs typeface="+mn-lt"/>
              </a:rPr>
              <a:t> </a:t>
            </a:r>
            <a:r>
              <a:rPr lang="en-US" sz="1200" err="1">
                <a:ea typeface="+mn-lt"/>
                <a:cs typeface="+mn-lt"/>
              </a:rPr>
              <a:t>oranı</a:t>
            </a:r>
            <a:r>
              <a:rPr lang="en-US" sz="1200" dirty="0">
                <a:ea typeface="+mn-lt"/>
                <a:cs typeface="+mn-lt"/>
              </a:rPr>
              <a:t> </a:t>
            </a:r>
            <a:r>
              <a:rPr lang="en-US" sz="1200" err="1">
                <a:ea typeface="+mn-lt"/>
                <a:cs typeface="+mn-lt"/>
              </a:rPr>
              <a:t>elde</a:t>
            </a:r>
            <a:r>
              <a:rPr lang="en-US" sz="1200" dirty="0">
                <a:ea typeface="+mn-lt"/>
                <a:cs typeface="+mn-lt"/>
              </a:rPr>
              <a:t> </a:t>
            </a:r>
            <a:r>
              <a:rPr lang="en-US" sz="1200" err="1">
                <a:ea typeface="+mn-lt"/>
                <a:cs typeface="+mn-lt"/>
              </a:rPr>
              <a:t>edilmiştir</a:t>
            </a:r>
            <a:r>
              <a:rPr lang="en-US" sz="1200" dirty="0">
                <a:ea typeface="+mn-lt"/>
                <a:cs typeface="+mn-lt"/>
              </a:rPr>
              <a:t>. FL </a:t>
            </a:r>
            <a:r>
              <a:rPr lang="en-US" sz="1200" err="1">
                <a:ea typeface="+mn-lt"/>
                <a:cs typeface="+mn-lt"/>
              </a:rPr>
              <a:t>için</a:t>
            </a:r>
            <a:r>
              <a:rPr lang="en-US" sz="1200" dirty="0">
                <a:ea typeface="+mn-lt"/>
                <a:cs typeface="+mn-lt"/>
              </a:rPr>
              <a:t> </a:t>
            </a:r>
            <a:r>
              <a:rPr lang="en-US" sz="1200" err="1">
                <a:ea typeface="+mn-lt"/>
                <a:cs typeface="+mn-lt"/>
              </a:rPr>
              <a:t>ise</a:t>
            </a:r>
            <a:r>
              <a:rPr lang="en-US" sz="1200" dirty="0">
                <a:ea typeface="+mn-lt"/>
                <a:cs typeface="+mn-lt"/>
              </a:rPr>
              <a:t> 30mg.kg-1 </a:t>
            </a:r>
            <a:r>
              <a:rPr lang="en-US" sz="1200" err="1">
                <a:ea typeface="+mn-lt"/>
                <a:cs typeface="+mn-lt"/>
              </a:rPr>
              <a:t>konstrasyonu</a:t>
            </a:r>
            <a:r>
              <a:rPr lang="en-US" sz="1200" dirty="0">
                <a:ea typeface="+mn-lt"/>
                <a:cs typeface="+mn-lt"/>
              </a:rPr>
              <a:t> </a:t>
            </a:r>
            <a:r>
              <a:rPr lang="en-US" sz="1200" err="1">
                <a:ea typeface="+mn-lt"/>
                <a:cs typeface="+mn-lt"/>
              </a:rPr>
              <a:t>ve</a:t>
            </a:r>
            <a:r>
              <a:rPr lang="en-US" sz="1200" dirty="0">
                <a:ea typeface="+mn-lt"/>
                <a:cs typeface="+mn-lt"/>
              </a:rPr>
              <a:t> </a:t>
            </a:r>
            <a:r>
              <a:rPr lang="en-US" sz="1200" err="1">
                <a:ea typeface="+mn-lt"/>
                <a:cs typeface="+mn-lt"/>
              </a:rPr>
              <a:t>yukarısında</a:t>
            </a:r>
            <a:r>
              <a:rPr lang="en-US" sz="1200" dirty="0">
                <a:ea typeface="+mn-lt"/>
                <a:cs typeface="+mn-lt"/>
              </a:rPr>
              <a:t> </a:t>
            </a:r>
            <a:r>
              <a:rPr lang="en-US" sz="1200" err="1">
                <a:ea typeface="+mn-lt"/>
                <a:cs typeface="+mn-lt"/>
              </a:rPr>
              <a:t>azalma</a:t>
            </a:r>
            <a:r>
              <a:rPr lang="en-US" sz="1200" dirty="0">
                <a:ea typeface="+mn-lt"/>
                <a:cs typeface="+mn-lt"/>
              </a:rPr>
              <a:t> </a:t>
            </a:r>
            <a:r>
              <a:rPr lang="en-US" sz="1200" err="1">
                <a:ea typeface="+mn-lt"/>
                <a:cs typeface="+mn-lt"/>
              </a:rPr>
              <a:t>olduğu</a:t>
            </a:r>
            <a:r>
              <a:rPr lang="en-US" sz="1200" dirty="0">
                <a:ea typeface="+mn-lt"/>
                <a:cs typeface="+mn-lt"/>
              </a:rPr>
              <a:t> </a:t>
            </a:r>
            <a:r>
              <a:rPr lang="en-US" sz="1200" err="1">
                <a:ea typeface="+mn-lt"/>
                <a:cs typeface="+mn-lt"/>
              </a:rPr>
              <a:t>görülmüştür</a:t>
            </a:r>
            <a:r>
              <a:rPr lang="en-US" sz="1200" dirty="0">
                <a:ea typeface="+mn-lt"/>
                <a:cs typeface="+mn-lt"/>
              </a:rPr>
              <a:t>. </a:t>
            </a:r>
            <a:r>
              <a:rPr lang="en-US" sz="1200" err="1">
                <a:ea typeface="+mn-lt"/>
                <a:cs typeface="+mn-lt"/>
              </a:rPr>
              <a:t>GL’nin</a:t>
            </a:r>
            <a:r>
              <a:rPr lang="en-US" sz="1200" dirty="0">
                <a:ea typeface="+mn-lt"/>
                <a:cs typeface="+mn-lt"/>
              </a:rPr>
              <a:t> </a:t>
            </a:r>
            <a:r>
              <a:rPr lang="en-US" sz="1200" err="1">
                <a:ea typeface="+mn-lt"/>
                <a:cs typeface="+mn-lt"/>
              </a:rPr>
              <a:t>ise</a:t>
            </a:r>
            <a:r>
              <a:rPr lang="en-US" sz="1200" dirty="0">
                <a:ea typeface="+mn-lt"/>
                <a:cs typeface="+mn-lt"/>
              </a:rPr>
              <a:t> </a:t>
            </a:r>
            <a:r>
              <a:rPr lang="en-US" sz="1200" err="1">
                <a:ea typeface="+mn-lt"/>
                <a:cs typeface="+mn-lt"/>
              </a:rPr>
              <a:t>boşluk</a:t>
            </a:r>
            <a:r>
              <a:rPr lang="en-US" sz="1200" dirty="0">
                <a:ea typeface="+mn-lt"/>
                <a:cs typeface="+mn-lt"/>
              </a:rPr>
              <a:t> </a:t>
            </a:r>
            <a:r>
              <a:rPr lang="en-US" sz="1200" err="1">
                <a:ea typeface="+mn-lt"/>
                <a:cs typeface="+mn-lt"/>
              </a:rPr>
              <a:t>oranı</a:t>
            </a:r>
            <a:r>
              <a:rPr lang="en-US" sz="1200" dirty="0">
                <a:ea typeface="+mn-lt"/>
                <a:cs typeface="+mn-lt"/>
              </a:rPr>
              <a:t> </a:t>
            </a:r>
            <a:r>
              <a:rPr lang="en-US" sz="1200" err="1">
                <a:ea typeface="+mn-lt"/>
                <a:cs typeface="+mn-lt"/>
              </a:rPr>
              <a:t>üzerinde</a:t>
            </a:r>
            <a:r>
              <a:rPr lang="en-US" sz="1200" dirty="0">
                <a:ea typeface="+mn-lt"/>
                <a:cs typeface="+mn-lt"/>
              </a:rPr>
              <a:t> </a:t>
            </a:r>
            <a:r>
              <a:rPr lang="en-US" sz="1200" err="1">
                <a:ea typeface="+mn-lt"/>
                <a:cs typeface="+mn-lt"/>
              </a:rPr>
              <a:t>ciddi</a:t>
            </a:r>
            <a:r>
              <a:rPr lang="en-US" sz="1200" dirty="0">
                <a:ea typeface="+mn-lt"/>
                <a:cs typeface="+mn-lt"/>
              </a:rPr>
              <a:t> </a:t>
            </a:r>
            <a:r>
              <a:rPr lang="en-US" sz="1200" err="1">
                <a:ea typeface="+mn-lt"/>
                <a:cs typeface="+mn-lt"/>
              </a:rPr>
              <a:t>bir</a:t>
            </a:r>
            <a:r>
              <a:rPr lang="en-US" sz="1200" dirty="0">
                <a:ea typeface="+mn-lt"/>
                <a:cs typeface="+mn-lt"/>
              </a:rPr>
              <a:t> </a:t>
            </a:r>
            <a:r>
              <a:rPr lang="en-US" sz="1200" err="1">
                <a:ea typeface="+mn-lt"/>
                <a:cs typeface="+mn-lt"/>
              </a:rPr>
              <a:t>etkisi</a:t>
            </a:r>
            <a:r>
              <a:rPr lang="en-US" sz="1200" dirty="0">
                <a:ea typeface="+mn-lt"/>
                <a:cs typeface="+mn-lt"/>
              </a:rPr>
              <a:t> </a:t>
            </a:r>
            <a:r>
              <a:rPr lang="en-US" sz="1200" err="1">
                <a:ea typeface="+mn-lt"/>
                <a:cs typeface="+mn-lt"/>
              </a:rPr>
              <a:t>olmadığı</a:t>
            </a:r>
            <a:r>
              <a:rPr lang="en-US" sz="1200" dirty="0">
                <a:ea typeface="+mn-lt"/>
                <a:cs typeface="+mn-lt"/>
              </a:rPr>
              <a:t> </a:t>
            </a:r>
            <a:r>
              <a:rPr lang="en-US" sz="1200" err="1">
                <a:ea typeface="+mn-lt"/>
                <a:cs typeface="+mn-lt"/>
              </a:rPr>
              <a:t>görülmüştür</a:t>
            </a:r>
            <a:r>
              <a:rPr lang="en-US" sz="1200" dirty="0">
                <a:ea typeface="+mn-lt"/>
                <a:cs typeface="+mn-lt"/>
              </a:rPr>
              <a:t>. 3.Şekil’de </a:t>
            </a:r>
            <a:r>
              <a:rPr lang="en-US" sz="1200" err="1">
                <a:ea typeface="+mn-lt"/>
                <a:cs typeface="+mn-lt"/>
              </a:rPr>
              <a:t>ise</a:t>
            </a:r>
            <a:r>
              <a:rPr lang="en-US" sz="1200" dirty="0">
                <a:ea typeface="+mn-lt"/>
                <a:cs typeface="+mn-lt"/>
              </a:rPr>
              <a:t> DATEM </a:t>
            </a:r>
            <a:r>
              <a:rPr lang="en-US" sz="1200" err="1">
                <a:ea typeface="+mn-lt"/>
                <a:cs typeface="+mn-lt"/>
              </a:rPr>
              <a:t>ve</a:t>
            </a:r>
            <a:r>
              <a:rPr lang="en-US" sz="1200" dirty="0">
                <a:ea typeface="+mn-lt"/>
                <a:cs typeface="+mn-lt"/>
              </a:rPr>
              <a:t> </a:t>
            </a:r>
            <a:r>
              <a:rPr lang="en-US" sz="1200" err="1">
                <a:ea typeface="+mn-lt"/>
                <a:cs typeface="+mn-lt"/>
              </a:rPr>
              <a:t>lipazların</a:t>
            </a:r>
            <a:r>
              <a:rPr lang="en-US" sz="1200" dirty="0">
                <a:ea typeface="+mn-lt"/>
                <a:cs typeface="+mn-lt"/>
              </a:rPr>
              <a:t> </a:t>
            </a:r>
            <a:r>
              <a:rPr lang="en-US" sz="1200" err="1">
                <a:ea typeface="+mn-lt"/>
                <a:cs typeface="+mn-lt"/>
              </a:rPr>
              <a:t>yoğunluk</a:t>
            </a:r>
            <a:r>
              <a:rPr lang="en-US" sz="1200" dirty="0">
                <a:ea typeface="+mn-lt"/>
                <a:cs typeface="+mn-lt"/>
              </a:rPr>
              <a:t> </a:t>
            </a:r>
            <a:r>
              <a:rPr lang="en-US" sz="1200" err="1">
                <a:ea typeface="+mn-lt"/>
                <a:cs typeface="+mn-lt"/>
              </a:rPr>
              <a:t>üzerindeki</a:t>
            </a:r>
            <a:r>
              <a:rPr lang="en-US" sz="1200" dirty="0">
                <a:ea typeface="+mn-lt"/>
                <a:cs typeface="+mn-lt"/>
              </a:rPr>
              <a:t> </a:t>
            </a:r>
            <a:r>
              <a:rPr lang="en-US" sz="1200" err="1">
                <a:ea typeface="+mn-lt"/>
                <a:cs typeface="+mn-lt"/>
              </a:rPr>
              <a:t>etkileri</a:t>
            </a:r>
            <a:r>
              <a:rPr lang="en-US" sz="1200" dirty="0">
                <a:ea typeface="+mn-lt"/>
                <a:cs typeface="+mn-lt"/>
              </a:rPr>
              <a:t> </a:t>
            </a:r>
            <a:r>
              <a:rPr lang="en-US" sz="1200" err="1">
                <a:ea typeface="+mn-lt"/>
                <a:cs typeface="+mn-lt"/>
              </a:rPr>
              <a:t>gösterilmiştir</a:t>
            </a:r>
            <a:r>
              <a:rPr lang="en-US" sz="1200" dirty="0">
                <a:ea typeface="+mn-lt"/>
                <a:cs typeface="+mn-lt"/>
              </a:rPr>
              <a:t>. </a:t>
            </a:r>
            <a:endParaRPr lang="en-US" sz="1200"/>
          </a:p>
        </p:txBody>
      </p:sp>
      <p:pic>
        <p:nvPicPr>
          <p:cNvPr id="6" name="Resim 6">
            <a:extLst>
              <a:ext uri="{FF2B5EF4-FFF2-40B4-BE49-F238E27FC236}">
                <a16:creationId xmlns:a16="http://schemas.microsoft.com/office/drawing/2014/main" id="{9B9244EF-C2D6-C4E1-8D3A-C17A15352F25}"/>
              </a:ext>
            </a:extLst>
          </p:cNvPr>
          <p:cNvPicPr>
            <a:picLocks noChangeAspect="1"/>
          </p:cNvPicPr>
          <p:nvPr/>
        </p:nvPicPr>
        <p:blipFill>
          <a:blip r:embed="rId2"/>
          <a:stretch>
            <a:fillRect/>
          </a:stretch>
        </p:blipFill>
        <p:spPr>
          <a:xfrm>
            <a:off x="557784" y="3010261"/>
            <a:ext cx="3584448" cy="2831713"/>
          </a:xfrm>
          <a:prstGeom prst="rect">
            <a:avLst/>
          </a:prstGeom>
        </p:spPr>
      </p:pic>
      <p:pic>
        <p:nvPicPr>
          <p:cNvPr id="4" name="Resim 4">
            <a:extLst>
              <a:ext uri="{FF2B5EF4-FFF2-40B4-BE49-F238E27FC236}">
                <a16:creationId xmlns:a16="http://schemas.microsoft.com/office/drawing/2014/main" id="{59972DC9-F249-CF91-E5D3-94081A5B9C90}"/>
              </a:ext>
            </a:extLst>
          </p:cNvPr>
          <p:cNvPicPr>
            <a:picLocks noChangeAspect="1"/>
          </p:cNvPicPr>
          <p:nvPr/>
        </p:nvPicPr>
        <p:blipFill>
          <a:blip r:embed="rId3"/>
          <a:stretch>
            <a:fillRect/>
          </a:stretch>
        </p:blipFill>
        <p:spPr>
          <a:xfrm>
            <a:off x="4347599" y="3032664"/>
            <a:ext cx="3584448" cy="2786907"/>
          </a:xfrm>
          <a:prstGeom prst="rect">
            <a:avLst/>
          </a:prstGeom>
        </p:spPr>
      </p:pic>
      <p:pic>
        <p:nvPicPr>
          <p:cNvPr id="5" name="Resim 5">
            <a:extLst>
              <a:ext uri="{FF2B5EF4-FFF2-40B4-BE49-F238E27FC236}">
                <a16:creationId xmlns:a16="http://schemas.microsoft.com/office/drawing/2014/main" id="{4C1ABCFD-0A80-D32F-7A67-82CEB9E01EBA}"/>
              </a:ext>
            </a:extLst>
          </p:cNvPr>
          <p:cNvPicPr>
            <a:picLocks noChangeAspect="1"/>
          </p:cNvPicPr>
          <p:nvPr/>
        </p:nvPicPr>
        <p:blipFill>
          <a:blip r:embed="rId4"/>
          <a:stretch>
            <a:fillRect/>
          </a:stretch>
        </p:blipFill>
        <p:spPr>
          <a:xfrm>
            <a:off x="8137415" y="3095392"/>
            <a:ext cx="3584448" cy="2661452"/>
          </a:xfrm>
          <a:prstGeom prst="rect">
            <a:avLst/>
          </a:prstGeom>
        </p:spPr>
      </p:pic>
      <p:sp>
        <p:nvSpPr>
          <p:cNvPr id="7" name="Metin kutusu 6">
            <a:extLst>
              <a:ext uri="{FF2B5EF4-FFF2-40B4-BE49-F238E27FC236}">
                <a16:creationId xmlns:a16="http://schemas.microsoft.com/office/drawing/2014/main" id="{AD683D3F-8E59-1B72-4A78-1147F4D21180}"/>
              </a:ext>
            </a:extLst>
          </p:cNvPr>
          <p:cNvSpPr txBox="1"/>
          <p:nvPr/>
        </p:nvSpPr>
        <p:spPr>
          <a:xfrm>
            <a:off x="1905000" y="6077565"/>
            <a:ext cx="117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1. </a:t>
            </a:r>
            <a:r>
              <a:rPr lang="tr-TR" dirty="0">
                <a:ea typeface="+mn-lt"/>
                <a:cs typeface="+mn-lt"/>
              </a:rPr>
              <a:t>Şekil</a:t>
            </a:r>
            <a:endParaRPr lang="tr-TR" dirty="0"/>
          </a:p>
        </p:txBody>
      </p:sp>
      <p:sp>
        <p:nvSpPr>
          <p:cNvPr id="8" name="Metin kutusu 7">
            <a:extLst>
              <a:ext uri="{FF2B5EF4-FFF2-40B4-BE49-F238E27FC236}">
                <a16:creationId xmlns:a16="http://schemas.microsoft.com/office/drawing/2014/main" id="{EA152BB4-68B7-F745-0A22-54FC347BCAE7}"/>
              </a:ext>
            </a:extLst>
          </p:cNvPr>
          <p:cNvSpPr txBox="1"/>
          <p:nvPr/>
        </p:nvSpPr>
        <p:spPr>
          <a:xfrm>
            <a:off x="6022258" y="6077564"/>
            <a:ext cx="117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2. </a:t>
            </a:r>
            <a:r>
              <a:rPr lang="tr-TR" dirty="0">
                <a:ea typeface="+mn-lt"/>
                <a:cs typeface="+mn-lt"/>
              </a:rPr>
              <a:t>Şekil</a:t>
            </a:r>
            <a:endParaRPr lang="tr-TR" dirty="0"/>
          </a:p>
        </p:txBody>
      </p:sp>
      <p:sp>
        <p:nvSpPr>
          <p:cNvPr id="9" name="Metin kutusu 8">
            <a:extLst>
              <a:ext uri="{FF2B5EF4-FFF2-40B4-BE49-F238E27FC236}">
                <a16:creationId xmlns:a16="http://schemas.microsoft.com/office/drawing/2014/main" id="{62211C50-D7CC-1EC1-C517-B03FD396B7DB}"/>
              </a:ext>
            </a:extLst>
          </p:cNvPr>
          <p:cNvSpPr txBox="1"/>
          <p:nvPr/>
        </p:nvSpPr>
        <p:spPr>
          <a:xfrm>
            <a:off x="9930580" y="6077564"/>
            <a:ext cx="117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3. </a:t>
            </a:r>
            <a:r>
              <a:rPr lang="tr-TR" dirty="0">
                <a:ea typeface="+mn-lt"/>
                <a:cs typeface="+mn-lt"/>
              </a:rPr>
              <a:t>Şekil</a:t>
            </a:r>
            <a:endParaRPr lang="tr-TR" dirty="0"/>
          </a:p>
        </p:txBody>
      </p:sp>
    </p:spTree>
    <p:extLst>
      <p:ext uri="{BB962C8B-B14F-4D97-AF65-F5344CB8AC3E}">
        <p14:creationId xmlns:p14="http://schemas.microsoft.com/office/powerpoint/2010/main" val="47752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350C2C-DCCA-AB76-47DF-336A99A45E56}"/>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EFC165A4-786D-9203-D7E9-8438BB76F77A}"/>
              </a:ext>
            </a:extLst>
          </p:cNvPr>
          <p:cNvSpPr>
            <a:spLocks noGrp="1"/>
          </p:cNvSpPr>
          <p:nvPr>
            <p:ph idx="1"/>
          </p:nvPr>
        </p:nvSpPr>
        <p:spPr/>
        <p:txBody>
          <a:bodyPr vert="horz" lIns="91440" tIns="45720" rIns="91440" bIns="45720" rtlCol="0" anchor="t">
            <a:normAutofit/>
          </a:bodyPr>
          <a:lstStyle/>
          <a:p>
            <a:r>
              <a:rPr lang="tr-TR">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a:t>
            </a:r>
            <a:endParaRPr lang="tr-TR"/>
          </a:p>
        </p:txBody>
      </p:sp>
    </p:spTree>
    <p:extLst>
      <p:ext uri="{BB962C8B-B14F-4D97-AF65-F5344CB8AC3E}">
        <p14:creationId xmlns:p14="http://schemas.microsoft.com/office/powerpoint/2010/main" val="174059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143D36D-2A46-30A7-0655-46246142FD07}"/>
              </a:ext>
            </a:extLst>
          </p:cNvPr>
          <p:cNvSpPr>
            <a:spLocks noGrp="1"/>
          </p:cNvSpPr>
          <p:nvPr>
            <p:ph type="title"/>
          </p:nvPr>
        </p:nvSpPr>
        <p:spPr>
          <a:xfrm>
            <a:off x="841246" y="978619"/>
            <a:ext cx="5991244" cy="1106424"/>
          </a:xfrm>
        </p:spPr>
        <p:txBody>
          <a:bodyPr>
            <a:normAutofit/>
          </a:bodyPr>
          <a:lstStyle/>
          <a:p>
            <a:r>
              <a:rPr lang="tr-TR" sz="3200"/>
              <a:t>ÖZET:</a:t>
            </a:r>
          </a:p>
        </p:txBody>
      </p:sp>
      <p:sp>
        <p:nvSpPr>
          <p:cNvPr id="23" name="Rectangle 2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E7764D5F-20B3-48FC-CF03-1039E67AF7A7}"/>
              </a:ext>
            </a:extLst>
          </p:cNvPr>
          <p:cNvSpPr>
            <a:spLocks noGrp="1"/>
          </p:cNvSpPr>
          <p:nvPr>
            <p:ph idx="1"/>
          </p:nvPr>
        </p:nvSpPr>
        <p:spPr>
          <a:xfrm>
            <a:off x="865828" y="2252870"/>
            <a:ext cx="5969312" cy="3621702"/>
          </a:xfrm>
        </p:spPr>
        <p:txBody>
          <a:bodyPr vert="horz" lIns="91440" tIns="45720" rIns="91440" bIns="45720" rtlCol="0" anchor="t">
            <a:noAutofit/>
          </a:bodyPr>
          <a:lstStyle/>
          <a:p>
            <a:pPr marL="0" indent="0">
              <a:lnSpc>
                <a:spcPct val="100000"/>
              </a:lnSpc>
              <a:buNone/>
            </a:pPr>
            <a:r>
              <a:rPr lang="tr-TR" sz="1300" dirty="0">
                <a:ea typeface="+mn-lt"/>
                <a:cs typeface="+mn-lt"/>
              </a:rPr>
              <a:t>Ekmek, içerisine konulan maddelerin miktarı ve cinsine bağlı olarak farklı kalitede üretilebilmektedir. Ekmek dokusundaki gözeneklerin, sayısı, yoğunluğu, alanı gibi yapısal özellikler ekmeğin kalitesi açısından önemli bilgiler içermektedir. Bu çalışmada DATEM (</a:t>
            </a:r>
            <a:r>
              <a:rPr lang="tr-TR" sz="1300" err="1">
                <a:ea typeface="+mn-lt"/>
                <a:cs typeface="+mn-lt"/>
              </a:rPr>
              <a:t>Diacetil</a:t>
            </a:r>
            <a:r>
              <a:rPr lang="tr-TR" sz="1300" dirty="0">
                <a:ea typeface="+mn-lt"/>
                <a:cs typeface="+mn-lt"/>
              </a:rPr>
              <a:t> </a:t>
            </a:r>
            <a:r>
              <a:rPr lang="tr-TR" sz="1300" err="1">
                <a:ea typeface="+mn-lt"/>
                <a:cs typeface="+mn-lt"/>
              </a:rPr>
              <a:t>tartaric</a:t>
            </a:r>
            <a:r>
              <a:rPr lang="tr-TR" sz="1300" dirty="0">
                <a:ea typeface="+mn-lt"/>
                <a:cs typeface="+mn-lt"/>
              </a:rPr>
              <a:t> </a:t>
            </a:r>
            <a:r>
              <a:rPr lang="tr-TR" sz="1300" err="1">
                <a:ea typeface="+mn-lt"/>
                <a:cs typeface="+mn-lt"/>
              </a:rPr>
              <a:t>esters</a:t>
            </a:r>
            <a:r>
              <a:rPr lang="tr-TR" sz="1300" dirty="0">
                <a:ea typeface="+mn-lt"/>
                <a:cs typeface="+mn-lt"/>
              </a:rPr>
              <a:t> of </a:t>
            </a:r>
            <a:r>
              <a:rPr lang="tr-TR" sz="1300" err="1">
                <a:ea typeface="+mn-lt"/>
                <a:cs typeface="+mn-lt"/>
              </a:rPr>
              <a:t>monogliserid</a:t>
            </a:r>
            <a:r>
              <a:rPr lang="tr-TR" sz="1300" dirty="0">
                <a:ea typeface="+mn-lt"/>
                <a:cs typeface="+mn-lt"/>
              </a:rPr>
              <a:t>) katkı maddesinin, fosfolipaz (FL) enziminin ve </a:t>
            </a:r>
            <a:r>
              <a:rPr lang="tr-TR" sz="1300" err="1">
                <a:ea typeface="+mn-lt"/>
                <a:cs typeface="+mn-lt"/>
              </a:rPr>
              <a:t>glikolipaz</a:t>
            </a:r>
            <a:r>
              <a:rPr lang="tr-TR" sz="1300" dirty="0">
                <a:ea typeface="+mn-lt"/>
                <a:cs typeface="+mn-lt"/>
              </a:rPr>
              <a:t> (GL) enziminin doğrudan ekmek yapım yöntemiyle üretilmiş ekmeklerdeki kaliteye olan etkisi belirlenmiştir. Bu amaçla, </a:t>
            </a:r>
            <a:r>
              <a:rPr lang="tr-TR" sz="1300" err="1">
                <a:ea typeface="+mn-lt"/>
                <a:cs typeface="+mn-lt"/>
              </a:rPr>
              <a:t>Matlab’te</a:t>
            </a:r>
            <a:r>
              <a:rPr lang="tr-TR" sz="1300" dirty="0">
                <a:ea typeface="+mn-lt"/>
                <a:cs typeface="+mn-lt"/>
              </a:rPr>
              <a:t> görüntü işleme teknikleri kullanılmış ve ekmek gözeneklerinin bölütlenmesi temelli bir yazılım oluşturulmuştur. Çalışmada, 104 farklı ekmek imgesi kullanılmıştır. Elde edilen sonuçlar </a:t>
            </a:r>
            <a:r>
              <a:rPr lang="tr-TR" sz="1300" dirty="0" err="1">
                <a:ea typeface="+mn-lt"/>
                <a:cs typeface="+mn-lt"/>
              </a:rPr>
              <a:t>DATEM’in</a:t>
            </a:r>
            <a:r>
              <a:rPr lang="tr-TR" sz="1300" dirty="0">
                <a:ea typeface="+mn-lt"/>
                <a:cs typeface="+mn-lt"/>
              </a:rPr>
              <a:t> ekmeğin gözenek yapısını iyileştirerek, konsantrasyonuyla doğru orantılı olarak ekmek hacmini arttırdığını göstermiştir. </a:t>
            </a:r>
            <a:r>
              <a:rPr lang="tr-TR" sz="1300" dirty="0" err="1">
                <a:ea typeface="+mn-lt"/>
                <a:cs typeface="+mn-lt"/>
              </a:rPr>
              <a:t>FL’nin</a:t>
            </a:r>
            <a:r>
              <a:rPr lang="tr-TR" sz="1300" dirty="0">
                <a:ea typeface="+mn-lt"/>
                <a:cs typeface="+mn-lt"/>
              </a:rPr>
              <a:t> 20 mg.kg-1 ve </a:t>
            </a:r>
            <a:r>
              <a:rPr lang="tr-TR" sz="1300" dirty="0" err="1">
                <a:ea typeface="+mn-lt"/>
                <a:cs typeface="+mn-lt"/>
              </a:rPr>
              <a:t>GL’nin</a:t>
            </a:r>
            <a:r>
              <a:rPr lang="tr-TR" sz="1300" dirty="0">
                <a:ea typeface="+mn-lt"/>
                <a:cs typeface="+mn-lt"/>
              </a:rPr>
              <a:t> 60 mg.kg-1 konsantrasyonlarında ise gözenek sayısı ve gözenek alanında artış olduğu da gözlemlenmiştir. Çalışmanın başarımının belirlenmesinde ZSI (</a:t>
            </a:r>
            <a:r>
              <a:rPr lang="tr-TR" sz="1300" dirty="0" err="1">
                <a:ea typeface="+mn-lt"/>
                <a:cs typeface="+mn-lt"/>
              </a:rPr>
              <a:t>Zijdenbos</a:t>
            </a:r>
            <a:r>
              <a:rPr lang="tr-TR" sz="1300" dirty="0">
                <a:ea typeface="+mn-lt"/>
                <a:cs typeface="+mn-lt"/>
              </a:rPr>
              <a:t> </a:t>
            </a:r>
            <a:r>
              <a:rPr lang="tr-TR" sz="1300" dirty="0" err="1">
                <a:ea typeface="+mn-lt"/>
                <a:cs typeface="+mn-lt"/>
              </a:rPr>
              <a:t>Similarity</a:t>
            </a:r>
            <a:r>
              <a:rPr lang="tr-TR" sz="1300" dirty="0">
                <a:ea typeface="+mn-lt"/>
                <a:cs typeface="+mn-lt"/>
              </a:rPr>
              <a:t> Index) indeksi kullanılmıştır. Elde edilen başarım indeks değerleri 0,87 ile 0,93 arasında değişmekte olup literatürde 0,7’den büyük değerler başarılı olarak kabul edilmektedir. Elde edilen sonuçlar, önerilen metodolojinin ekmek gözeneklerinin bölütlenmesine dayanan ekmek kalitesi analizinde kullanılabileceğini göstermiştir. </a:t>
            </a:r>
            <a:endParaRPr lang="tr-TR" sz="1300"/>
          </a:p>
        </p:txBody>
      </p:sp>
      <p:pic>
        <p:nvPicPr>
          <p:cNvPr id="4" name="Resim 4" descr="ekmek, yiyecek, kapat içeren bir resim&#10;&#10;Açıklama otomatik olarak oluşturuldu">
            <a:extLst>
              <a:ext uri="{FF2B5EF4-FFF2-40B4-BE49-F238E27FC236}">
                <a16:creationId xmlns:a16="http://schemas.microsoft.com/office/drawing/2014/main" id="{3CA2A38E-93ED-2A41-5FC8-927532EBD7E7}"/>
              </a:ext>
            </a:extLst>
          </p:cNvPr>
          <p:cNvPicPr>
            <a:picLocks noChangeAspect="1"/>
          </p:cNvPicPr>
          <p:nvPr/>
        </p:nvPicPr>
        <p:blipFill>
          <a:blip r:embed="rId2"/>
          <a:stretch>
            <a:fillRect/>
          </a:stretch>
        </p:blipFill>
        <p:spPr>
          <a:xfrm>
            <a:off x="7679814" y="1188255"/>
            <a:ext cx="4097657" cy="4380905"/>
          </a:xfrm>
          <a:prstGeom prst="rect">
            <a:avLst/>
          </a:prstGeom>
        </p:spPr>
      </p:pic>
    </p:spTree>
    <p:extLst>
      <p:ext uri="{BB962C8B-B14F-4D97-AF65-F5344CB8AC3E}">
        <p14:creationId xmlns:p14="http://schemas.microsoft.com/office/powerpoint/2010/main" val="171474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F584358-2DF6-9CC9-831D-22171495EF7E}"/>
              </a:ext>
            </a:extLst>
          </p:cNvPr>
          <p:cNvSpPr>
            <a:spLocks noGrp="1"/>
          </p:cNvSpPr>
          <p:nvPr>
            <p:ph type="title"/>
          </p:nvPr>
        </p:nvSpPr>
        <p:spPr>
          <a:xfrm>
            <a:off x="841246" y="978619"/>
            <a:ext cx="5991244" cy="1106424"/>
          </a:xfrm>
        </p:spPr>
        <p:txBody>
          <a:bodyPr>
            <a:normAutofit/>
          </a:bodyPr>
          <a:lstStyle/>
          <a:p>
            <a:r>
              <a:rPr lang="tr-TR" sz="3200"/>
              <a:t>GÖRÜNTÜ İŞLEME İLE EKMEK</a:t>
            </a: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C368395-F9DA-0278-EDAD-3EE9988FBCB3}"/>
              </a:ext>
            </a:extLst>
          </p:cNvPr>
          <p:cNvSpPr>
            <a:spLocks noGrp="1"/>
          </p:cNvSpPr>
          <p:nvPr>
            <p:ph idx="1"/>
          </p:nvPr>
        </p:nvSpPr>
        <p:spPr>
          <a:xfrm>
            <a:off x="841248" y="2252870"/>
            <a:ext cx="5993892" cy="3560251"/>
          </a:xfrm>
        </p:spPr>
        <p:txBody>
          <a:bodyPr vert="horz" lIns="91440" tIns="45720" rIns="91440" bIns="45720" rtlCol="0" anchor="t">
            <a:noAutofit/>
          </a:bodyPr>
          <a:lstStyle/>
          <a:p>
            <a:pPr marL="0" indent="0">
              <a:buNone/>
            </a:pPr>
            <a:r>
              <a:rPr lang="en-US" sz="2400" dirty="0" err="1">
                <a:ea typeface="+mn-lt"/>
                <a:cs typeface="+mn-lt"/>
              </a:rPr>
              <a:t>Görüntüler</a:t>
            </a:r>
            <a:r>
              <a:rPr lang="en-US" sz="2400" dirty="0">
                <a:ea typeface="+mn-lt"/>
                <a:cs typeface="+mn-lt"/>
              </a:rPr>
              <a:t>, 300 </a:t>
            </a:r>
            <a:r>
              <a:rPr lang="en-US" sz="2400" dirty="0" err="1">
                <a:ea typeface="+mn-lt"/>
                <a:cs typeface="+mn-lt"/>
              </a:rPr>
              <a:t>DPI'da</a:t>
            </a:r>
            <a:r>
              <a:rPr lang="en-US" sz="2400" dirty="0">
                <a:ea typeface="+mn-lt"/>
                <a:cs typeface="+mn-lt"/>
              </a:rPr>
              <a:t> </a:t>
            </a:r>
            <a:r>
              <a:rPr lang="en-US" sz="2400" dirty="0" err="1">
                <a:ea typeface="+mn-lt"/>
                <a:cs typeface="+mn-lt"/>
              </a:rPr>
              <a:t>ve</a:t>
            </a:r>
            <a:r>
              <a:rPr lang="en-US" sz="2400" dirty="0">
                <a:ea typeface="+mn-lt"/>
                <a:cs typeface="+mn-lt"/>
              </a:rPr>
              <a:t> RGB </a:t>
            </a:r>
            <a:r>
              <a:rPr lang="en-US" sz="2400" dirty="0" err="1">
                <a:ea typeface="+mn-lt"/>
                <a:cs typeface="+mn-lt"/>
              </a:rPr>
              <a:t>renkli</a:t>
            </a:r>
            <a:r>
              <a:rPr lang="en-US" sz="2400" dirty="0">
                <a:ea typeface="+mn-lt"/>
                <a:cs typeface="+mn-lt"/>
              </a:rPr>
              <a:t> </a:t>
            </a:r>
            <a:r>
              <a:rPr lang="en-US" sz="2400" dirty="0" err="1">
                <a:ea typeface="+mn-lt"/>
                <a:cs typeface="+mn-lt"/>
              </a:rPr>
              <a:t>olarak</a:t>
            </a:r>
            <a:r>
              <a:rPr lang="en-US" sz="2400" dirty="0">
                <a:ea typeface="+mn-lt"/>
                <a:cs typeface="+mn-lt"/>
              </a:rPr>
              <a:t> BMP </a:t>
            </a:r>
            <a:r>
              <a:rPr lang="en-US" sz="2400" dirty="0" err="1">
                <a:ea typeface="+mn-lt"/>
                <a:cs typeface="+mn-lt"/>
              </a:rPr>
              <a:t>formatında</a:t>
            </a:r>
            <a:r>
              <a:rPr lang="en-US" sz="2400" dirty="0">
                <a:ea typeface="+mn-lt"/>
                <a:cs typeface="+mn-lt"/>
              </a:rPr>
              <a:t> 3508*2552 </a:t>
            </a:r>
            <a:r>
              <a:rPr lang="en-US" sz="2400" dirty="0" err="1">
                <a:ea typeface="+mn-lt"/>
                <a:cs typeface="+mn-lt"/>
              </a:rPr>
              <a:t>piksel</a:t>
            </a:r>
            <a:r>
              <a:rPr lang="en-US" sz="2400" dirty="0">
                <a:ea typeface="+mn-lt"/>
                <a:cs typeface="+mn-lt"/>
              </a:rPr>
              <a:t> </a:t>
            </a:r>
            <a:r>
              <a:rPr lang="en-US" sz="2400" dirty="0" err="1">
                <a:ea typeface="+mn-lt"/>
                <a:cs typeface="+mn-lt"/>
              </a:rPr>
              <a:t>olarak</a:t>
            </a:r>
            <a:r>
              <a:rPr lang="en-US" sz="2400" dirty="0">
                <a:ea typeface="+mn-lt"/>
                <a:cs typeface="+mn-lt"/>
              </a:rPr>
              <a:t> </a:t>
            </a:r>
            <a:r>
              <a:rPr lang="en-US" sz="2400" dirty="0" err="1">
                <a:ea typeface="+mn-lt"/>
                <a:cs typeface="+mn-lt"/>
              </a:rPr>
              <a:t>bilgisayara</a:t>
            </a:r>
            <a:r>
              <a:rPr lang="en-US" sz="2400" dirty="0">
                <a:ea typeface="+mn-lt"/>
                <a:cs typeface="+mn-lt"/>
              </a:rPr>
              <a:t> </a:t>
            </a:r>
            <a:r>
              <a:rPr lang="en-US" sz="2400" dirty="0" err="1">
                <a:ea typeface="+mn-lt"/>
                <a:cs typeface="+mn-lt"/>
              </a:rPr>
              <a:t>kaydedilmiştir</a:t>
            </a:r>
            <a:r>
              <a:rPr lang="en-US" sz="2400" dirty="0">
                <a:ea typeface="+mn-lt"/>
                <a:cs typeface="+mn-lt"/>
              </a:rPr>
              <a:t>. </a:t>
            </a:r>
            <a:r>
              <a:rPr lang="en-US" sz="2400" dirty="0" err="1">
                <a:ea typeface="+mn-lt"/>
                <a:cs typeface="+mn-lt"/>
              </a:rPr>
              <a:t>Şekil</a:t>
            </a:r>
            <a:r>
              <a:rPr lang="en-US" sz="2400" dirty="0">
                <a:ea typeface="+mn-lt"/>
                <a:cs typeface="+mn-lt"/>
              </a:rPr>
              <a:t> 1’de </a:t>
            </a:r>
            <a:r>
              <a:rPr lang="en-US" sz="2400" dirty="0" err="1">
                <a:ea typeface="+mn-lt"/>
                <a:cs typeface="+mn-lt"/>
              </a:rPr>
              <a:t>orijinal</a:t>
            </a:r>
            <a:r>
              <a:rPr lang="en-US" sz="2400" dirty="0">
                <a:ea typeface="+mn-lt"/>
                <a:cs typeface="+mn-lt"/>
              </a:rPr>
              <a:t> </a:t>
            </a:r>
            <a:r>
              <a:rPr lang="en-US" sz="2400" dirty="0" err="1">
                <a:ea typeface="+mn-lt"/>
                <a:cs typeface="+mn-lt"/>
              </a:rPr>
              <a:t>ekmek</a:t>
            </a:r>
            <a:r>
              <a:rPr lang="en-US" sz="2400" dirty="0">
                <a:ea typeface="+mn-lt"/>
                <a:cs typeface="+mn-lt"/>
              </a:rPr>
              <a:t> </a:t>
            </a:r>
            <a:r>
              <a:rPr lang="en-US" sz="2400" dirty="0" err="1">
                <a:ea typeface="+mn-lt"/>
                <a:cs typeface="+mn-lt"/>
              </a:rPr>
              <a:t>görüntüleri</a:t>
            </a:r>
            <a:r>
              <a:rPr lang="en-US" sz="2400" dirty="0">
                <a:ea typeface="+mn-lt"/>
                <a:cs typeface="+mn-lt"/>
              </a:rPr>
              <a:t> </a:t>
            </a:r>
            <a:r>
              <a:rPr lang="en-US" sz="2400" dirty="0" err="1">
                <a:ea typeface="+mn-lt"/>
                <a:cs typeface="+mn-lt"/>
              </a:rPr>
              <a:t>gösterilmiş</a:t>
            </a:r>
            <a:r>
              <a:rPr lang="en-US" sz="2400" dirty="0">
                <a:ea typeface="+mn-lt"/>
                <a:cs typeface="+mn-lt"/>
              </a:rPr>
              <a:t> </a:t>
            </a:r>
            <a:r>
              <a:rPr lang="en-US" sz="2400" dirty="0" err="1">
                <a:ea typeface="+mn-lt"/>
                <a:cs typeface="+mn-lt"/>
              </a:rPr>
              <a:t>olup</a:t>
            </a:r>
            <a:r>
              <a:rPr lang="en-US" sz="2400" dirty="0">
                <a:ea typeface="+mn-lt"/>
                <a:cs typeface="+mn-lt"/>
              </a:rPr>
              <a:t> her </a:t>
            </a:r>
            <a:r>
              <a:rPr lang="en-US" sz="2400" dirty="0" err="1">
                <a:ea typeface="+mn-lt"/>
                <a:cs typeface="+mn-lt"/>
              </a:rPr>
              <a:t>bir</a:t>
            </a:r>
            <a:r>
              <a:rPr lang="en-US" sz="2400" dirty="0">
                <a:ea typeface="+mn-lt"/>
                <a:cs typeface="+mn-lt"/>
              </a:rPr>
              <a:t> </a:t>
            </a:r>
            <a:r>
              <a:rPr lang="en-US" sz="2400" dirty="0" err="1">
                <a:ea typeface="+mn-lt"/>
                <a:cs typeface="+mn-lt"/>
              </a:rPr>
              <a:t>görüntüde</a:t>
            </a:r>
            <a:r>
              <a:rPr lang="en-US" sz="2400" dirty="0">
                <a:ea typeface="+mn-lt"/>
                <a:cs typeface="+mn-lt"/>
              </a:rPr>
              <a:t> </a:t>
            </a:r>
            <a:r>
              <a:rPr lang="en-US" sz="2400" dirty="0" err="1">
                <a:ea typeface="+mn-lt"/>
                <a:cs typeface="+mn-lt"/>
              </a:rPr>
              <a:t>aynı</a:t>
            </a:r>
            <a:r>
              <a:rPr lang="en-US" sz="2400" dirty="0">
                <a:ea typeface="+mn-lt"/>
                <a:cs typeface="+mn-lt"/>
              </a:rPr>
              <a:t> </a:t>
            </a:r>
            <a:r>
              <a:rPr lang="en-US" sz="2400" dirty="0" err="1">
                <a:ea typeface="+mn-lt"/>
                <a:cs typeface="+mn-lt"/>
              </a:rPr>
              <a:t>konsantrasyona</a:t>
            </a:r>
            <a:r>
              <a:rPr lang="en-US" sz="2400" dirty="0">
                <a:ea typeface="+mn-lt"/>
                <a:cs typeface="+mn-lt"/>
              </a:rPr>
              <a:t> </a:t>
            </a:r>
            <a:r>
              <a:rPr lang="en-US" sz="2400" dirty="0" err="1">
                <a:ea typeface="+mn-lt"/>
                <a:cs typeface="+mn-lt"/>
              </a:rPr>
              <a:t>sahip</a:t>
            </a:r>
            <a:r>
              <a:rPr lang="en-US" sz="2400" dirty="0">
                <a:ea typeface="+mn-lt"/>
                <a:cs typeface="+mn-lt"/>
              </a:rPr>
              <a:t> 4 </a:t>
            </a:r>
            <a:r>
              <a:rPr lang="en-US" sz="2400" dirty="0" err="1">
                <a:ea typeface="+mn-lt"/>
                <a:cs typeface="+mn-lt"/>
              </a:rPr>
              <a:t>farklı</a:t>
            </a:r>
            <a:r>
              <a:rPr lang="en-US" sz="2400" dirty="0">
                <a:ea typeface="+mn-lt"/>
                <a:cs typeface="+mn-lt"/>
              </a:rPr>
              <a:t> </a:t>
            </a:r>
            <a:r>
              <a:rPr lang="en-US" sz="2400" dirty="0" err="1">
                <a:ea typeface="+mn-lt"/>
                <a:cs typeface="+mn-lt"/>
              </a:rPr>
              <a:t>ekmek</a:t>
            </a:r>
            <a:r>
              <a:rPr lang="en-US" sz="2400" dirty="0">
                <a:ea typeface="+mn-lt"/>
                <a:cs typeface="+mn-lt"/>
              </a:rPr>
              <a:t> </a:t>
            </a:r>
            <a:r>
              <a:rPr lang="en-US" sz="2400" dirty="0" err="1">
                <a:ea typeface="+mn-lt"/>
                <a:cs typeface="+mn-lt"/>
              </a:rPr>
              <a:t>dilimi</a:t>
            </a:r>
            <a:r>
              <a:rPr lang="en-US" sz="2400" dirty="0">
                <a:ea typeface="+mn-lt"/>
                <a:cs typeface="+mn-lt"/>
              </a:rPr>
              <a:t> </a:t>
            </a:r>
            <a:r>
              <a:rPr lang="en-US" sz="2400" dirty="0" err="1">
                <a:ea typeface="+mn-lt"/>
                <a:cs typeface="+mn-lt"/>
              </a:rPr>
              <a:t>görüntüsü</a:t>
            </a:r>
            <a:r>
              <a:rPr lang="en-US" sz="2400" dirty="0">
                <a:ea typeface="+mn-lt"/>
                <a:cs typeface="+mn-lt"/>
              </a:rPr>
              <a:t> </a:t>
            </a:r>
            <a:r>
              <a:rPr lang="en-US" sz="2400" dirty="0" err="1">
                <a:ea typeface="+mn-lt"/>
                <a:cs typeface="+mn-lt"/>
              </a:rPr>
              <a:t>bulunmaktadır</a:t>
            </a:r>
            <a:endParaRPr lang="en-US" sz="2400" dirty="0" err="1"/>
          </a:p>
        </p:txBody>
      </p:sp>
      <p:pic>
        <p:nvPicPr>
          <p:cNvPr id="4" name="Resim 4">
            <a:extLst>
              <a:ext uri="{FF2B5EF4-FFF2-40B4-BE49-F238E27FC236}">
                <a16:creationId xmlns:a16="http://schemas.microsoft.com/office/drawing/2014/main" id="{ABDC2320-DBCE-4DF3-AFC2-C9CCA90850B8}"/>
              </a:ext>
            </a:extLst>
          </p:cNvPr>
          <p:cNvPicPr>
            <a:picLocks noChangeAspect="1"/>
          </p:cNvPicPr>
          <p:nvPr/>
        </p:nvPicPr>
        <p:blipFill>
          <a:blip r:embed="rId2"/>
          <a:stretch>
            <a:fillRect/>
          </a:stretch>
        </p:blipFill>
        <p:spPr>
          <a:xfrm>
            <a:off x="7679814" y="833780"/>
            <a:ext cx="4097657" cy="5089856"/>
          </a:xfrm>
          <a:prstGeom prst="rect">
            <a:avLst/>
          </a:prstGeom>
        </p:spPr>
      </p:pic>
    </p:spTree>
    <p:extLst>
      <p:ext uri="{BB962C8B-B14F-4D97-AF65-F5344CB8AC3E}">
        <p14:creationId xmlns:p14="http://schemas.microsoft.com/office/powerpoint/2010/main" val="399582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1">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a:extLst>
              <a:ext uri="{FF2B5EF4-FFF2-40B4-BE49-F238E27FC236}">
                <a16:creationId xmlns:a16="http://schemas.microsoft.com/office/drawing/2014/main" id="{41E0CBB2-4420-833C-C27A-4F09469E58E8}"/>
              </a:ext>
            </a:extLst>
          </p:cNvPr>
          <p:cNvPicPr>
            <a:picLocks noChangeAspect="1"/>
          </p:cNvPicPr>
          <p:nvPr/>
        </p:nvPicPr>
        <p:blipFill rotWithShape="1">
          <a:blip r:embed="rId2"/>
          <a:srcRect t="8675" b="9135"/>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5" name="Rectangle 23">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5">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ED43BD4C-8849-F57E-FC16-1FC236746FE6}"/>
              </a:ext>
            </a:extLst>
          </p:cNvPr>
          <p:cNvSpPr>
            <a:spLocks noGrp="1"/>
          </p:cNvSpPr>
          <p:nvPr>
            <p:ph idx="1"/>
          </p:nvPr>
        </p:nvSpPr>
        <p:spPr>
          <a:xfrm>
            <a:off x="7255563" y="701750"/>
            <a:ext cx="4277775" cy="5573154"/>
          </a:xfrm>
        </p:spPr>
        <p:txBody>
          <a:bodyPr anchor="t">
            <a:normAutofit/>
          </a:bodyPr>
          <a:lstStyle/>
          <a:p>
            <a:pPr marL="0" indent="0">
              <a:buNone/>
            </a:pPr>
            <a:r>
              <a:rPr lang="en-US" sz="1800" err="1">
                <a:ea typeface="+mn-lt"/>
                <a:cs typeface="+mn-lt"/>
              </a:rPr>
              <a:t>Çalışmada</a:t>
            </a:r>
            <a:r>
              <a:rPr lang="en-US" sz="1800" dirty="0">
                <a:ea typeface="+mn-lt"/>
                <a:cs typeface="+mn-lt"/>
              </a:rPr>
              <a:t> 104 </a:t>
            </a:r>
            <a:r>
              <a:rPr lang="en-US" sz="1800" err="1">
                <a:ea typeface="+mn-lt"/>
                <a:cs typeface="+mn-lt"/>
              </a:rPr>
              <a:t>farklı</a:t>
            </a:r>
            <a:r>
              <a:rPr lang="en-US" sz="1800" dirty="0">
                <a:ea typeface="+mn-lt"/>
                <a:cs typeface="+mn-lt"/>
              </a:rPr>
              <a:t> </a:t>
            </a:r>
            <a:r>
              <a:rPr lang="en-US" sz="1800" err="1">
                <a:ea typeface="+mn-lt"/>
                <a:cs typeface="+mn-lt"/>
              </a:rPr>
              <a:t>ekmek</a:t>
            </a:r>
            <a:r>
              <a:rPr lang="en-US" sz="1800" dirty="0">
                <a:ea typeface="+mn-lt"/>
                <a:cs typeface="+mn-lt"/>
              </a:rPr>
              <a:t> </a:t>
            </a:r>
            <a:r>
              <a:rPr lang="en-US" sz="1800" err="1">
                <a:ea typeface="+mn-lt"/>
                <a:cs typeface="+mn-lt"/>
              </a:rPr>
              <a:t>görüntüsü</a:t>
            </a:r>
            <a:r>
              <a:rPr lang="en-US" sz="1800" dirty="0">
                <a:ea typeface="+mn-lt"/>
                <a:cs typeface="+mn-lt"/>
              </a:rPr>
              <a:t> </a:t>
            </a:r>
            <a:r>
              <a:rPr lang="en-US" sz="1800" err="1">
                <a:ea typeface="+mn-lt"/>
                <a:cs typeface="+mn-lt"/>
              </a:rPr>
              <a:t>kullanılmış</a:t>
            </a:r>
            <a:r>
              <a:rPr lang="en-US" sz="1800" dirty="0">
                <a:ea typeface="+mn-lt"/>
                <a:cs typeface="+mn-lt"/>
              </a:rPr>
              <a:t> </a:t>
            </a:r>
            <a:r>
              <a:rPr lang="en-US" sz="1800" err="1">
                <a:ea typeface="+mn-lt"/>
                <a:cs typeface="+mn-lt"/>
              </a:rPr>
              <a:t>ve</a:t>
            </a:r>
            <a:r>
              <a:rPr lang="en-US" sz="1800" dirty="0">
                <a:ea typeface="+mn-lt"/>
                <a:cs typeface="+mn-lt"/>
              </a:rPr>
              <a:t> </a:t>
            </a:r>
            <a:r>
              <a:rPr lang="en-US" sz="1800" err="1">
                <a:ea typeface="+mn-lt"/>
                <a:cs typeface="+mn-lt"/>
              </a:rPr>
              <a:t>bunların</a:t>
            </a:r>
            <a:r>
              <a:rPr lang="en-US" sz="1800" dirty="0">
                <a:ea typeface="+mn-lt"/>
                <a:cs typeface="+mn-lt"/>
              </a:rPr>
              <a:t> 8 </a:t>
            </a:r>
            <a:r>
              <a:rPr lang="en-US" sz="1800" err="1">
                <a:ea typeface="+mn-lt"/>
                <a:cs typeface="+mn-lt"/>
              </a:rPr>
              <a:t>tanesi</a:t>
            </a:r>
            <a:r>
              <a:rPr lang="en-US" sz="1800" dirty="0">
                <a:ea typeface="+mn-lt"/>
                <a:cs typeface="+mn-lt"/>
              </a:rPr>
              <a:t> </a:t>
            </a:r>
            <a:r>
              <a:rPr lang="en-US" sz="1800" err="1">
                <a:ea typeface="+mn-lt"/>
                <a:cs typeface="+mn-lt"/>
              </a:rPr>
              <a:t>kontrol</a:t>
            </a:r>
            <a:r>
              <a:rPr lang="en-US" sz="1800" dirty="0">
                <a:ea typeface="+mn-lt"/>
                <a:cs typeface="+mn-lt"/>
              </a:rPr>
              <a:t> </a:t>
            </a:r>
            <a:r>
              <a:rPr lang="en-US" sz="1800" err="1">
                <a:ea typeface="+mn-lt"/>
                <a:cs typeface="+mn-lt"/>
              </a:rPr>
              <a:t>grubunu</a:t>
            </a:r>
            <a:r>
              <a:rPr lang="en-US" sz="1800" dirty="0">
                <a:ea typeface="+mn-lt"/>
                <a:cs typeface="+mn-lt"/>
              </a:rPr>
              <a:t> </a:t>
            </a:r>
            <a:r>
              <a:rPr lang="en-US" sz="1800" err="1">
                <a:ea typeface="+mn-lt"/>
                <a:cs typeface="+mn-lt"/>
              </a:rPr>
              <a:t>oluşturmaktadır</a:t>
            </a:r>
            <a:r>
              <a:rPr lang="en-US" sz="1800" dirty="0">
                <a:ea typeface="+mn-lt"/>
                <a:cs typeface="+mn-lt"/>
              </a:rPr>
              <a:t>. Bu </a:t>
            </a:r>
            <a:r>
              <a:rPr lang="en-US" sz="1800" err="1">
                <a:ea typeface="+mn-lt"/>
                <a:cs typeface="+mn-lt"/>
              </a:rPr>
              <a:t>kontrol</a:t>
            </a:r>
            <a:r>
              <a:rPr lang="en-US" sz="1800" dirty="0">
                <a:ea typeface="+mn-lt"/>
                <a:cs typeface="+mn-lt"/>
              </a:rPr>
              <a:t> </a:t>
            </a:r>
            <a:r>
              <a:rPr lang="en-US" sz="1800" err="1">
                <a:ea typeface="+mn-lt"/>
                <a:cs typeface="+mn-lt"/>
              </a:rPr>
              <a:t>grubunu</a:t>
            </a:r>
            <a:r>
              <a:rPr lang="en-US" sz="1800" dirty="0">
                <a:ea typeface="+mn-lt"/>
                <a:cs typeface="+mn-lt"/>
              </a:rPr>
              <a:t> </a:t>
            </a:r>
            <a:r>
              <a:rPr lang="en-US" sz="1800" err="1">
                <a:ea typeface="+mn-lt"/>
                <a:cs typeface="+mn-lt"/>
              </a:rPr>
              <a:t>oluşturan</a:t>
            </a:r>
            <a:r>
              <a:rPr lang="en-US" sz="1800" dirty="0">
                <a:ea typeface="+mn-lt"/>
                <a:cs typeface="+mn-lt"/>
              </a:rPr>
              <a:t> </a:t>
            </a:r>
            <a:r>
              <a:rPr lang="en-US" sz="1800" err="1">
                <a:ea typeface="+mn-lt"/>
                <a:cs typeface="+mn-lt"/>
              </a:rPr>
              <a:t>ekmeklerin</a:t>
            </a:r>
            <a:r>
              <a:rPr lang="en-US" sz="1800" dirty="0">
                <a:ea typeface="+mn-lt"/>
                <a:cs typeface="+mn-lt"/>
              </a:rPr>
              <a:t> </a:t>
            </a:r>
            <a:r>
              <a:rPr lang="en-US" sz="1800" err="1">
                <a:ea typeface="+mn-lt"/>
                <a:cs typeface="+mn-lt"/>
              </a:rPr>
              <a:t>yapımında</a:t>
            </a:r>
            <a:r>
              <a:rPr lang="en-US" sz="1800" dirty="0">
                <a:ea typeface="+mn-lt"/>
                <a:cs typeface="+mn-lt"/>
              </a:rPr>
              <a:t> </a:t>
            </a:r>
            <a:r>
              <a:rPr lang="en-US" sz="1800" err="1">
                <a:ea typeface="+mn-lt"/>
                <a:cs typeface="+mn-lt"/>
              </a:rPr>
              <a:t>hiçbir</a:t>
            </a:r>
            <a:r>
              <a:rPr lang="en-US" sz="1800" dirty="0">
                <a:ea typeface="+mn-lt"/>
                <a:cs typeface="+mn-lt"/>
              </a:rPr>
              <a:t> </a:t>
            </a:r>
            <a:r>
              <a:rPr lang="en-US" sz="1800" err="1">
                <a:ea typeface="+mn-lt"/>
                <a:cs typeface="+mn-lt"/>
              </a:rPr>
              <a:t>katkı</a:t>
            </a:r>
            <a:r>
              <a:rPr lang="en-US" sz="1800" dirty="0">
                <a:ea typeface="+mn-lt"/>
                <a:cs typeface="+mn-lt"/>
              </a:rPr>
              <a:t> </a:t>
            </a:r>
            <a:r>
              <a:rPr lang="en-US" sz="1800" err="1">
                <a:ea typeface="+mn-lt"/>
                <a:cs typeface="+mn-lt"/>
              </a:rPr>
              <a:t>maddesi</a:t>
            </a:r>
            <a:r>
              <a:rPr lang="en-US" sz="1800" dirty="0">
                <a:ea typeface="+mn-lt"/>
                <a:cs typeface="+mn-lt"/>
              </a:rPr>
              <a:t> </a:t>
            </a:r>
            <a:r>
              <a:rPr lang="en-US" sz="1800" err="1">
                <a:ea typeface="+mn-lt"/>
                <a:cs typeface="+mn-lt"/>
              </a:rPr>
              <a:t>kullanılmamıştır</a:t>
            </a:r>
            <a:r>
              <a:rPr lang="en-US" sz="1800" dirty="0">
                <a:ea typeface="+mn-lt"/>
                <a:cs typeface="+mn-lt"/>
              </a:rPr>
              <a:t>. 32 </a:t>
            </a:r>
            <a:r>
              <a:rPr lang="en-US" sz="1800" err="1">
                <a:ea typeface="+mn-lt"/>
                <a:cs typeface="+mn-lt"/>
              </a:rPr>
              <a:t>tanesi</a:t>
            </a:r>
            <a:r>
              <a:rPr lang="en-US" sz="1800" dirty="0">
                <a:ea typeface="+mn-lt"/>
                <a:cs typeface="+mn-lt"/>
              </a:rPr>
              <a:t> </a:t>
            </a:r>
            <a:r>
              <a:rPr lang="en-US" sz="1800" err="1">
                <a:ea typeface="+mn-lt"/>
                <a:cs typeface="+mn-lt"/>
              </a:rPr>
              <a:t>ise</a:t>
            </a:r>
            <a:r>
              <a:rPr lang="en-US" sz="1800" dirty="0">
                <a:ea typeface="+mn-lt"/>
                <a:cs typeface="+mn-lt"/>
              </a:rPr>
              <a:t> DATEM </a:t>
            </a:r>
            <a:r>
              <a:rPr lang="en-US" sz="1800" err="1">
                <a:ea typeface="+mn-lt"/>
                <a:cs typeface="+mn-lt"/>
              </a:rPr>
              <a:t>katkı</a:t>
            </a:r>
            <a:r>
              <a:rPr lang="en-US" sz="1800" dirty="0">
                <a:ea typeface="+mn-lt"/>
                <a:cs typeface="+mn-lt"/>
              </a:rPr>
              <a:t> </a:t>
            </a:r>
            <a:r>
              <a:rPr lang="en-US" sz="1800" err="1">
                <a:ea typeface="+mn-lt"/>
                <a:cs typeface="+mn-lt"/>
              </a:rPr>
              <a:t>maddesinin</a:t>
            </a:r>
            <a:r>
              <a:rPr lang="en-US" sz="1800" dirty="0">
                <a:ea typeface="+mn-lt"/>
                <a:cs typeface="+mn-lt"/>
              </a:rPr>
              <a:t> (%0,25, %0,50, %0,75, %1,00) </a:t>
            </a:r>
            <a:r>
              <a:rPr lang="en-US" sz="1800" err="1">
                <a:ea typeface="+mn-lt"/>
                <a:cs typeface="+mn-lt"/>
              </a:rPr>
              <a:t>farklı</a:t>
            </a:r>
            <a:r>
              <a:rPr lang="en-US" sz="1800" dirty="0">
                <a:ea typeface="+mn-lt"/>
                <a:cs typeface="+mn-lt"/>
              </a:rPr>
              <a:t> </a:t>
            </a:r>
            <a:r>
              <a:rPr lang="en-US" sz="1800" err="1">
                <a:ea typeface="+mn-lt"/>
                <a:cs typeface="+mn-lt"/>
              </a:rPr>
              <a:t>konsantrasyonundan</a:t>
            </a:r>
            <a:r>
              <a:rPr lang="en-US" sz="1800" dirty="0">
                <a:ea typeface="+mn-lt"/>
                <a:cs typeface="+mn-lt"/>
              </a:rPr>
              <a:t>, 32 </a:t>
            </a:r>
            <a:r>
              <a:rPr lang="en-US" sz="1800" err="1">
                <a:ea typeface="+mn-lt"/>
                <a:cs typeface="+mn-lt"/>
              </a:rPr>
              <a:t>tanesi</a:t>
            </a:r>
            <a:r>
              <a:rPr lang="en-US" sz="1800" dirty="0">
                <a:ea typeface="+mn-lt"/>
                <a:cs typeface="+mn-lt"/>
              </a:rPr>
              <a:t> </a:t>
            </a:r>
            <a:r>
              <a:rPr lang="en-US" sz="1800" err="1">
                <a:ea typeface="+mn-lt"/>
                <a:cs typeface="+mn-lt"/>
              </a:rPr>
              <a:t>lipopan</a:t>
            </a:r>
            <a:r>
              <a:rPr lang="en-US" sz="1800" dirty="0">
                <a:ea typeface="+mn-lt"/>
                <a:cs typeface="+mn-lt"/>
              </a:rPr>
              <a:t> FBG </a:t>
            </a:r>
            <a:r>
              <a:rPr lang="en-US" sz="1800" err="1">
                <a:ea typeface="+mn-lt"/>
                <a:cs typeface="+mn-lt"/>
              </a:rPr>
              <a:t>fosfolipaz</a:t>
            </a:r>
            <a:r>
              <a:rPr lang="en-US" sz="1800" dirty="0">
                <a:ea typeface="+mn-lt"/>
                <a:cs typeface="+mn-lt"/>
              </a:rPr>
              <a:t> (FL) </a:t>
            </a:r>
            <a:r>
              <a:rPr lang="en-US" sz="1800" err="1">
                <a:ea typeface="+mn-lt"/>
                <a:cs typeface="+mn-lt"/>
              </a:rPr>
              <a:t>enziminin</a:t>
            </a:r>
            <a:r>
              <a:rPr lang="en-US" sz="1800" dirty="0">
                <a:ea typeface="+mn-lt"/>
                <a:cs typeface="+mn-lt"/>
              </a:rPr>
              <a:t> (10, 20, 30, 40 mg/kg) </a:t>
            </a:r>
            <a:r>
              <a:rPr lang="en-US" sz="1800" dirty="0" err="1">
                <a:ea typeface="+mn-lt"/>
                <a:cs typeface="+mn-lt"/>
              </a:rPr>
              <a:t>konsantrasyonlarından</a:t>
            </a:r>
            <a:r>
              <a:rPr lang="en-US" sz="1800" dirty="0">
                <a:ea typeface="+mn-lt"/>
                <a:cs typeface="+mn-lt"/>
              </a:rPr>
              <a:t> </a:t>
            </a:r>
            <a:r>
              <a:rPr lang="en-US" sz="1800" dirty="0" err="1">
                <a:ea typeface="+mn-lt"/>
                <a:cs typeface="+mn-lt"/>
              </a:rPr>
              <a:t>ve</a:t>
            </a:r>
            <a:r>
              <a:rPr lang="en-US" sz="1800" dirty="0">
                <a:ea typeface="+mn-lt"/>
                <a:cs typeface="+mn-lt"/>
              </a:rPr>
              <a:t> 32 </a:t>
            </a:r>
            <a:r>
              <a:rPr lang="en-US" sz="1800" dirty="0" err="1">
                <a:ea typeface="+mn-lt"/>
                <a:cs typeface="+mn-lt"/>
              </a:rPr>
              <a:t>tanesi</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grindamyl</a:t>
            </a:r>
            <a:r>
              <a:rPr lang="en-US" sz="1800" dirty="0">
                <a:ea typeface="+mn-lt"/>
                <a:cs typeface="+mn-lt"/>
              </a:rPr>
              <a:t> </a:t>
            </a:r>
            <a:r>
              <a:rPr lang="en-US" sz="1800" dirty="0" err="1">
                <a:ea typeface="+mn-lt"/>
                <a:cs typeface="+mn-lt"/>
              </a:rPr>
              <a:t>glikolipaz</a:t>
            </a:r>
            <a:r>
              <a:rPr lang="en-US" sz="1800" dirty="0">
                <a:ea typeface="+mn-lt"/>
                <a:cs typeface="+mn-lt"/>
              </a:rPr>
              <a:t> (GL) </a:t>
            </a:r>
            <a:r>
              <a:rPr lang="en-US" sz="1800" dirty="0" err="1">
                <a:ea typeface="+mn-lt"/>
                <a:cs typeface="+mn-lt"/>
              </a:rPr>
              <a:t>enziminin</a:t>
            </a:r>
            <a:r>
              <a:rPr lang="en-US" sz="1800" dirty="0">
                <a:ea typeface="+mn-lt"/>
                <a:cs typeface="+mn-lt"/>
              </a:rPr>
              <a:t> (30, 60, 90, 120 mg/kg) </a:t>
            </a:r>
            <a:r>
              <a:rPr lang="en-US" sz="1800" dirty="0" err="1">
                <a:ea typeface="+mn-lt"/>
                <a:cs typeface="+mn-lt"/>
              </a:rPr>
              <a:t>konsantrasyonlarından</a:t>
            </a:r>
            <a:r>
              <a:rPr lang="en-US" sz="1800" dirty="0">
                <a:ea typeface="+mn-lt"/>
                <a:cs typeface="+mn-lt"/>
              </a:rPr>
              <a:t> </a:t>
            </a:r>
            <a:r>
              <a:rPr lang="en-US" sz="1800" dirty="0" err="1">
                <a:ea typeface="+mn-lt"/>
                <a:cs typeface="+mn-lt"/>
              </a:rPr>
              <a:t>oluşmaktadır</a:t>
            </a:r>
            <a:r>
              <a:rPr lang="en-US" sz="1800" dirty="0">
                <a:ea typeface="+mn-lt"/>
                <a:cs typeface="+mn-lt"/>
              </a:rPr>
              <a:t>.</a:t>
            </a:r>
            <a:r>
              <a:rPr lang="en-US" sz="1700" dirty="0">
                <a:ea typeface="+mn-lt"/>
                <a:cs typeface="+mn-lt"/>
              </a:rPr>
              <a:t> </a:t>
            </a:r>
            <a:endParaRPr lang="en-US" sz="1700" dirty="0"/>
          </a:p>
        </p:txBody>
      </p:sp>
    </p:spTree>
    <p:extLst>
      <p:ext uri="{BB962C8B-B14F-4D97-AF65-F5344CB8AC3E}">
        <p14:creationId xmlns:p14="http://schemas.microsoft.com/office/powerpoint/2010/main" val="91336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3">
            <a:extLst>
              <a:ext uri="{FF2B5EF4-FFF2-40B4-BE49-F238E27FC236}">
                <a16:creationId xmlns:a16="http://schemas.microsoft.com/office/drawing/2014/main" id="{F8E52EE6-6CA9-B69D-D691-C9653819D046}"/>
              </a:ext>
            </a:extLst>
          </p:cNvPr>
          <p:cNvSpPr>
            <a:spLocks noGrp="1"/>
          </p:cNvSpPr>
          <p:nvPr>
            <p:ph idx="1"/>
          </p:nvPr>
        </p:nvSpPr>
        <p:spPr>
          <a:xfrm>
            <a:off x="838199" y="801715"/>
            <a:ext cx="4571999" cy="4649588"/>
          </a:xfrm>
        </p:spPr>
        <p:txBody>
          <a:bodyPr vert="horz" lIns="91440" tIns="45720" rIns="91440" bIns="45720" rtlCol="0" anchor="t">
            <a:normAutofit/>
          </a:bodyPr>
          <a:lstStyle/>
          <a:p>
            <a:pPr marL="0" indent="0">
              <a:buNone/>
            </a:pPr>
            <a:r>
              <a:rPr lang="en-US" sz="2200" dirty="0">
                <a:ea typeface="+mn-lt"/>
                <a:cs typeface="+mn-lt"/>
              </a:rPr>
              <a:t>Ham </a:t>
            </a:r>
            <a:r>
              <a:rPr lang="en-US" sz="2200" dirty="0" err="1">
                <a:ea typeface="+mn-lt"/>
                <a:cs typeface="+mn-lt"/>
              </a:rPr>
              <a:t>ekmek</a:t>
            </a:r>
            <a:r>
              <a:rPr lang="en-US" sz="2200" dirty="0">
                <a:ea typeface="+mn-lt"/>
                <a:cs typeface="+mn-lt"/>
              </a:rPr>
              <a:t> </a:t>
            </a:r>
            <a:r>
              <a:rPr lang="en-US" sz="2200" dirty="0" err="1">
                <a:ea typeface="+mn-lt"/>
                <a:cs typeface="+mn-lt"/>
              </a:rPr>
              <a:t>görüntüleri</a:t>
            </a:r>
            <a:r>
              <a:rPr lang="en-US" sz="2200" dirty="0">
                <a:ea typeface="+mn-lt"/>
                <a:cs typeface="+mn-lt"/>
              </a:rPr>
              <a:t> </a:t>
            </a:r>
            <a:r>
              <a:rPr lang="en-US" sz="2200" dirty="0" err="1">
                <a:ea typeface="+mn-lt"/>
                <a:cs typeface="+mn-lt"/>
              </a:rPr>
              <a:t>renkli</a:t>
            </a:r>
            <a:r>
              <a:rPr lang="en-US" sz="2200" dirty="0">
                <a:ea typeface="+mn-lt"/>
                <a:cs typeface="+mn-lt"/>
              </a:rPr>
              <a:t> </a:t>
            </a:r>
            <a:r>
              <a:rPr lang="en-US" sz="2200" dirty="0" err="1">
                <a:ea typeface="+mn-lt"/>
                <a:cs typeface="+mn-lt"/>
              </a:rPr>
              <a:t>olup</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resimde</a:t>
            </a:r>
            <a:r>
              <a:rPr lang="en-US" sz="2200" dirty="0">
                <a:ea typeface="+mn-lt"/>
                <a:cs typeface="+mn-lt"/>
              </a:rPr>
              <a:t> 4 </a:t>
            </a:r>
            <a:r>
              <a:rPr lang="en-US" sz="2200" dirty="0" err="1">
                <a:ea typeface="+mn-lt"/>
                <a:cs typeface="+mn-lt"/>
              </a:rPr>
              <a:t>farklı</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yer</a:t>
            </a:r>
            <a:r>
              <a:rPr lang="en-US" sz="2200" dirty="0">
                <a:ea typeface="+mn-lt"/>
                <a:cs typeface="+mn-lt"/>
              </a:rPr>
              <a:t> </a:t>
            </a:r>
            <a:r>
              <a:rPr lang="en-US" sz="2200" dirty="0" err="1">
                <a:ea typeface="+mn-lt"/>
                <a:cs typeface="+mn-lt"/>
              </a:rPr>
              <a:t>almaktadır</a:t>
            </a:r>
            <a:r>
              <a:rPr lang="en-US" sz="2200" dirty="0">
                <a:ea typeface="+mn-lt"/>
                <a:cs typeface="+mn-lt"/>
              </a:rPr>
              <a:t>. </a:t>
            </a:r>
            <a:r>
              <a:rPr lang="en-US" sz="2200" dirty="0" err="1">
                <a:ea typeface="+mn-lt"/>
                <a:cs typeface="+mn-lt"/>
              </a:rPr>
              <a:t>Öncelikle</a:t>
            </a:r>
            <a:r>
              <a:rPr lang="en-US" sz="2200" dirty="0">
                <a:ea typeface="+mn-lt"/>
                <a:cs typeface="+mn-lt"/>
              </a:rPr>
              <a:t> her </a:t>
            </a:r>
            <a:r>
              <a:rPr lang="en-US" sz="2200" dirty="0" err="1">
                <a:ea typeface="+mn-lt"/>
                <a:cs typeface="+mn-lt"/>
              </a:rPr>
              <a:t>bir</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ayrı</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görüntü</a:t>
            </a:r>
            <a:r>
              <a:rPr lang="en-US" sz="2200" dirty="0">
                <a:ea typeface="+mn-lt"/>
                <a:cs typeface="+mn-lt"/>
              </a:rPr>
              <a:t> </a:t>
            </a:r>
            <a:r>
              <a:rPr lang="en-US" sz="2200" dirty="0" err="1">
                <a:ea typeface="+mn-lt"/>
                <a:cs typeface="+mn-lt"/>
              </a:rPr>
              <a:t>olacak</a:t>
            </a:r>
            <a:r>
              <a:rPr lang="en-US" sz="2200" dirty="0">
                <a:ea typeface="+mn-lt"/>
                <a:cs typeface="+mn-lt"/>
              </a:rPr>
              <a:t> </a:t>
            </a:r>
            <a:r>
              <a:rPr lang="en-US" sz="2200" dirty="0" err="1">
                <a:ea typeface="+mn-lt"/>
                <a:cs typeface="+mn-lt"/>
              </a:rPr>
              <a:t>şekilde</a:t>
            </a:r>
            <a:r>
              <a:rPr lang="en-US" sz="2200" dirty="0">
                <a:ea typeface="+mn-lt"/>
                <a:cs typeface="+mn-lt"/>
              </a:rPr>
              <a:t> 104 </a:t>
            </a:r>
            <a:r>
              <a:rPr lang="en-US" sz="2200" dirty="0" err="1">
                <a:ea typeface="+mn-lt"/>
                <a:cs typeface="+mn-lt"/>
              </a:rPr>
              <a:t>farklı</a:t>
            </a:r>
            <a:r>
              <a:rPr lang="en-US" sz="2200" dirty="0">
                <a:ea typeface="+mn-lt"/>
                <a:cs typeface="+mn-lt"/>
              </a:rPr>
              <a:t> </a:t>
            </a:r>
            <a:r>
              <a:rPr lang="en-US" sz="2200" dirty="0" err="1">
                <a:ea typeface="+mn-lt"/>
                <a:cs typeface="+mn-lt"/>
              </a:rPr>
              <a:t>renkli</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elde</a:t>
            </a:r>
            <a:r>
              <a:rPr lang="en-US" sz="2200" dirty="0">
                <a:ea typeface="+mn-lt"/>
                <a:cs typeface="+mn-lt"/>
              </a:rPr>
              <a:t> </a:t>
            </a:r>
            <a:r>
              <a:rPr lang="en-US" sz="2200" dirty="0" err="1">
                <a:ea typeface="+mn-lt"/>
                <a:cs typeface="+mn-lt"/>
              </a:rPr>
              <a:t>edilmiştir</a:t>
            </a:r>
            <a:r>
              <a:rPr lang="en-US" sz="2200" dirty="0">
                <a:ea typeface="+mn-lt"/>
                <a:cs typeface="+mn-lt"/>
              </a:rPr>
              <a:t>. Daha </a:t>
            </a:r>
            <a:r>
              <a:rPr lang="en-US" sz="2200" dirty="0" err="1">
                <a:ea typeface="+mn-lt"/>
                <a:cs typeface="+mn-lt"/>
              </a:rPr>
              <a:t>sonra</a:t>
            </a:r>
            <a:r>
              <a:rPr lang="en-US" sz="2200" dirty="0">
                <a:ea typeface="+mn-lt"/>
                <a:cs typeface="+mn-lt"/>
              </a:rPr>
              <a:t> </a:t>
            </a:r>
            <a:r>
              <a:rPr lang="en-US" sz="2200" dirty="0" err="1">
                <a:ea typeface="+mn-lt"/>
                <a:cs typeface="+mn-lt"/>
              </a:rPr>
              <a:t>elde</a:t>
            </a:r>
            <a:r>
              <a:rPr lang="en-US" sz="2200" dirty="0">
                <a:ea typeface="+mn-lt"/>
                <a:cs typeface="+mn-lt"/>
              </a:rPr>
              <a:t> </a:t>
            </a:r>
            <a:r>
              <a:rPr lang="en-US" sz="2200" dirty="0" err="1">
                <a:ea typeface="+mn-lt"/>
                <a:cs typeface="+mn-lt"/>
              </a:rPr>
              <a:t>edilen</a:t>
            </a:r>
            <a:r>
              <a:rPr lang="en-US" sz="2200" dirty="0">
                <a:ea typeface="+mn-lt"/>
                <a:cs typeface="+mn-lt"/>
              </a:rPr>
              <a:t> </a:t>
            </a:r>
            <a:r>
              <a:rPr lang="en-US" sz="2200" dirty="0" err="1">
                <a:ea typeface="+mn-lt"/>
                <a:cs typeface="+mn-lt"/>
              </a:rPr>
              <a:t>renkli</a:t>
            </a:r>
            <a:r>
              <a:rPr lang="en-US" sz="2200" dirty="0">
                <a:ea typeface="+mn-lt"/>
                <a:cs typeface="+mn-lt"/>
              </a:rPr>
              <a:t> 104 </a:t>
            </a:r>
            <a:r>
              <a:rPr lang="en-US" sz="2200" dirty="0" err="1">
                <a:ea typeface="+mn-lt"/>
                <a:cs typeface="+mn-lt"/>
              </a:rPr>
              <a:t>adet</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gri</a:t>
            </a:r>
            <a:r>
              <a:rPr lang="en-US" sz="2200" dirty="0">
                <a:ea typeface="+mn-lt"/>
                <a:cs typeface="+mn-lt"/>
              </a:rPr>
              <a:t> </a:t>
            </a:r>
            <a:r>
              <a:rPr lang="en-US" sz="2200" dirty="0" err="1">
                <a:ea typeface="+mn-lt"/>
                <a:cs typeface="+mn-lt"/>
              </a:rPr>
              <a:t>seviye</a:t>
            </a:r>
            <a:r>
              <a:rPr lang="en-US" sz="2200" dirty="0">
                <a:ea typeface="+mn-lt"/>
                <a:cs typeface="+mn-lt"/>
              </a:rPr>
              <a:t> </a:t>
            </a:r>
            <a:r>
              <a:rPr lang="en-US" sz="2200" dirty="0" err="1">
                <a:ea typeface="+mn-lt"/>
                <a:cs typeface="+mn-lt"/>
              </a:rPr>
              <a:t>görüntüsüne</a:t>
            </a:r>
            <a:r>
              <a:rPr lang="en-US" sz="2200" dirty="0">
                <a:ea typeface="+mn-lt"/>
                <a:cs typeface="+mn-lt"/>
              </a:rPr>
              <a:t> </a:t>
            </a:r>
            <a:r>
              <a:rPr lang="en-US" sz="2200" dirty="0" err="1">
                <a:ea typeface="+mn-lt"/>
                <a:cs typeface="+mn-lt"/>
              </a:rPr>
              <a:t>dönüştürülmüştür</a:t>
            </a:r>
            <a:r>
              <a:rPr lang="en-US" sz="2200" dirty="0">
                <a:ea typeface="+mn-lt"/>
                <a:cs typeface="+mn-lt"/>
              </a:rPr>
              <a:t>. Yan </a:t>
            </a:r>
            <a:r>
              <a:rPr lang="en-US" sz="2200" dirty="0" err="1">
                <a:ea typeface="+mn-lt"/>
                <a:cs typeface="+mn-lt"/>
              </a:rPr>
              <a:t>tarafta</a:t>
            </a:r>
            <a:r>
              <a:rPr lang="en-US" sz="2200" dirty="0">
                <a:ea typeface="+mn-lt"/>
                <a:cs typeface="+mn-lt"/>
              </a:rPr>
              <a:t> </a:t>
            </a:r>
            <a:r>
              <a:rPr lang="en-US" sz="2200" dirty="0" err="1">
                <a:ea typeface="+mn-lt"/>
                <a:cs typeface="+mn-lt"/>
              </a:rPr>
              <a:t>örnek</a:t>
            </a:r>
            <a:r>
              <a:rPr lang="en-US" sz="2200" dirty="0">
                <a:ea typeface="+mn-lt"/>
                <a:cs typeface="+mn-lt"/>
              </a:rPr>
              <a:t> </a:t>
            </a:r>
            <a:r>
              <a:rPr lang="en-US" sz="2200" dirty="0" err="1">
                <a:ea typeface="+mn-lt"/>
                <a:cs typeface="+mn-lt"/>
              </a:rPr>
              <a:t>bir</a:t>
            </a:r>
            <a:r>
              <a:rPr lang="en-US" sz="2200" dirty="0">
                <a:ea typeface="+mn-lt"/>
                <a:cs typeface="+mn-lt"/>
              </a:rPr>
              <a:t> </a:t>
            </a:r>
            <a:r>
              <a:rPr lang="en-US" sz="2200" dirty="0" err="1">
                <a:ea typeface="+mn-lt"/>
                <a:cs typeface="+mn-lt"/>
              </a:rPr>
              <a:t>gri</a:t>
            </a:r>
            <a:r>
              <a:rPr lang="en-US" sz="2200" dirty="0">
                <a:ea typeface="+mn-lt"/>
                <a:cs typeface="+mn-lt"/>
              </a:rPr>
              <a:t> </a:t>
            </a:r>
            <a:r>
              <a:rPr lang="en-US" sz="2200" dirty="0" err="1">
                <a:ea typeface="+mn-lt"/>
                <a:cs typeface="+mn-lt"/>
              </a:rPr>
              <a:t>seviye</a:t>
            </a:r>
            <a:r>
              <a:rPr lang="en-US" sz="2200" dirty="0">
                <a:ea typeface="+mn-lt"/>
                <a:cs typeface="+mn-lt"/>
              </a:rPr>
              <a:t> </a:t>
            </a:r>
            <a:r>
              <a:rPr lang="en-US" sz="2200" dirty="0" err="1">
                <a:ea typeface="+mn-lt"/>
                <a:cs typeface="+mn-lt"/>
              </a:rPr>
              <a:t>ekmek</a:t>
            </a:r>
            <a:r>
              <a:rPr lang="en-US" sz="2200" dirty="0">
                <a:ea typeface="+mn-lt"/>
                <a:cs typeface="+mn-lt"/>
              </a:rPr>
              <a:t> </a:t>
            </a:r>
            <a:r>
              <a:rPr lang="en-US" sz="2200" dirty="0" err="1">
                <a:ea typeface="+mn-lt"/>
                <a:cs typeface="+mn-lt"/>
              </a:rPr>
              <a:t>görüntüsü</a:t>
            </a:r>
            <a:r>
              <a:rPr lang="en-US" sz="2200" dirty="0">
                <a:ea typeface="+mn-lt"/>
                <a:cs typeface="+mn-lt"/>
              </a:rPr>
              <a:t> </a:t>
            </a:r>
            <a:r>
              <a:rPr lang="en-US" sz="2200" dirty="0" err="1">
                <a:ea typeface="+mn-lt"/>
                <a:cs typeface="+mn-lt"/>
              </a:rPr>
              <a:t>gösterilmiştir</a:t>
            </a:r>
            <a:endParaRPr lang="en-US" sz="2200" dirty="0" err="1"/>
          </a:p>
        </p:txBody>
      </p:sp>
      <p:pic>
        <p:nvPicPr>
          <p:cNvPr id="10" name="Resim 10" descr="iç mekan, yiyecek, ekmek içeren bir resim&#10;&#10;Açıklama otomatik olarak oluşturuldu">
            <a:extLst>
              <a:ext uri="{FF2B5EF4-FFF2-40B4-BE49-F238E27FC236}">
                <a16:creationId xmlns:a16="http://schemas.microsoft.com/office/drawing/2014/main" id="{603BF661-DA1C-9D74-E5D4-D85F7A00170E}"/>
              </a:ext>
            </a:extLst>
          </p:cNvPr>
          <p:cNvPicPr>
            <a:picLocks noChangeAspect="1"/>
          </p:cNvPicPr>
          <p:nvPr/>
        </p:nvPicPr>
        <p:blipFill rotWithShape="1">
          <a:blip r:embed="rId2"/>
          <a:srcRect t="7867" r="2" b="2"/>
          <a:stretch/>
        </p:blipFill>
        <p:spPr>
          <a:xfrm>
            <a:off x="6190488" y="566928"/>
            <a:ext cx="5157216" cy="5286197"/>
          </a:xfrm>
          <a:prstGeom prst="rect">
            <a:avLst/>
          </a:prstGeom>
        </p:spPr>
      </p:pic>
      <p:sp>
        <p:nvSpPr>
          <p:cNvPr id="24" name="Rectangle 18">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0">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57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5019E9-84CD-F792-6C8D-9A07D37CE33C}"/>
              </a:ext>
            </a:extLst>
          </p:cNvPr>
          <p:cNvSpPr>
            <a:spLocks noGrp="1"/>
          </p:cNvSpPr>
          <p:nvPr>
            <p:ph type="title"/>
          </p:nvPr>
        </p:nvSpPr>
        <p:spPr>
          <a:xfrm>
            <a:off x="624938" y="648831"/>
            <a:ext cx="3663221" cy="983126"/>
          </a:xfrm>
        </p:spPr>
        <p:txBody>
          <a:bodyPr anchor="b">
            <a:noAutofit/>
          </a:bodyPr>
          <a:lstStyle/>
          <a:p>
            <a:r>
              <a:rPr lang="tr-TR" sz="3400" dirty="0"/>
              <a:t>AKIŞ DİYAGRAMI</a:t>
            </a:r>
          </a:p>
        </p:txBody>
      </p:sp>
      <p:sp>
        <p:nvSpPr>
          <p:cNvPr id="13" name="Rectangle 12">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1396D81D-BEC4-791D-7B85-1083F72B389E}"/>
              </a:ext>
            </a:extLst>
          </p:cNvPr>
          <p:cNvSpPr>
            <a:spLocks noGrp="1"/>
          </p:cNvSpPr>
          <p:nvPr>
            <p:ph idx="1"/>
          </p:nvPr>
        </p:nvSpPr>
        <p:spPr>
          <a:xfrm>
            <a:off x="603168" y="1893300"/>
            <a:ext cx="6231900" cy="2604271"/>
          </a:xfrm>
        </p:spPr>
        <p:txBody>
          <a:bodyPr vert="horz" lIns="91440" tIns="45720" rIns="91440" bIns="45720" rtlCol="0" anchor="t">
            <a:normAutofit/>
          </a:bodyPr>
          <a:lstStyle/>
          <a:p>
            <a:pPr marL="0" indent="0">
              <a:buNone/>
            </a:pPr>
            <a:r>
              <a:rPr lang="en-US" sz="1800" dirty="0" err="1">
                <a:ea typeface="+mn-lt"/>
                <a:cs typeface="+mn-lt"/>
              </a:rPr>
              <a:t>Buradaki</a:t>
            </a:r>
            <a:r>
              <a:rPr lang="en-US" sz="1800" dirty="0">
                <a:ea typeface="+mn-lt"/>
                <a:cs typeface="+mn-lt"/>
              </a:rPr>
              <a:t> </a:t>
            </a:r>
            <a:r>
              <a:rPr lang="en-US" sz="1800" dirty="0" err="1">
                <a:ea typeface="+mn-lt"/>
                <a:cs typeface="+mn-lt"/>
              </a:rPr>
              <a:t>görsel</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çalışmada</a:t>
            </a:r>
            <a:r>
              <a:rPr lang="en-US" sz="1800" dirty="0">
                <a:ea typeface="+mn-lt"/>
                <a:cs typeface="+mn-lt"/>
              </a:rPr>
              <a:t> </a:t>
            </a:r>
            <a:r>
              <a:rPr lang="en-US" sz="1800" dirty="0" err="1">
                <a:ea typeface="+mn-lt"/>
                <a:cs typeface="+mn-lt"/>
              </a:rPr>
              <a:t>kullanılan</a:t>
            </a:r>
            <a:r>
              <a:rPr lang="en-US" sz="1800" dirty="0">
                <a:ea typeface="+mn-lt"/>
                <a:cs typeface="+mn-lt"/>
              </a:rPr>
              <a:t> </a:t>
            </a:r>
            <a:r>
              <a:rPr lang="en-US" sz="1800" dirty="0" err="1">
                <a:ea typeface="+mn-lt"/>
                <a:cs typeface="+mn-lt"/>
              </a:rPr>
              <a:t>işlemlerin</a:t>
            </a:r>
            <a:r>
              <a:rPr lang="en-US" sz="1800" dirty="0">
                <a:ea typeface="+mn-lt"/>
                <a:cs typeface="+mn-lt"/>
              </a:rPr>
              <a:t> </a:t>
            </a:r>
            <a:r>
              <a:rPr lang="en-US" sz="1800" dirty="0" err="1">
                <a:ea typeface="+mn-lt"/>
                <a:cs typeface="+mn-lt"/>
              </a:rPr>
              <a:t>bütününü</a:t>
            </a:r>
            <a:r>
              <a:rPr lang="en-US" sz="1800" dirty="0">
                <a:ea typeface="+mn-lt"/>
                <a:cs typeface="+mn-lt"/>
              </a:rPr>
              <a:t> </a:t>
            </a:r>
            <a:r>
              <a:rPr lang="en-US" sz="1800" dirty="0" err="1">
                <a:ea typeface="+mn-lt"/>
                <a:cs typeface="+mn-lt"/>
              </a:rPr>
              <a:t>özetleyen</a:t>
            </a:r>
            <a:r>
              <a:rPr lang="en-US" sz="1800" dirty="0">
                <a:ea typeface="+mn-lt"/>
                <a:cs typeface="+mn-lt"/>
              </a:rPr>
              <a:t> </a:t>
            </a:r>
            <a:r>
              <a:rPr lang="en-US" sz="1800" dirty="0" err="1">
                <a:ea typeface="+mn-lt"/>
                <a:cs typeface="+mn-lt"/>
              </a:rPr>
              <a:t>genel</a:t>
            </a:r>
            <a:r>
              <a:rPr lang="en-US" sz="1800" dirty="0">
                <a:ea typeface="+mn-lt"/>
                <a:cs typeface="+mn-lt"/>
              </a:rPr>
              <a:t> </a:t>
            </a:r>
            <a:r>
              <a:rPr lang="en-US" sz="1800" dirty="0" err="1">
                <a:ea typeface="+mn-lt"/>
                <a:cs typeface="+mn-lt"/>
              </a:rPr>
              <a:t>akış</a:t>
            </a:r>
            <a:r>
              <a:rPr lang="en-US" sz="1800" dirty="0">
                <a:ea typeface="+mn-lt"/>
                <a:cs typeface="+mn-lt"/>
              </a:rPr>
              <a:t> </a:t>
            </a:r>
            <a:r>
              <a:rPr lang="en-US" sz="1800" dirty="0" err="1">
                <a:ea typeface="+mn-lt"/>
                <a:cs typeface="+mn-lt"/>
              </a:rPr>
              <a:t>diyagramını</a:t>
            </a:r>
            <a:r>
              <a:rPr lang="en-US" sz="1800" dirty="0">
                <a:ea typeface="+mn-lt"/>
                <a:cs typeface="+mn-lt"/>
              </a:rPr>
              <a:t> </a:t>
            </a:r>
            <a:r>
              <a:rPr lang="en-US" sz="1800" dirty="0" err="1">
                <a:ea typeface="+mn-lt"/>
                <a:cs typeface="+mn-lt"/>
              </a:rPr>
              <a:t>göstermektedir</a:t>
            </a:r>
            <a:r>
              <a:rPr lang="en-US" sz="1800" dirty="0">
                <a:ea typeface="+mn-lt"/>
                <a:cs typeface="+mn-lt"/>
              </a:rPr>
              <a:t>. </a:t>
            </a:r>
            <a:r>
              <a:rPr lang="en-US" sz="1800" dirty="0" err="1">
                <a:ea typeface="+mn-lt"/>
                <a:cs typeface="+mn-lt"/>
              </a:rPr>
              <a:t>Diyagram</a:t>
            </a:r>
            <a:r>
              <a:rPr lang="en-US" sz="1800" dirty="0">
                <a:ea typeface="+mn-lt"/>
                <a:cs typeface="+mn-lt"/>
              </a:rPr>
              <a:t> </a:t>
            </a:r>
            <a:r>
              <a:rPr lang="en-US" sz="1800" dirty="0" err="1">
                <a:ea typeface="+mn-lt"/>
                <a:cs typeface="+mn-lt"/>
              </a:rPr>
              <a:t>incelendiğinde</a:t>
            </a:r>
            <a:r>
              <a:rPr lang="en-US" sz="1800" dirty="0">
                <a:ea typeface="+mn-lt"/>
                <a:cs typeface="+mn-lt"/>
              </a:rPr>
              <a:t> </a:t>
            </a:r>
            <a:r>
              <a:rPr lang="en-US" sz="1800" dirty="0" err="1">
                <a:ea typeface="+mn-lt"/>
                <a:cs typeface="+mn-lt"/>
              </a:rPr>
              <a:t>ekmek</a:t>
            </a:r>
            <a:r>
              <a:rPr lang="en-US" sz="1800" dirty="0">
                <a:ea typeface="+mn-lt"/>
                <a:cs typeface="+mn-lt"/>
              </a:rPr>
              <a:t> </a:t>
            </a:r>
            <a:r>
              <a:rPr lang="en-US" sz="1800" dirty="0" err="1">
                <a:ea typeface="+mn-lt"/>
                <a:cs typeface="+mn-lt"/>
              </a:rPr>
              <a:t>gözeneklerinin</a:t>
            </a:r>
            <a:r>
              <a:rPr lang="en-US" sz="1800" dirty="0">
                <a:ea typeface="+mn-lt"/>
                <a:cs typeface="+mn-lt"/>
              </a:rPr>
              <a:t> </a:t>
            </a:r>
            <a:r>
              <a:rPr lang="en-US" sz="1800" dirty="0" err="1">
                <a:ea typeface="+mn-lt"/>
                <a:cs typeface="+mn-lt"/>
              </a:rPr>
              <a:t>otomatik</a:t>
            </a:r>
            <a:r>
              <a:rPr lang="en-US" sz="1800" dirty="0">
                <a:ea typeface="+mn-lt"/>
                <a:cs typeface="+mn-lt"/>
              </a:rPr>
              <a:t> </a:t>
            </a:r>
            <a:r>
              <a:rPr lang="en-US" sz="1800" dirty="0" err="1">
                <a:ea typeface="+mn-lt"/>
                <a:cs typeface="+mn-lt"/>
              </a:rPr>
              <a:t>bölütlenmesi</a:t>
            </a:r>
            <a:r>
              <a:rPr lang="en-US" sz="1800" dirty="0">
                <a:ea typeface="+mn-lt"/>
                <a:cs typeface="+mn-lt"/>
              </a:rPr>
              <a:t> </a:t>
            </a:r>
            <a:r>
              <a:rPr lang="en-US" sz="1800" dirty="0" err="1">
                <a:ea typeface="+mn-lt"/>
                <a:cs typeface="+mn-lt"/>
              </a:rPr>
              <a:t>temelli</a:t>
            </a:r>
            <a:r>
              <a:rPr lang="en-US" sz="1800" dirty="0">
                <a:ea typeface="+mn-lt"/>
                <a:cs typeface="+mn-lt"/>
              </a:rPr>
              <a:t> </a:t>
            </a:r>
            <a:r>
              <a:rPr lang="en-US" sz="1800" dirty="0" err="1">
                <a:ea typeface="+mn-lt"/>
                <a:cs typeface="+mn-lt"/>
              </a:rPr>
              <a:t>bir</a:t>
            </a:r>
            <a:r>
              <a:rPr lang="en-US" sz="1800" dirty="0">
                <a:ea typeface="+mn-lt"/>
                <a:cs typeface="+mn-lt"/>
              </a:rPr>
              <a:t> </a:t>
            </a:r>
            <a:r>
              <a:rPr lang="en-US" sz="1800" dirty="0" err="1">
                <a:ea typeface="+mn-lt"/>
                <a:cs typeface="+mn-lt"/>
              </a:rPr>
              <a:t>ekmek</a:t>
            </a:r>
            <a:r>
              <a:rPr lang="en-US" sz="1800" dirty="0">
                <a:ea typeface="+mn-lt"/>
                <a:cs typeface="+mn-lt"/>
              </a:rPr>
              <a:t> </a:t>
            </a:r>
            <a:r>
              <a:rPr lang="en-US" sz="1800" dirty="0" err="1">
                <a:ea typeface="+mn-lt"/>
                <a:cs typeface="+mn-lt"/>
              </a:rPr>
              <a:t>doku</a:t>
            </a:r>
            <a:r>
              <a:rPr lang="en-US" sz="1800" dirty="0">
                <a:ea typeface="+mn-lt"/>
                <a:cs typeface="+mn-lt"/>
              </a:rPr>
              <a:t> </a:t>
            </a:r>
            <a:r>
              <a:rPr lang="en-US" sz="1800" dirty="0" err="1">
                <a:ea typeface="+mn-lt"/>
                <a:cs typeface="+mn-lt"/>
              </a:rPr>
              <a:t>analizi</a:t>
            </a:r>
            <a:r>
              <a:rPr lang="en-US" sz="1800" dirty="0">
                <a:ea typeface="+mn-lt"/>
                <a:cs typeface="+mn-lt"/>
              </a:rPr>
              <a:t> </a:t>
            </a:r>
            <a:r>
              <a:rPr lang="en-US" sz="1800" dirty="0" err="1">
                <a:ea typeface="+mn-lt"/>
                <a:cs typeface="+mn-lt"/>
              </a:rPr>
              <a:t>için</a:t>
            </a:r>
            <a:r>
              <a:rPr lang="en-US" sz="1800" dirty="0">
                <a:ea typeface="+mn-lt"/>
                <a:cs typeface="+mn-lt"/>
              </a:rPr>
              <a:t> </a:t>
            </a:r>
            <a:r>
              <a:rPr lang="en-US" sz="1800" dirty="0" err="1">
                <a:ea typeface="+mn-lt"/>
                <a:cs typeface="+mn-lt"/>
              </a:rPr>
              <a:t>yapılan</a:t>
            </a:r>
            <a:r>
              <a:rPr lang="en-US" sz="1800" dirty="0">
                <a:ea typeface="+mn-lt"/>
                <a:cs typeface="+mn-lt"/>
              </a:rPr>
              <a:t> </a:t>
            </a:r>
            <a:r>
              <a:rPr lang="en-US" sz="1800" dirty="0" err="1">
                <a:ea typeface="+mn-lt"/>
                <a:cs typeface="+mn-lt"/>
              </a:rPr>
              <a:t>işlemler</a:t>
            </a:r>
            <a:r>
              <a:rPr lang="en-US" sz="1800" dirty="0">
                <a:ea typeface="+mn-lt"/>
                <a:cs typeface="+mn-lt"/>
              </a:rPr>
              <a:t> </a:t>
            </a:r>
            <a:r>
              <a:rPr lang="en-US" sz="1800" dirty="0" err="1">
                <a:ea typeface="+mn-lt"/>
                <a:cs typeface="+mn-lt"/>
              </a:rPr>
              <a:t>görülmektedir</a:t>
            </a:r>
            <a:r>
              <a:rPr lang="en-US" sz="1800" dirty="0">
                <a:ea typeface="+mn-lt"/>
                <a:cs typeface="+mn-lt"/>
              </a:rPr>
              <a:t>. </a:t>
            </a:r>
            <a:r>
              <a:rPr lang="en-US" sz="1800" dirty="0" err="1">
                <a:ea typeface="+mn-lt"/>
                <a:cs typeface="+mn-lt"/>
              </a:rPr>
              <a:t>Gerçekleştirilen</a:t>
            </a:r>
            <a:r>
              <a:rPr lang="en-US" sz="1800" dirty="0">
                <a:ea typeface="+mn-lt"/>
                <a:cs typeface="+mn-lt"/>
              </a:rPr>
              <a:t> </a:t>
            </a:r>
            <a:r>
              <a:rPr lang="en-US" sz="1800" dirty="0" err="1">
                <a:ea typeface="+mn-lt"/>
                <a:cs typeface="+mn-lt"/>
              </a:rPr>
              <a:t>bölütlemenin</a:t>
            </a:r>
            <a:r>
              <a:rPr lang="en-US" sz="1800" dirty="0">
                <a:ea typeface="+mn-lt"/>
                <a:cs typeface="+mn-lt"/>
              </a:rPr>
              <a:t> </a:t>
            </a:r>
            <a:r>
              <a:rPr lang="en-US" sz="1800" dirty="0" err="1">
                <a:ea typeface="+mn-lt"/>
                <a:cs typeface="+mn-lt"/>
              </a:rPr>
              <a:t>başarımı</a:t>
            </a:r>
            <a:r>
              <a:rPr lang="en-US" sz="1800" dirty="0">
                <a:ea typeface="+mn-lt"/>
                <a:cs typeface="+mn-lt"/>
              </a:rPr>
              <a:t> da </a:t>
            </a:r>
            <a:r>
              <a:rPr lang="en-US" sz="1800" dirty="0" err="1">
                <a:ea typeface="+mn-lt"/>
                <a:cs typeface="+mn-lt"/>
              </a:rPr>
              <a:t>elle</a:t>
            </a:r>
            <a:r>
              <a:rPr lang="en-US" sz="1800" dirty="0">
                <a:ea typeface="+mn-lt"/>
                <a:cs typeface="+mn-lt"/>
              </a:rPr>
              <a:t> </a:t>
            </a:r>
            <a:r>
              <a:rPr lang="en-US" sz="1800" dirty="0" err="1">
                <a:ea typeface="+mn-lt"/>
                <a:cs typeface="+mn-lt"/>
              </a:rPr>
              <a:t>belirlenen</a:t>
            </a:r>
            <a:r>
              <a:rPr lang="en-US" sz="1800" dirty="0">
                <a:ea typeface="+mn-lt"/>
                <a:cs typeface="+mn-lt"/>
              </a:rPr>
              <a:t> </a:t>
            </a:r>
            <a:r>
              <a:rPr lang="en-US" sz="1800" dirty="0" err="1">
                <a:ea typeface="+mn-lt"/>
                <a:cs typeface="+mn-lt"/>
              </a:rPr>
              <a:t>gözenek</a:t>
            </a:r>
            <a:r>
              <a:rPr lang="en-US" sz="1800" dirty="0">
                <a:ea typeface="+mn-lt"/>
                <a:cs typeface="+mn-lt"/>
              </a:rPr>
              <a:t> </a:t>
            </a:r>
            <a:r>
              <a:rPr lang="en-US" sz="1800" dirty="0" err="1">
                <a:ea typeface="+mn-lt"/>
                <a:cs typeface="+mn-lt"/>
              </a:rPr>
              <a:t>görüntüleri</a:t>
            </a:r>
            <a:r>
              <a:rPr lang="en-US" sz="1800" dirty="0">
                <a:ea typeface="+mn-lt"/>
                <a:cs typeface="+mn-lt"/>
              </a:rPr>
              <a:t> </a:t>
            </a:r>
            <a:r>
              <a:rPr lang="en-US" sz="1800" dirty="0" err="1">
                <a:ea typeface="+mn-lt"/>
                <a:cs typeface="+mn-lt"/>
              </a:rPr>
              <a:t>kullanılarak</a:t>
            </a:r>
            <a:r>
              <a:rPr lang="en-US" sz="1800" dirty="0">
                <a:ea typeface="+mn-lt"/>
                <a:cs typeface="+mn-lt"/>
              </a:rPr>
              <a:t> ZSI </a:t>
            </a:r>
            <a:r>
              <a:rPr lang="en-US" sz="1800" dirty="0" err="1">
                <a:ea typeface="+mn-lt"/>
                <a:cs typeface="+mn-lt"/>
              </a:rPr>
              <a:t>başarım</a:t>
            </a:r>
            <a:r>
              <a:rPr lang="en-US" sz="1800" dirty="0">
                <a:ea typeface="+mn-lt"/>
                <a:cs typeface="+mn-lt"/>
              </a:rPr>
              <a:t> </a:t>
            </a:r>
            <a:r>
              <a:rPr lang="en-US" sz="1800" dirty="0" err="1">
                <a:ea typeface="+mn-lt"/>
                <a:cs typeface="+mn-lt"/>
              </a:rPr>
              <a:t>belirleme</a:t>
            </a:r>
            <a:r>
              <a:rPr lang="en-US" sz="1800" dirty="0">
                <a:ea typeface="+mn-lt"/>
                <a:cs typeface="+mn-lt"/>
              </a:rPr>
              <a:t> </a:t>
            </a:r>
            <a:r>
              <a:rPr lang="en-US" sz="1800" dirty="0" err="1">
                <a:ea typeface="+mn-lt"/>
                <a:cs typeface="+mn-lt"/>
              </a:rPr>
              <a:t>indeksine</a:t>
            </a:r>
            <a:r>
              <a:rPr lang="en-US" sz="1800" dirty="0">
                <a:ea typeface="+mn-lt"/>
                <a:cs typeface="+mn-lt"/>
              </a:rPr>
              <a:t> </a:t>
            </a:r>
            <a:r>
              <a:rPr lang="en-US" sz="1800" dirty="0" err="1">
                <a:ea typeface="+mn-lt"/>
                <a:cs typeface="+mn-lt"/>
              </a:rPr>
              <a:t>göre</a:t>
            </a:r>
            <a:r>
              <a:rPr lang="en-US" sz="1800" dirty="0">
                <a:ea typeface="+mn-lt"/>
                <a:cs typeface="+mn-lt"/>
              </a:rPr>
              <a:t> test </a:t>
            </a:r>
            <a:r>
              <a:rPr lang="en-US" sz="1800" dirty="0" err="1">
                <a:ea typeface="+mn-lt"/>
                <a:cs typeface="+mn-lt"/>
              </a:rPr>
              <a:t>edilmiştir</a:t>
            </a:r>
            <a:r>
              <a:rPr lang="en-US" sz="1800" dirty="0">
                <a:ea typeface="+mn-lt"/>
                <a:cs typeface="+mn-lt"/>
              </a:rPr>
              <a:t>. </a:t>
            </a:r>
            <a:endParaRPr lang="tr-TR" dirty="0"/>
          </a:p>
        </p:txBody>
      </p:sp>
      <p:pic>
        <p:nvPicPr>
          <p:cNvPr id="4" name="Resim 4">
            <a:extLst>
              <a:ext uri="{FF2B5EF4-FFF2-40B4-BE49-F238E27FC236}">
                <a16:creationId xmlns:a16="http://schemas.microsoft.com/office/drawing/2014/main" id="{86B01C4C-C6AD-512A-651F-288055A4C101}"/>
              </a:ext>
            </a:extLst>
          </p:cNvPr>
          <p:cNvPicPr>
            <a:picLocks noChangeAspect="1"/>
          </p:cNvPicPr>
          <p:nvPr/>
        </p:nvPicPr>
        <p:blipFill rotWithShape="1">
          <a:blip r:embed="rId2"/>
          <a:srcRect l="3333"/>
          <a:stretch/>
        </p:blipFill>
        <p:spPr>
          <a:xfrm>
            <a:off x="7684006" y="10"/>
            <a:ext cx="4507993" cy="6857990"/>
          </a:xfrm>
          <a:prstGeom prst="rect">
            <a:avLst/>
          </a:prstGeom>
        </p:spPr>
      </p:pic>
    </p:spTree>
    <p:extLst>
      <p:ext uri="{BB962C8B-B14F-4D97-AF65-F5344CB8AC3E}">
        <p14:creationId xmlns:p14="http://schemas.microsoft.com/office/powerpoint/2010/main" val="171345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26B4259-7FF3-B51C-E18C-B00211CDE104}"/>
              </a:ext>
            </a:extLst>
          </p:cNvPr>
          <p:cNvSpPr>
            <a:spLocks noGrp="1"/>
          </p:cNvSpPr>
          <p:nvPr>
            <p:ph type="title"/>
          </p:nvPr>
        </p:nvSpPr>
        <p:spPr>
          <a:xfrm>
            <a:off x="411480" y="794797"/>
            <a:ext cx="3484509" cy="571625"/>
          </a:xfrm>
        </p:spPr>
        <p:txBody>
          <a:bodyPr anchor="b">
            <a:noAutofit/>
          </a:bodyPr>
          <a:lstStyle/>
          <a:p>
            <a:r>
              <a:rPr lang="tr-TR" sz="3400" dirty="0"/>
              <a:t>HİSTOGRAM</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2864A72-E929-2965-D64A-2BCFE5A29F0C}"/>
              </a:ext>
            </a:extLst>
          </p:cNvPr>
          <p:cNvSpPr>
            <a:spLocks noGrp="1"/>
          </p:cNvSpPr>
          <p:nvPr>
            <p:ph idx="1"/>
          </p:nvPr>
        </p:nvSpPr>
        <p:spPr>
          <a:xfrm>
            <a:off x="411480" y="2167902"/>
            <a:ext cx="4443154" cy="3492868"/>
          </a:xfrm>
        </p:spPr>
        <p:txBody>
          <a:bodyPr vert="horz" lIns="91440" tIns="45720" rIns="91440" bIns="45720" rtlCol="0" anchor="t">
            <a:normAutofit/>
          </a:bodyPr>
          <a:lstStyle/>
          <a:p>
            <a:pPr marL="0" indent="0">
              <a:buNone/>
            </a:pPr>
            <a:r>
              <a:rPr lang="en-US" sz="1700" dirty="0" err="1">
                <a:ea typeface="+mn-lt"/>
                <a:cs typeface="+mn-lt"/>
              </a:rPr>
              <a:t>Adaptif</a:t>
            </a:r>
            <a:r>
              <a:rPr lang="en-US" sz="1700" dirty="0">
                <a:ea typeface="+mn-lt"/>
                <a:cs typeface="+mn-lt"/>
              </a:rPr>
              <a:t> histogram </a:t>
            </a:r>
            <a:r>
              <a:rPr lang="en-US" sz="1700" dirty="0" err="1">
                <a:ea typeface="+mn-lt"/>
                <a:cs typeface="+mn-lt"/>
              </a:rPr>
              <a:t>eşitleme</a:t>
            </a:r>
            <a:r>
              <a:rPr lang="en-US" sz="1700" dirty="0">
                <a:ea typeface="+mn-lt"/>
                <a:cs typeface="+mn-lt"/>
              </a:rPr>
              <a:t> </a:t>
            </a:r>
            <a:r>
              <a:rPr lang="en-US" sz="1700" dirty="0" err="1">
                <a:ea typeface="+mn-lt"/>
                <a:cs typeface="+mn-lt"/>
              </a:rPr>
              <a:t>olarak</a:t>
            </a:r>
            <a:r>
              <a:rPr lang="en-US" sz="1700" dirty="0">
                <a:ea typeface="+mn-lt"/>
                <a:cs typeface="+mn-lt"/>
              </a:rPr>
              <a:t> da </a:t>
            </a:r>
            <a:r>
              <a:rPr lang="en-US" sz="1700" dirty="0" err="1">
                <a:ea typeface="+mn-lt"/>
                <a:cs typeface="+mn-lt"/>
              </a:rPr>
              <a:t>bilinen</a:t>
            </a:r>
            <a:r>
              <a:rPr lang="en-US" sz="1700" dirty="0">
                <a:ea typeface="+mn-lt"/>
                <a:cs typeface="+mn-lt"/>
              </a:rPr>
              <a:t> histogram </a:t>
            </a:r>
            <a:r>
              <a:rPr lang="en-US" sz="1700" dirty="0" err="1">
                <a:ea typeface="+mn-lt"/>
                <a:cs typeface="+mn-lt"/>
              </a:rPr>
              <a:t>germe</a:t>
            </a:r>
            <a:r>
              <a:rPr lang="en-US" sz="1700" dirty="0">
                <a:ea typeface="+mn-lt"/>
                <a:cs typeface="+mn-lt"/>
              </a:rPr>
              <a:t> </a:t>
            </a:r>
            <a:r>
              <a:rPr lang="en-US" sz="1700" dirty="0" err="1">
                <a:ea typeface="+mn-lt"/>
                <a:cs typeface="+mn-lt"/>
              </a:rPr>
              <a:t>işlemi</a:t>
            </a:r>
            <a:r>
              <a:rPr lang="en-US" sz="1700" dirty="0">
                <a:ea typeface="+mn-lt"/>
                <a:cs typeface="+mn-lt"/>
              </a:rPr>
              <a:t> </a:t>
            </a:r>
            <a:r>
              <a:rPr lang="en-US" sz="1700" dirty="0" err="1">
                <a:ea typeface="+mn-lt"/>
                <a:cs typeface="+mn-lt"/>
              </a:rPr>
              <a:t>düşük</a:t>
            </a:r>
            <a:r>
              <a:rPr lang="en-US" sz="1700" dirty="0">
                <a:ea typeface="+mn-lt"/>
                <a:cs typeface="+mn-lt"/>
              </a:rPr>
              <a:t> </a:t>
            </a:r>
            <a:r>
              <a:rPr lang="en-US" sz="1700" dirty="0" err="1">
                <a:ea typeface="+mn-lt"/>
                <a:cs typeface="+mn-lt"/>
              </a:rPr>
              <a:t>kontrastlı</a:t>
            </a:r>
            <a:r>
              <a:rPr lang="en-US" sz="1700" dirty="0">
                <a:ea typeface="+mn-lt"/>
                <a:cs typeface="+mn-lt"/>
              </a:rPr>
              <a:t> </a:t>
            </a:r>
            <a:r>
              <a:rPr lang="en-US" sz="1700" dirty="0" err="1">
                <a:ea typeface="+mn-lt"/>
                <a:cs typeface="+mn-lt"/>
              </a:rPr>
              <a:t>resimlere</a:t>
            </a:r>
            <a:r>
              <a:rPr lang="en-US" sz="1700" dirty="0">
                <a:ea typeface="+mn-lt"/>
                <a:cs typeface="+mn-lt"/>
              </a:rPr>
              <a:t> </a:t>
            </a:r>
            <a:r>
              <a:rPr lang="en-US" sz="1700" dirty="0" err="1">
                <a:ea typeface="+mn-lt"/>
                <a:cs typeface="+mn-lt"/>
              </a:rPr>
              <a:t>uygulanan</a:t>
            </a:r>
            <a:r>
              <a:rPr lang="en-US" sz="1700" dirty="0">
                <a:ea typeface="+mn-lt"/>
                <a:cs typeface="+mn-lt"/>
              </a:rPr>
              <a:t> </a:t>
            </a:r>
            <a:r>
              <a:rPr lang="en-US" sz="1700" dirty="0" err="1">
                <a:ea typeface="+mn-lt"/>
                <a:cs typeface="+mn-lt"/>
              </a:rPr>
              <a:t>bir</a:t>
            </a:r>
            <a:r>
              <a:rPr lang="en-US" sz="1700" dirty="0">
                <a:ea typeface="+mn-lt"/>
                <a:cs typeface="+mn-lt"/>
              </a:rPr>
              <a:t> </a:t>
            </a:r>
            <a:r>
              <a:rPr lang="en-US" sz="1700" dirty="0" err="1">
                <a:ea typeface="+mn-lt"/>
                <a:cs typeface="+mn-lt"/>
              </a:rPr>
              <a:t>yöntem</a:t>
            </a:r>
            <a:r>
              <a:rPr lang="en-US" sz="1700" dirty="0">
                <a:ea typeface="+mn-lt"/>
                <a:cs typeface="+mn-lt"/>
              </a:rPr>
              <a:t> </a:t>
            </a:r>
            <a:r>
              <a:rPr lang="en-US" sz="1700" dirty="0" err="1">
                <a:ea typeface="+mn-lt"/>
                <a:cs typeface="+mn-lt"/>
              </a:rPr>
              <a:t>olup</a:t>
            </a:r>
            <a:r>
              <a:rPr lang="en-US" sz="1700" dirty="0">
                <a:ea typeface="+mn-lt"/>
                <a:cs typeface="+mn-lt"/>
              </a:rPr>
              <a:t> </a:t>
            </a:r>
            <a:r>
              <a:rPr lang="en-US" sz="1700" dirty="0" err="1">
                <a:ea typeface="+mn-lt"/>
                <a:cs typeface="+mn-lt"/>
              </a:rPr>
              <a:t>histogramı</a:t>
            </a:r>
            <a:r>
              <a:rPr lang="en-US" sz="1700" dirty="0">
                <a:ea typeface="+mn-lt"/>
                <a:cs typeface="+mn-lt"/>
              </a:rPr>
              <a:t> </a:t>
            </a:r>
            <a:r>
              <a:rPr lang="en-US" sz="1700" dirty="0" err="1">
                <a:ea typeface="+mn-lt"/>
                <a:cs typeface="+mn-lt"/>
              </a:rPr>
              <a:t>geniş</a:t>
            </a:r>
            <a:r>
              <a:rPr lang="en-US" sz="1700" dirty="0">
                <a:ea typeface="+mn-lt"/>
                <a:cs typeface="+mn-lt"/>
              </a:rPr>
              <a:t> </a:t>
            </a:r>
            <a:r>
              <a:rPr lang="en-US" sz="1700" dirty="0" err="1">
                <a:ea typeface="+mn-lt"/>
                <a:cs typeface="+mn-lt"/>
              </a:rPr>
              <a:t>bir</a:t>
            </a:r>
            <a:r>
              <a:rPr lang="en-US" sz="1700" dirty="0">
                <a:ea typeface="+mn-lt"/>
                <a:cs typeface="+mn-lt"/>
              </a:rPr>
              <a:t> </a:t>
            </a:r>
            <a:r>
              <a:rPr lang="en-US" sz="1700" dirty="0" err="1">
                <a:ea typeface="+mn-lt"/>
                <a:cs typeface="+mn-lt"/>
              </a:rPr>
              <a:t>bölgeye</a:t>
            </a:r>
            <a:r>
              <a:rPr lang="en-US" sz="1700" dirty="0">
                <a:ea typeface="+mn-lt"/>
                <a:cs typeface="+mn-lt"/>
              </a:rPr>
              <a:t> </a:t>
            </a:r>
            <a:r>
              <a:rPr lang="en-US" sz="1700" dirty="0" err="1">
                <a:ea typeface="+mn-lt"/>
                <a:cs typeface="+mn-lt"/>
              </a:rPr>
              <a:t>yayma</a:t>
            </a:r>
            <a:r>
              <a:rPr lang="en-US" sz="1700" dirty="0">
                <a:ea typeface="+mn-lt"/>
                <a:cs typeface="+mn-lt"/>
              </a:rPr>
              <a:t> </a:t>
            </a:r>
            <a:r>
              <a:rPr lang="en-US" sz="1700" dirty="0" err="1">
                <a:ea typeface="+mn-lt"/>
                <a:cs typeface="+mn-lt"/>
              </a:rPr>
              <a:t>mantığına</a:t>
            </a:r>
            <a:r>
              <a:rPr lang="en-US" sz="1700" dirty="0">
                <a:ea typeface="+mn-lt"/>
                <a:cs typeface="+mn-lt"/>
              </a:rPr>
              <a:t> </a:t>
            </a:r>
            <a:r>
              <a:rPr lang="en-US" sz="1700" dirty="0" err="1">
                <a:ea typeface="+mn-lt"/>
                <a:cs typeface="+mn-lt"/>
              </a:rPr>
              <a:t>dayanmaktadır</a:t>
            </a:r>
            <a:r>
              <a:rPr lang="en-US" sz="1700" dirty="0">
                <a:ea typeface="+mn-lt"/>
                <a:cs typeface="+mn-lt"/>
              </a:rPr>
              <a:t>.</a:t>
            </a:r>
            <a:r>
              <a:rPr lang="en-US" sz="1700" dirty="0"/>
              <a:t> </a:t>
            </a:r>
            <a:r>
              <a:rPr lang="en-US" sz="1700" dirty="0" err="1"/>
              <a:t>Sağ</a:t>
            </a:r>
            <a:r>
              <a:rPr lang="en-US" sz="1700" dirty="0"/>
              <a:t> </a:t>
            </a:r>
            <a:r>
              <a:rPr lang="en-US" sz="1700" dirty="0" err="1"/>
              <a:t>taraftaki</a:t>
            </a:r>
            <a:r>
              <a:rPr lang="en-US" sz="1700" dirty="0"/>
              <a:t> </a:t>
            </a:r>
            <a:r>
              <a:rPr lang="en-US" sz="1700" dirty="0" err="1"/>
              <a:t>gri</a:t>
            </a:r>
            <a:r>
              <a:rPr lang="en-US" sz="1700" dirty="0"/>
              <a:t> </a:t>
            </a:r>
            <a:r>
              <a:rPr lang="en-US" sz="1700" dirty="0" err="1"/>
              <a:t>seviye</a:t>
            </a:r>
            <a:r>
              <a:rPr lang="en-US" sz="1700" dirty="0"/>
              <a:t> </a:t>
            </a:r>
            <a:r>
              <a:rPr lang="en-US" sz="1700" dirty="0" err="1"/>
              <a:t>görselin</a:t>
            </a:r>
            <a:r>
              <a:rPr lang="en-US" sz="1700" dirty="0"/>
              <a:t> </a:t>
            </a:r>
            <a:r>
              <a:rPr lang="en-US" sz="1700" dirty="0" err="1"/>
              <a:t>histogramına</a:t>
            </a:r>
            <a:r>
              <a:rPr lang="en-US" sz="1700" dirty="0"/>
              <a:t> </a:t>
            </a:r>
            <a:r>
              <a:rPr lang="en-US" sz="1700" dirty="0" err="1"/>
              <a:t>bakıldığında</a:t>
            </a:r>
            <a:r>
              <a:rPr lang="en-US" sz="1700" dirty="0"/>
              <a:t> </a:t>
            </a:r>
            <a:r>
              <a:rPr lang="en-US" sz="1700" dirty="0" err="1"/>
              <a:t>grilik</a:t>
            </a:r>
            <a:r>
              <a:rPr lang="en-US" sz="1700" dirty="0"/>
              <a:t> </a:t>
            </a:r>
            <a:r>
              <a:rPr lang="en-US" sz="1700" dirty="0" err="1"/>
              <a:t>değerleri</a:t>
            </a:r>
            <a:r>
              <a:rPr lang="en-US" sz="1700" dirty="0"/>
              <a:t> 0,1-0,2 </a:t>
            </a:r>
            <a:r>
              <a:rPr lang="en-US" sz="1700" dirty="0" err="1"/>
              <a:t>ile</a:t>
            </a:r>
            <a:r>
              <a:rPr lang="en-US" sz="1700" dirty="0"/>
              <a:t> 0,8-0,9 </a:t>
            </a:r>
            <a:r>
              <a:rPr lang="en-US" sz="1700" dirty="0" err="1"/>
              <a:t>aralığında</a:t>
            </a:r>
            <a:r>
              <a:rPr lang="en-US" sz="1700" dirty="0"/>
              <a:t> </a:t>
            </a:r>
            <a:r>
              <a:rPr lang="en-US" sz="1700" dirty="0" err="1"/>
              <a:t>yoğunlaştığı</a:t>
            </a:r>
            <a:r>
              <a:rPr lang="en-US" sz="1700" dirty="0"/>
              <a:t> </a:t>
            </a:r>
            <a:r>
              <a:rPr lang="en-US" sz="1700" dirty="0" err="1"/>
              <a:t>görülmektedir</a:t>
            </a:r>
            <a:r>
              <a:rPr lang="en-US" sz="1700" dirty="0"/>
              <a:t>.</a:t>
            </a:r>
            <a:endParaRPr lang="en-US"/>
          </a:p>
        </p:txBody>
      </p:sp>
      <p:pic>
        <p:nvPicPr>
          <p:cNvPr id="4" name="Resim 4">
            <a:extLst>
              <a:ext uri="{FF2B5EF4-FFF2-40B4-BE49-F238E27FC236}">
                <a16:creationId xmlns:a16="http://schemas.microsoft.com/office/drawing/2014/main" id="{100C8B03-D05D-3450-A7F6-F218F3287C92}"/>
              </a:ext>
            </a:extLst>
          </p:cNvPr>
          <p:cNvPicPr>
            <a:picLocks noChangeAspect="1"/>
          </p:cNvPicPr>
          <p:nvPr/>
        </p:nvPicPr>
        <p:blipFill>
          <a:blip r:embed="rId2"/>
          <a:stretch>
            <a:fillRect/>
          </a:stretch>
        </p:blipFill>
        <p:spPr>
          <a:xfrm>
            <a:off x="5622007" y="625683"/>
            <a:ext cx="5968042" cy="5551280"/>
          </a:xfrm>
          <a:prstGeom prst="rect">
            <a:avLst/>
          </a:prstGeom>
        </p:spPr>
      </p:pic>
    </p:spTree>
    <p:extLst>
      <p:ext uri="{BB962C8B-B14F-4D97-AF65-F5344CB8AC3E}">
        <p14:creationId xmlns:p14="http://schemas.microsoft.com/office/powerpoint/2010/main" val="231369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7">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9">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77E5680-65C1-F7A9-1BF5-128A6FF88386}"/>
              </a:ext>
            </a:extLst>
          </p:cNvPr>
          <p:cNvSpPr>
            <a:spLocks noGrp="1"/>
          </p:cNvSpPr>
          <p:nvPr>
            <p:ph type="title"/>
          </p:nvPr>
        </p:nvSpPr>
        <p:spPr>
          <a:xfrm>
            <a:off x="438912" y="859536"/>
            <a:ext cx="4837176" cy="1243584"/>
          </a:xfrm>
        </p:spPr>
        <p:txBody>
          <a:bodyPr>
            <a:normAutofit/>
          </a:bodyPr>
          <a:lstStyle/>
          <a:p>
            <a:r>
              <a:rPr lang="tr-TR" sz="3400" dirty="0"/>
              <a:t>GERİLMİŞ HİSTOGRAM</a:t>
            </a:r>
          </a:p>
        </p:txBody>
      </p:sp>
      <p:sp>
        <p:nvSpPr>
          <p:cNvPr id="37" name="Rectangle 41">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7D95260-7904-56A6-C374-B3C460B3DFFB}"/>
              </a:ext>
            </a:extLst>
          </p:cNvPr>
          <p:cNvSpPr>
            <a:spLocks noGrp="1"/>
          </p:cNvSpPr>
          <p:nvPr>
            <p:ph idx="1"/>
          </p:nvPr>
        </p:nvSpPr>
        <p:spPr>
          <a:xfrm>
            <a:off x="438912" y="2514600"/>
            <a:ext cx="4837176" cy="3666744"/>
          </a:xfrm>
        </p:spPr>
        <p:txBody>
          <a:bodyPr vert="horz" lIns="91440" tIns="45720" rIns="91440" bIns="45720" rtlCol="0" anchor="t">
            <a:normAutofit lnSpcReduction="10000"/>
          </a:bodyPr>
          <a:lstStyle/>
          <a:p>
            <a:pPr marL="0" indent="0">
              <a:buNone/>
            </a:pPr>
            <a:r>
              <a:rPr lang="en-US" sz="1800" dirty="0">
                <a:ea typeface="+mn-lt"/>
                <a:cs typeface="+mn-lt"/>
              </a:rPr>
              <a:t>Histogram </a:t>
            </a:r>
            <a:r>
              <a:rPr lang="en-US" sz="1800" dirty="0" err="1">
                <a:ea typeface="+mn-lt"/>
                <a:cs typeface="+mn-lt"/>
              </a:rPr>
              <a:t>germe</a:t>
            </a:r>
            <a:r>
              <a:rPr lang="en-US" sz="1800" dirty="0">
                <a:ea typeface="+mn-lt"/>
                <a:cs typeface="+mn-lt"/>
              </a:rPr>
              <a:t> </a:t>
            </a:r>
            <a:r>
              <a:rPr lang="en-US" sz="1800" dirty="0" err="1">
                <a:ea typeface="+mn-lt"/>
                <a:cs typeface="+mn-lt"/>
              </a:rPr>
              <a:t>işlemi</a:t>
            </a:r>
            <a:r>
              <a:rPr lang="en-US" sz="1800" dirty="0">
                <a:ea typeface="+mn-lt"/>
                <a:cs typeface="+mn-lt"/>
              </a:rPr>
              <a:t> </a:t>
            </a:r>
            <a:r>
              <a:rPr lang="en-US" sz="1800" dirty="0" err="1">
                <a:ea typeface="+mn-lt"/>
                <a:cs typeface="+mn-lt"/>
              </a:rPr>
              <a:t>sonucunda</a:t>
            </a:r>
            <a:r>
              <a:rPr lang="en-US" sz="1800" dirty="0">
                <a:ea typeface="+mn-lt"/>
                <a:cs typeface="+mn-lt"/>
              </a:rPr>
              <a:t> </a:t>
            </a:r>
            <a:r>
              <a:rPr lang="en-US" sz="1800" dirty="0" err="1">
                <a:ea typeface="+mn-lt"/>
                <a:cs typeface="+mn-lt"/>
              </a:rPr>
              <a:t>gri</a:t>
            </a:r>
            <a:r>
              <a:rPr lang="en-US" sz="1800" dirty="0">
                <a:ea typeface="+mn-lt"/>
                <a:cs typeface="+mn-lt"/>
              </a:rPr>
              <a:t> </a:t>
            </a:r>
            <a:r>
              <a:rPr lang="en-US" sz="1800" dirty="0" err="1">
                <a:ea typeface="+mn-lt"/>
                <a:cs typeface="+mn-lt"/>
              </a:rPr>
              <a:t>seviye</a:t>
            </a:r>
            <a:r>
              <a:rPr lang="en-US" sz="1800" dirty="0">
                <a:ea typeface="+mn-lt"/>
                <a:cs typeface="+mn-lt"/>
              </a:rPr>
              <a:t> </a:t>
            </a:r>
            <a:r>
              <a:rPr lang="en-US" sz="1800" dirty="0" err="1">
                <a:ea typeface="+mn-lt"/>
                <a:cs typeface="+mn-lt"/>
              </a:rPr>
              <a:t>görselin</a:t>
            </a:r>
            <a:r>
              <a:rPr lang="en-US" sz="1800" dirty="0">
                <a:ea typeface="+mn-lt"/>
                <a:cs typeface="+mn-lt"/>
              </a:rPr>
              <a:t> </a:t>
            </a:r>
            <a:r>
              <a:rPr lang="en-US" sz="1800" dirty="0" err="1">
                <a:ea typeface="+mn-lt"/>
                <a:cs typeface="+mn-lt"/>
              </a:rPr>
              <a:t>sağında</a:t>
            </a:r>
            <a:r>
              <a:rPr lang="en-US" sz="1800" dirty="0">
                <a:ea typeface="+mn-lt"/>
                <a:cs typeface="+mn-lt"/>
              </a:rPr>
              <a:t> </a:t>
            </a:r>
            <a:r>
              <a:rPr lang="en-US" sz="1800" dirty="0" err="1">
                <a:ea typeface="+mn-lt"/>
                <a:cs typeface="+mn-lt"/>
              </a:rPr>
              <a:t>görüldüğü</a:t>
            </a:r>
            <a:r>
              <a:rPr lang="en-US" sz="1800" dirty="0">
                <a:ea typeface="+mn-lt"/>
                <a:cs typeface="+mn-lt"/>
              </a:rPr>
              <a:t> </a:t>
            </a:r>
            <a:r>
              <a:rPr lang="en-US" sz="1800" dirty="0" err="1">
                <a:ea typeface="+mn-lt"/>
                <a:cs typeface="+mn-lt"/>
              </a:rPr>
              <a:t>üzere</a:t>
            </a:r>
            <a:r>
              <a:rPr lang="en-US" sz="1800" dirty="0">
                <a:ea typeface="+mn-lt"/>
                <a:cs typeface="+mn-lt"/>
              </a:rPr>
              <a:t> </a:t>
            </a:r>
            <a:r>
              <a:rPr lang="en-US" sz="1800" dirty="0" err="1">
                <a:ea typeface="+mn-lt"/>
                <a:cs typeface="+mn-lt"/>
              </a:rPr>
              <a:t>karşıtlığı</a:t>
            </a:r>
            <a:r>
              <a:rPr lang="en-US" sz="1800" dirty="0">
                <a:ea typeface="+mn-lt"/>
                <a:cs typeface="+mn-lt"/>
              </a:rPr>
              <a:t> </a:t>
            </a:r>
            <a:r>
              <a:rPr lang="en-US" sz="1800" dirty="0" err="1">
                <a:ea typeface="+mn-lt"/>
                <a:cs typeface="+mn-lt"/>
              </a:rPr>
              <a:t>iyileştirilmiş</a:t>
            </a:r>
            <a:r>
              <a:rPr lang="en-US" sz="1800" dirty="0">
                <a:ea typeface="+mn-lt"/>
                <a:cs typeface="+mn-lt"/>
              </a:rPr>
              <a:t> </a:t>
            </a:r>
            <a:r>
              <a:rPr lang="en-US" sz="1800" dirty="0" err="1">
                <a:ea typeface="+mn-lt"/>
                <a:cs typeface="+mn-lt"/>
              </a:rPr>
              <a:t>görüntüde</a:t>
            </a:r>
            <a:r>
              <a:rPr lang="en-US" sz="1800" dirty="0">
                <a:ea typeface="+mn-lt"/>
                <a:cs typeface="+mn-lt"/>
              </a:rPr>
              <a:t> </a:t>
            </a:r>
            <a:r>
              <a:rPr lang="en-US" sz="1800" dirty="0" err="1">
                <a:ea typeface="+mn-lt"/>
                <a:cs typeface="+mn-lt"/>
              </a:rPr>
              <a:t>gözeneklerin</a:t>
            </a:r>
            <a:r>
              <a:rPr lang="en-US" sz="1800" dirty="0">
                <a:ea typeface="+mn-lt"/>
                <a:cs typeface="+mn-lt"/>
              </a:rPr>
              <a:t> </a:t>
            </a:r>
            <a:r>
              <a:rPr lang="en-US" sz="1800" dirty="0" err="1">
                <a:ea typeface="+mn-lt"/>
                <a:cs typeface="+mn-lt"/>
              </a:rPr>
              <a:t>belirginliği</a:t>
            </a:r>
            <a:r>
              <a:rPr lang="en-US" sz="1800" dirty="0">
                <a:ea typeface="+mn-lt"/>
                <a:cs typeface="+mn-lt"/>
              </a:rPr>
              <a:t> </a:t>
            </a:r>
            <a:r>
              <a:rPr lang="en-US" sz="1800" dirty="0" err="1">
                <a:ea typeface="+mn-lt"/>
                <a:cs typeface="+mn-lt"/>
              </a:rPr>
              <a:t>gri</a:t>
            </a:r>
            <a:r>
              <a:rPr lang="en-US" sz="1800" dirty="0">
                <a:ea typeface="+mn-lt"/>
                <a:cs typeface="+mn-lt"/>
              </a:rPr>
              <a:t> </a:t>
            </a:r>
            <a:r>
              <a:rPr lang="en-US" sz="1800" dirty="0" err="1">
                <a:ea typeface="+mn-lt"/>
                <a:cs typeface="+mn-lt"/>
              </a:rPr>
              <a:t>seviye</a:t>
            </a:r>
            <a:r>
              <a:rPr lang="en-US" sz="1800" dirty="0">
                <a:ea typeface="+mn-lt"/>
                <a:cs typeface="+mn-lt"/>
              </a:rPr>
              <a:t> </a:t>
            </a:r>
            <a:r>
              <a:rPr lang="en-US" sz="1800" dirty="0" err="1">
                <a:ea typeface="+mn-lt"/>
                <a:cs typeface="+mn-lt"/>
              </a:rPr>
              <a:t>görüntüsüne</a:t>
            </a:r>
            <a:r>
              <a:rPr lang="en-US" sz="1800" dirty="0">
                <a:ea typeface="+mn-lt"/>
                <a:cs typeface="+mn-lt"/>
              </a:rPr>
              <a:t> </a:t>
            </a:r>
            <a:r>
              <a:rPr lang="en-US" sz="1800" dirty="0" err="1">
                <a:ea typeface="+mn-lt"/>
                <a:cs typeface="+mn-lt"/>
              </a:rPr>
              <a:t>göre</a:t>
            </a:r>
            <a:r>
              <a:rPr lang="en-US" sz="1800" dirty="0">
                <a:ea typeface="+mn-lt"/>
                <a:cs typeface="+mn-lt"/>
              </a:rPr>
              <a:t> </a:t>
            </a:r>
            <a:r>
              <a:rPr lang="en-US" sz="1800" dirty="0" err="1">
                <a:ea typeface="+mn-lt"/>
                <a:cs typeface="+mn-lt"/>
              </a:rPr>
              <a:t>artmaktadır</a:t>
            </a:r>
            <a:r>
              <a:rPr lang="en-US" sz="1800" dirty="0">
                <a:ea typeface="+mn-lt"/>
                <a:cs typeface="+mn-lt"/>
              </a:rPr>
              <a:t>. </a:t>
            </a:r>
            <a:r>
              <a:rPr lang="en-US" sz="1800" dirty="0" err="1">
                <a:ea typeface="+mn-lt"/>
                <a:cs typeface="+mn-lt"/>
              </a:rPr>
              <a:t>Sağdaki</a:t>
            </a:r>
            <a:r>
              <a:rPr lang="en-US" sz="1800" dirty="0">
                <a:ea typeface="+mn-lt"/>
                <a:cs typeface="+mn-lt"/>
              </a:rPr>
              <a:t> </a:t>
            </a:r>
            <a:r>
              <a:rPr lang="en-US" sz="1800" dirty="0" err="1">
                <a:ea typeface="+mn-lt"/>
                <a:cs typeface="+mn-lt"/>
              </a:rPr>
              <a:t>histogramda</a:t>
            </a:r>
            <a:r>
              <a:rPr lang="en-US" sz="1800" dirty="0">
                <a:ea typeface="+mn-lt"/>
                <a:cs typeface="+mn-lt"/>
              </a:rPr>
              <a:t> </a:t>
            </a:r>
            <a:r>
              <a:rPr lang="en-US" sz="1800" dirty="0" err="1">
                <a:ea typeface="+mn-lt"/>
                <a:cs typeface="+mn-lt"/>
              </a:rPr>
              <a:t>ise</a:t>
            </a:r>
            <a:r>
              <a:rPr lang="en-US" sz="1800" dirty="0">
                <a:ea typeface="+mn-lt"/>
                <a:cs typeface="+mn-lt"/>
              </a:rPr>
              <a:t> histogram </a:t>
            </a:r>
            <a:r>
              <a:rPr lang="en-US" sz="1800" dirty="0" err="1">
                <a:ea typeface="+mn-lt"/>
                <a:cs typeface="+mn-lt"/>
              </a:rPr>
              <a:t>germe</a:t>
            </a:r>
            <a:r>
              <a:rPr lang="en-US" sz="1800" dirty="0">
                <a:ea typeface="+mn-lt"/>
                <a:cs typeface="+mn-lt"/>
              </a:rPr>
              <a:t> </a:t>
            </a:r>
            <a:r>
              <a:rPr lang="en-US" sz="1800" dirty="0" err="1">
                <a:ea typeface="+mn-lt"/>
                <a:cs typeface="+mn-lt"/>
              </a:rPr>
              <a:t>işlemi</a:t>
            </a:r>
            <a:r>
              <a:rPr lang="en-US" sz="1800" dirty="0">
                <a:ea typeface="+mn-lt"/>
                <a:cs typeface="+mn-lt"/>
              </a:rPr>
              <a:t> </a:t>
            </a:r>
            <a:r>
              <a:rPr lang="en-US" sz="1800" dirty="0" err="1">
                <a:ea typeface="+mn-lt"/>
                <a:cs typeface="+mn-lt"/>
              </a:rPr>
              <a:t>sonucunda</a:t>
            </a:r>
            <a:r>
              <a:rPr lang="en-US" sz="1800" dirty="0">
                <a:ea typeface="+mn-lt"/>
                <a:cs typeface="+mn-lt"/>
              </a:rPr>
              <a:t> </a:t>
            </a:r>
            <a:r>
              <a:rPr lang="en-US" sz="1800" dirty="0" err="1">
                <a:ea typeface="+mn-lt"/>
                <a:cs typeface="+mn-lt"/>
              </a:rPr>
              <a:t>oluşan</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histogramı</a:t>
            </a:r>
            <a:r>
              <a:rPr lang="en-US" sz="1800" dirty="0">
                <a:ea typeface="+mn-lt"/>
                <a:cs typeface="+mn-lt"/>
              </a:rPr>
              <a:t> </a:t>
            </a:r>
            <a:r>
              <a:rPr lang="en-US" sz="1800" dirty="0" err="1">
                <a:ea typeface="+mn-lt"/>
                <a:cs typeface="+mn-lt"/>
              </a:rPr>
              <a:t>gösterilmiştir</a:t>
            </a:r>
            <a:r>
              <a:rPr lang="en-US" sz="1800" dirty="0">
                <a:ea typeface="+mn-lt"/>
                <a:cs typeface="+mn-lt"/>
              </a:rPr>
              <a:t>. Histogram </a:t>
            </a:r>
            <a:r>
              <a:rPr lang="en-US" sz="1800" dirty="0" err="1">
                <a:ea typeface="+mn-lt"/>
                <a:cs typeface="+mn-lt"/>
              </a:rPr>
              <a:t>incelendiğinde</a:t>
            </a:r>
            <a:r>
              <a:rPr lang="en-US" sz="1800" dirty="0">
                <a:ea typeface="+mn-lt"/>
                <a:cs typeface="+mn-lt"/>
              </a:rPr>
              <a:t> </a:t>
            </a:r>
            <a:r>
              <a:rPr lang="en-US" sz="1800" dirty="0" err="1">
                <a:ea typeface="+mn-lt"/>
                <a:cs typeface="+mn-lt"/>
              </a:rPr>
              <a:t>gri</a:t>
            </a:r>
            <a:r>
              <a:rPr lang="en-US" sz="1800" dirty="0">
                <a:ea typeface="+mn-lt"/>
                <a:cs typeface="+mn-lt"/>
              </a:rPr>
              <a:t> </a:t>
            </a:r>
            <a:r>
              <a:rPr lang="en-US" sz="1800" dirty="0" err="1">
                <a:ea typeface="+mn-lt"/>
                <a:cs typeface="+mn-lt"/>
              </a:rPr>
              <a:t>seviye</a:t>
            </a:r>
            <a:r>
              <a:rPr lang="en-US" sz="1800" dirty="0">
                <a:ea typeface="+mn-lt"/>
                <a:cs typeface="+mn-lt"/>
              </a:rPr>
              <a:t> </a:t>
            </a:r>
            <a:r>
              <a:rPr lang="en-US" sz="1800" dirty="0" err="1">
                <a:ea typeface="+mn-lt"/>
                <a:cs typeface="+mn-lt"/>
              </a:rPr>
              <a:t>görüntünün</a:t>
            </a:r>
            <a:r>
              <a:rPr lang="en-US" sz="1800" dirty="0">
                <a:ea typeface="+mn-lt"/>
                <a:cs typeface="+mn-lt"/>
              </a:rPr>
              <a:t> </a:t>
            </a:r>
            <a:r>
              <a:rPr lang="en-US" sz="1800" dirty="0" err="1">
                <a:ea typeface="+mn-lt"/>
                <a:cs typeface="+mn-lt"/>
              </a:rPr>
              <a:t>histogramında</a:t>
            </a:r>
            <a:r>
              <a:rPr lang="en-US" sz="1800" dirty="0">
                <a:ea typeface="+mn-lt"/>
                <a:cs typeface="+mn-lt"/>
              </a:rPr>
              <a:t> </a:t>
            </a:r>
            <a:r>
              <a:rPr lang="en-US" sz="1800" dirty="0" err="1">
                <a:ea typeface="+mn-lt"/>
                <a:cs typeface="+mn-lt"/>
              </a:rPr>
              <a:t>yer</a:t>
            </a:r>
            <a:r>
              <a:rPr lang="en-US" sz="1800" dirty="0">
                <a:ea typeface="+mn-lt"/>
                <a:cs typeface="+mn-lt"/>
              </a:rPr>
              <a:t> </a:t>
            </a:r>
            <a:r>
              <a:rPr lang="en-US" sz="1800" dirty="0" err="1">
                <a:ea typeface="+mn-lt"/>
                <a:cs typeface="+mn-lt"/>
              </a:rPr>
              <a:t>alan</a:t>
            </a:r>
            <a:r>
              <a:rPr lang="en-US" sz="1800" dirty="0">
                <a:ea typeface="+mn-lt"/>
                <a:cs typeface="+mn-lt"/>
              </a:rPr>
              <a:t> </a:t>
            </a:r>
            <a:r>
              <a:rPr lang="en-US" sz="1800" dirty="0" err="1">
                <a:ea typeface="+mn-lt"/>
                <a:cs typeface="+mn-lt"/>
              </a:rPr>
              <a:t>ayrık</a:t>
            </a:r>
            <a:r>
              <a:rPr lang="en-US" sz="1800" dirty="0">
                <a:ea typeface="+mn-lt"/>
                <a:cs typeface="+mn-lt"/>
              </a:rPr>
              <a:t> </a:t>
            </a:r>
            <a:r>
              <a:rPr lang="en-US" sz="1800" dirty="0" err="1">
                <a:ea typeface="+mn-lt"/>
                <a:cs typeface="+mn-lt"/>
              </a:rPr>
              <a:t>iki</a:t>
            </a:r>
            <a:r>
              <a:rPr lang="en-US" sz="1800" dirty="0">
                <a:ea typeface="+mn-lt"/>
                <a:cs typeface="+mn-lt"/>
              </a:rPr>
              <a:t> histogram </a:t>
            </a:r>
            <a:r>
              <a:rPr lang="en-US" sz="1800" dirty="0" err="1">
                <a:ea typeface="+mn-lt"/>
                <a:cs typeface="+mn-lt"/>
              </a:rPr>
              <a:t>tepesi</a:t>
            </a:r>
            <a:r>
              <a:rPr lang="en-US" sz="1800" dirty="0">
                <a:ea typeface="+mn-lt"/>
                <a:cs typeface="+mn-lt"/>
              </a:rPr>
              <a:t> </a:t>
            </a:r>
            <a:r>
              <a:rPr lang="en-US" sz="1800" dirty="0" err="1">
                <a:ea typeface="+mn-lt"/>
                <a:cs typeface="+mn-lt"/>
              </a:rPr>
              <a:t>kaybolmuştur</a:t>
            </a:r>
            <a:r>
              <a:rPr lang="en-US" sz="1800" dirty="0">
                <a:ea typeface="+mn-lt"/>
                <a:cs typeface="+mn-lt"/>
              </a:rPr>
              <a:t>. </a:t>
            </a:r>
            <a:r>
              <a:rPr lang="en-US" sz="1800" dirty="0" err="1">
                <a:ea typeface="+mn-lt"/>
                <a:cs typeface="+mn-lt"/>
              </a:rPr>
              <a:t>Piksel</a:t>
            </a:r>
            <a:r>
              <a:rPr lang="en-US" sz="1800" dirty="0">
                <a:ea typeface="+mn-lt"/>
                <a:cs typeface="+mn-lt"/>
              </a:rPr>
              <a:t> </a:t>
            </a:r>
            <a:r>
              <a:rPr lang="en-US" sz="1800" dirty="0" err="1">
                <a:ea typeface="+mn-lt"/>
                <a:cs typeface="+mn-lt"/>
              </a:rPr>
              <a:t>aralığı</a:t>
            </a:r>
            <a:r>
              <a:rPr lang="en-US" sz="1800" dirty="0">
                <a:ea typeface="+mn-lt"/>
                <a:cs typeface="+mn-lt"/>
              </a:rPr>
              <a:t> </a:t>
            </a:r>
            <a:r>
              <a:rPr lang="en-US" sz="1800" dirty="0" err="1">
                <a:ea typeface="+mn-lt"/>
                <a:cs typeface="+mn-lt"/>
              </a:rPr>
              <a:t>ise</a:t>
            </a:r>
            <a:r>
              <a:rPr lang="en-US" sz="1800" dirty="0">
                <a:ea typeface="+mn-lt"/>
                <a:cs typeface="+mn-lt"/>
              </a:rPr>
              <a:t> histogram </a:t>
            </a:r>
            <a:r>
              <a:rPr lang="en-US" sz="1800" dirty="0" err="1">
                <a:ea typeface="+mn-lt"/>
                <a:cs typeface="+mn-lt"/>
              </a:rPr>
              <a:t>boyunca</a:t>
            </a:r>
            <a:r>
              <a:rPr lang="en-US" sz="1800" dirty="0">
                <a:ea typeface="+mn-lt"/>
                <a:cs typeface="+mn-lt"/>
              </a:rPr>
              <a:t> </a:t>
            </a:r>
            <a:r>
              <a:rPr lang="en-US" sz="1800" dirty="0" err="1">
                <a:ea typeface="+mn-lt"/>
                <a:cs typeface="+mn-lt"/>
              </a:rPr>
              <a:t>yayılmıştır</a:t>
            </a:r>
            <a:r>
              <a:rPr lang="en-US" sz="1800" dirty="0">
                <a:ea typeface="+mn-lt"/>
                <a:cs typeface="+mn-lt"/>
              </a:rPr>
              <a:t>. </a:t>
            </a:r>
            <a:endParaRPr lang="tr-TR"/>
          </a:p>
        </p:txBody>
      </p:sp>
      <p:pic>
        <p:nvPicPr>
          <p:cNvPr id="6" name="Resim 6" descr="iç mekan, yiyecek, ekmek içeren bir resim&#10;&#10;Açıklama otomatik olarak oluşturuldu">
            <a:extLst>
              <a:ext uri="{FF2B5EF4-FFF2-40B4-BE49-F238E27FC236}">
                <a16:creationId xmlns:a16="http://schemas.microsoft.com/office/drawing/2014/main" id="{B4F80C08-A039-E797-5400-096917F8BE09}"/>
              </a:ext>
            </a:extLst>
          </p:cNvPr>
          <p:cNvPicPr>
            <a:picLocks noChangeAspect="1"/>
          </p:cNvPicPr>
          <p:nvPr/>
        </p:nvPicPr>
        <p:blipFill rotWithShape="1">
          <a:blip r:embed="rId2"/>
          <a:srcRect t="35125" b="21343"/>
          <a:stretch/>
        </p:blipFill>
        <p:spPr>
          <a:xfrm>
            <a:off x="6086069" y="1032631"/>
            <a:ext cx="2505456" cy="1299449"/>
          </a:xfrm>
          <a:prstGeom prst="rect">
            <a:avLst/>
          </a:prstGeom>
        </p:spPr>
      </p:pic>
      <p:pic>
        <p:nvPicPr>
          <p:cNvPr id="5" name="Resim 5" descr="yiyecek, ekmek içeren bir resim&#10;&#10;Açıklama otomatik olarak oluşturuldu">
            <a:extLst>
              <a:ext uri="{FF2B5EF4-FFF2-40B4-BE49-F238E27FC236}">
                <a16:creationId xmlns:a16="http://schemas.microsoft.com/office/drawing/2014/main" id="{B651D235-CBB2-B6F8-06CC-43DD60D8D1B9}"/>
              </a:ext>
            </a:extLst>
          </p:cNvPr>
          <p:cNvPicPr>
            <a:picLocks noChangeAspect="1"/>
          </p:cNvPicPr>
          <p:nvPr/>
        </p:nvPicPr>
        <p:blipFill rotWithShape="1">
          <a:blip r:embed="rId3"/>
          <a:srcRect t="18433" r="-3" b="7225"/>
          <a:stretch/>
        </p:blipFill>
        <p:spPr>
          <a:xfrm>
            <a:off x="9288744" y="604590"/>
            <a:ext cx="2505456" cy="2069499"/>
          </a:xfrm>
          <a:prstGeom prst="rect">
            <a:avLst/>
          </a:prstGeom>
        </p:spPr>
      </p:pic>
      <p:pic>
        <p:nvPicPr>
          <p:cNvPr id="4" name="Resim 4">
            <a:extLst>
              <a:ext uri="{FF2B5EF4-FFF2-40B4-BE49-F238E27FC236}">
                <a16:creationId xmlns:a16="http://schemas.microsoft.com/office/drawing/2014/main" id="{76FC403F-C7F0-60BC-4494-52394F9A38A6}"/>
              </a:ext>
            </a:extLst>
          </p:cNvPr>
          <p:cNvPicPr>
            <a:picLocks noChangeAspect="1"/>
          </p:cNvPicPr>
          <p:nvPr/>
        </p:nvPicPr>
        <p:blipFill rotWithShape="1">
          <a:blip r:embed="rId4"/>
          <a:srcRect r="2113" b="1"/>
          <a:stretch/>
        </p:blipFill>
        <p:spPr>
          <a:xfrm>
            <a:off x="7412060" y="2897934"/>
            <a:ext cx="3535470" cy="3283410"/>
          </a:xfrm>
          <a:prstGeom prst="rect">
            <a:avLst/>
          </a:prstGeom>
        </p:spPr>
      </p:pic>
      <p:sp>
        <p:nvSpPr>
          <p:cNvPr id="7" name="Ok: Sağ 6">
            <a:extLst>
              <a:ext uri="{FF2B5EF4-FFF2-40B4-BE49-F238E27FC236}">
                <a16:creationId xmlns:a16="http://schemas.microsoft.com/office/drawing/2014/main" id="{B40AF252-5A5E-629A-89FD-C565C30AF36B}"/>
              </a:ext>
            </a:extLst>
          </p:cNvPr>
          <p:cNvSpPr/>
          <p:nvPr/>
        </p:nvSpPr>
        <p:spPr>
          <a:xfrm>
            <a:off x="8593344" y="1478329"/>
            <a:ext cx="688257" cy="503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8466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7D2E0F58-826B-E6AC-C1EC-D70895AB6AF7}"/>
              </a:ext>
            </a:extLst>
          </p:cNvPr>
          <p:cNvSpPr>
            <a:spLocks noGrp="1"/>
          </p:cNvSpPr>
          <p:nvPr>
            <p:ph type="title"/>
          </p:nvPr>
        </p:nvSpPr>
        <p:spPr>
          <a:xfrm>
            <a:off x="438913" y="859536"/>
            <a:ext cx="4832802" cy="1243584"/>
          </a:xfrm>
        </p:spPr>
        <p:txBody>
          <a:bodyPr>
            <a:normAutofit/>
          </a:bodyPr>
          <a:lstStyle/>
          <a:p>
            <a:r>
              <a:rPr lang="tr-TR" sz="3400" dirty="0"/>
              <a:t>EŞİTLENMİŞ HİSTOGRAM</a:t>
            </a:r>
          </a:p>
        </p:txBody>
      </p:sp>
      <p:sp>
        <p:nvSpPr>
          <p:cNvPr id="41" name="Rectangle 4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23F3156-D7F8-553F-F719-9CB916C0D680}"/>
              </a:ext>
            </a:extLst>
          </p:cNvPr>
          <p:cNvSpPr>
            <a:spLocks noGrp="1"/>
          </p:cNvSpPr>
          <p:nvPr>
            <p:ph idx="1"/>
          </p:nvPr>
        </p:nvSpPr>
        <p:spPr>
          <a:xfrm>
            <a:off x="438912" y="2512611"/>
            <a:ext cx="4832803" cy="3664351"/>
          </a:xfrm>
        </p:spPr>
        <p:txBody>
          <a:bodyPr vert="horz" lIns="91440" tIns="45720" rIns="91440" bIns="45720" rtlCol="0" anchor="t">
            <a:normAutofit fontScale="92500" lnSpcReduction="20000"/>
          </a:bodyPr>
          <a:lstStyle/>
          <a:p>
            <a:pPr marL="0" indent="0">
              <a:buNone/>
            </a:pPr>
            <a:r>
              <a:rPr lang="en-US" sz="1800" dirty="0">
                <a:ea typeface="+mn-lt"/>
                <a:cs typeface="+mn-lt"/>
              </a:rPr>
              <a:t>Histogram </a:t>
            </a:r>
            <a:r>
              <a:rPr lang="en-US" sz="1800" dirty="0" err="1">
                <a:ea typeface="+mn-lt"/>
                <a:cs typeface="+mn-lt"/>
              </a:rPr>
              <a:t>eşitleme</a:t>
            </a:r>
            <a:r>
              <a:rPr lang="en-US" sz="1800" dirty="0">
                <a:ea typeface="+mn-lt"/>
                <a:cs typeface="+mn-lt"/>
              </a:rPr>
              <a:t> </a:t>
            </a:r>
            <a:r>
              <a:rPr lang="en-US" sz="1800" dirty="0" err="1">
                <a:ea typeface="+mn-lt"/>
                <a:cs typeface="+mn-lt"/>
              </a:rPr>
              <a:t>renk</a:t>
            </a:r>
            <a:r>
              <a:rPr lang="en-US" sz="1800" dirty="0">
                <a:ea typeface="+mn-lt"/>
                <a:cs typeface="+mn-lt"/>
              </a:rPr>
              <a:t> </a:t>
            </a:r>
            <a:r>
              <a:rPr lang="en-US" sz="1800" dirty="0" err="1">
                <a:ea typeface="+mn-lt"/>
                <a:cs typeface="+mn-lt"/>
              </a:rPr>
              <a:t>değerleri</a:t>
            </a:r>
            <a:r>
              <a:rPr lang="en-US" sz="1800" dirty="0">
                <a:ea typeface="+mn-lt"/>
                <a:cs typeface="+mn-lt"/>
              </a:rPr>
              <a:t> </a:t>
            </a:r>
            <a:r>
              <a:rPr lang="en-US" sz="1800" dirty="0" err="1">
                <a:ea typeface="+mn-lt"/>
                <a:cs typeface="+mn-lt"/>
              </a:rPr>
              <a:t>düzgün</a:t>
            </a:r>
            <a:r>
              <a:rPr lang="en-US" sz="1800" dirty="0">
                <a:ea typeface="+mn-lt"/>
                <a:cs typeface="+mn-lt"/>
              </a:rPr>
              <a:t> </a:t>
            </a:r>
            <a:r>
              <a:rPr lang="en-US" sz="1800" dirty="0" err="1">
                <a:ea typeface="+mn-lt"/>
                <a:cs typeface="+mn-lt"/>
              </a:rPr>
              <a:t>dağılımlı</a:t>
            </a:r>
            <a:r>
              <a:rPr lang="en-US" sz="1800" dirty="0">
                <a:ea typeface="+mn-lt"/>
                <a:cs typeface="+mn-lt"/>
              </a:rPr>
              <a:t> </a:t>
            </a:r>
            <a:r>
              <a:rPr lang="en-US" sz="1800" dirty="0" err="1">
                <a:ea typeface="+mn-lt"/>
                <a:cs typeface="+mn-lt"/>
              </a:rPr>
              <a:t>olmayan</a:t>
            </a:r>
            <a:r>
              <a:rPr lang="en-US" sz="1800" dirty="0">
                <a:ea typeface="+mn-lt"/>
                <a:cs typeface="+mn-lt"/>
              </a:rPr>
              <a:t> </a:t>
            </a:r>
            <a:r>
              <a:rPr lang="en-US" sz="1800" dirty="0" err="1">
                <a:ea typeface="+mn-lt"/>
                <a:cs typeface="+mn-lt"/>
              </a:rPr>
              <a:t>görüntüler</a:t>
            </a:r>
            <a:r>
              <a:rPr lang="en-US" sz="1800" dirty="0">
                <a:ea typeface="+mn-lt"/>
                <a:cs typeface="+mn-lt"/>
              </a:rPr>
              <a:t> </a:t>
            </a:r>
            <a:r>
              <a:rPr lang="en-US" sz="1800" dirty="0" err="1">
                <a:ea typeface="+mn-lt"/>
                <a:cs typeface="+mn-lt"/>
              </a:rPr>
              <a:t>için</a:t>
            </a:r>
            <a:r>
              <a:rPr lang="en-US" sz="1800" dirty="0">
                <a:ea typeface="+mn-lt"/>
                <a:cs typeface="+mn-lt"/>
              </a:rPr>
              <a:t> </a:t>
            </a:r>
            <a:r>
              <a:rPr lang="en-US" sz="1800" dirty="0" err="1">
                <a:ea typeface="+mn-lt"/>
                <a:cs typeface="+mn-lt"/>
              </a:rPr>
              <a:t>uygun</a:t>
            </a:r>
            <a:r>
              <a:rPr lang="en-US" sz="1800" dirty="0">
                <a:ea typeface="+mn-lt"/>
                <a:cs typeface="+mn-lt"/>
              </a:rPr>
              <a:t> </a:t>
            </a:r>
            <a:r>
              <a:rPr lang="en-US" sz="1800" dirty="0" err="1">
                <a:ea typeface="+mn-lt"/>
                <a:cs typeface="+mn-lt"/>
              </a:rPr>
              <a:t>bir</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iyileştirme</a:t>
            </a:r>
            <a:r>
              <a:rPr lang="en-US" sz="1800" dirty="0">
                <a:ea typeface="+mn-lt"/>
                <a:cs typeface="+mn-lt"/>
              </a:rPr>
              <a:t> </a:t>
            </a:r>
            <a:r>
              <a:rPr lang="en-US" sz="1800" dirty="0" err="1">
                <a:ea typeface="+mn-lt"/>
                <a:cs typeface="+mn-lt"/>
              </a:rPr>
              <a:t>metodudur.Önceki</a:t>
            </a:r>
            <a:r>
              <a:rPr lang="en-US" sz="1800" dirty="0">
                <a:ea typeface="+mn-lt"/>
                <a:cs typeface="+mn-lt"/>
              </a:rPr>
              <a:t> </a:t>
            </a:r>
            <a:r>
              <a:rPr lang="en-US" sz="1800" dirty="0" err="1">
                <a:ea typeface="+mn-lt"/>
                <a:cs typeface="+mn-lt"/>
              </a:rPr>
              <a:t>gerilmiş</a:t>
            </a:r>
            <a:r>
              <a:rPr lang="en-US" sz="1800" dirty="0">
                <a:ea typeface="+mn-lt"/>
                <a:cs typeface="+mn-lt"/>
              </a:rPr>
              <a:t> </a:t>
            </a:r>
            <a:r>
              <a:rPr lang="en-US" sz="1800" dirty="0" err="1">
                <a:ea typeface="+mn-lt"/>
                <a:cs typeface="+mn-lt"/>
              </a:rPr>
              <a:t>histogramda</a:t>
            </a:r>
            <a:r>
              <a:rPr lang="en-US" sz="1800" dirty="0">
                <a:ea typeface="+mn-lt"/>
                <a:cs typeface="+mn-lt"/>
              </a:rPr>
              <a:t> </a:t>
            </a:r>
            <a:r>
              <a:rPr lang="en-US" sz="1800" dirty="0" err="1">
                <a:ea typeface="+mn-lt"/>
                <a:cs typeface="+mn-lt"/>
              </a:rPr>
              <a:t>görülen</a:t>
            </a:r>
            <a:r>
              <a:rPr lang="en-US" sz="1800" dirty="0">
                <a:ea typeface="+mn-lt"/>
                <a:cs typeface="+mn-lt"/>
              </a:rPr>
              <a:t> </a:t>
            </a:r>
            <a:r>
              <a:rPr lang="en-US" sz="1800" dirty="0" err="1">
                <a:ea typeface="+mn-lt"/>
                <a:cs typeface="+mn-lt"/>
              </a:rPr>
              <a:t>tepeden</a:t>
            </a:r>
            <a:r>
              <a:rPr lang="en-US" sz="1800" dirty="0">
                <a:ea typeface="+mn-lt"/>
                <a:cs typeface="+mn-lt"/>
              </a:rPr>
              <a:t> </a:t>
            </a:r>
            <a:r>
              <a:rPr lang="en-US" sz="1800" dirty="0" err="1">
                <a:ea typeface="+mn-lt"/>
                <a:cs typeface="+mn-lt"/>
              </a:rPr>
              <a:t>ziyade</a:t>
            </a:r>
            <a:r>
              <a:rPr lang="en-US" sz="1800" dirty="0">
                <a:ea typeface="+mn-lt"/>
                <a:cs typeface="+mn-lt"/>
              </a:rPr>
              <a:t> </a:t>
            </a:r>
            <a:r>
              <a:rPr lang="en-US" sz="1800" dirty="0" err="1">
                <a:ea typeface="+mn-lt"/>
                <a:cs typeface="+mn-lt"/>
              </a:rPr>
              <a:t>artık</a:t>
            </a:r>
            <a:r>
              <a:rPr lang="en-US" sz="1800" dirty="0">
                <a:ea typeface="+mn-lt"/>
                <a:cs typeface="+mn-lt"/>
              </a:rPr>
              <a:t> </a:t>
            </a:r>
            <a:r>
              <a:rPr lang="en-US" sz="1800" dirty="0" err="1">
                <a:ea typeface="+mn-lt"/>
                <a:cs typeface="+mn-lt"/>
              </a:rPr>
              <a:t>daha</a:t>
            </a:r>
            <a:r>
              <a:rPr lang="en-US" sz="1800" dirty="0">
                <a:ea typeface="+mn-lt"/>
                <a:cs typeface="+mn-lt"/>
              </a:rPr>
              <a:t> </a:t>
            </a:r>
            <a:r>
              <a:rPr lang="en-US" sz="1800" dirty="0" err="1">
                <a:ea typeface="+mn-lt"/>
                <a:cs typeface="+mn-lt"/>
              </a:rPr>
              <a:t>düz</a:t>
            </a:r>
            <a:r>
              <a:rPr lang="en-US" sz="1800" dirty="0">
                <a:ea typeface="+mn-lt"/>
                <a:cs typeface="+mn-lt"/>
              </a:rPr>
              <a:t> </a:t>
            </a:r>
            <a:r>
              <a:rPr lang="en-US" sz="1800" dirty="0" err="1">
                <a:ea typeface="+mn-lt"/>
                <a:cs typeface="+mn-lt"/>
              </a:rPr>
              <a:t>yayılımlı</a:t>
            </a:r>
            <a:r>
              <a:rPr lang="en-US" sz="1800" dirty="0">
                <a:ea typeface="+mn-lt"/>
                <a:cs typeface="+mn-lt"/>
              </a:rPr>
              <a:t> </a:t>
            </a:r>
            <a:r>
              <a:rPr lang="en-US" sz="1800" dirty="0" err="1">
                <a:ea typeface="+mn-lt"/>
                <a:cs typeface="+mn-lt"/>
              </a:rPr>
              <a:t>bir</a:t>
            </a:r>
            <a:r>
              <a:rPr lang="en-US" sz="1800" dirty="0">
                <a:ea typeface="+mn-lt"/>
                <a:cs typeface="+mn-lt"/>
              </a:rPr>
              <a:t> histogram </a:t>
            </a:r>
            <a:r>
              <a:rPr lang="en-US" sz="1800" dirty="0" err="1">
                <a:ea typeface="+mn-lt"/>
                <a:cs typeface="+mn-lt"/>
              </a:rPr>
              <a:t>elde</a:t>
            </a:r>
            <a:r>
              <a:rPr lang="en-US" sz="1800" dirty="0">
                <a:ea typeface="+mn-lt"/>
                <a:cs typeface="+mn-lt"/>
              </a:rPr>
              <a:t> </a:t>
            </a:r>
            <a:r>
              <a:rPr lang="en-US" sz="1800" dirty="0" err="1">
                <a:ea typeface="+mn-lt"/>
                <a:cs typeface="+mn-lt"/>
              </a:rPr>
              <a:t>edildiği</a:t>
            </a:r>
            <a:r>
              <a:rPr lang="en-US" sz="1800" dirty="0">
                <a:ea typeface="+mn-lt"/>
                <a:cs typeface="+mn-lt"/>
              </a:rPr>
              <a:t> </a:t>
            </a:r>
            <a:r>
              <a:rPr lang="en-US" sz="1800" dirty="0" err="1">
                <a:ea typeface="+mn-lt"/>
                <a:cs typeface="+mn-lt"/>
              </a:rPr>
              <a:t>gözlemlenmektedir</a:t>
            </a:r>
            <a:r>
              <a:rPr lang="en-US" sz="1800" dirty="0">
                <a:ea typeface="+mn-lt"/>
                <a:cs typeface="+mn-lt"/>
              </a:rPr>
              <a:t>. </a:t>
            </a:r>
            <a:r>
              <a:rPr lang="en-US" sz="1800" dirty="0" err="1">
                <a:ea typeface="+mn-lt"/>
                <a:cs typeface="+mn-lt"/>
              </a:rPr>
              <a:t>Eşitlenmiş</a:t>
            </a:r>
            <a:r>
              <a:rPr lang="en-US" sz="1800" dirty="0">
                <a:ea typeface="+mn-lt"/>
                <a:cs typeface="+mn-lt"/>
              </a:rPr>
              <a:t> </a:t>
            </a:r>
            <a:r>
              <a:rPr lang="en-US" sz="1800" dirty="0" err="1">
                <a:ea typeface="+mn-lt"/>
                <a:cs typeface="+mn-lt"/>
              </a:rPr>
              <a:t>görsel</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sağdaki</a:t>
            </a:r>
            <a:r>
              <a:rPr lang="en-US" sz="1800" dirty="0">
                <a:ea typeface="+mn-lt"/>
                <a:cs typeface="+mn-lt"/>
              </a:rPr>
              <a:t> </a:t>
            </a:r>
            <a:r>
              <a:rPr lang="en-US" sz="1800" dirty="0" err="1">
                <a:ea typeface="+mn-lt"/>
                <a:cs typeface="+mn-lt"/>
              </a:rPr>
              <a:t>gibi</a:t>
            </a:r>
            <a:r>
              <a:rPr lang="en-US" sz="1800" dirty="0">
                <a:ea typeface="+mn-lt"/>
                <a:cs typeface="+mn-lt"/>
              </a:rPr>
              <a:t> </a:t>
            </a:r>
            <a:r>
              <a:rPr lang="en-US" sz="1800" dirty="0" err="1">
                <a:ea typeface="+mn-lt"/>
                <a:cs typeface="+mn-lt"/>
              </a:rPr>
              <a:t>görünmektedir.Bu</a:t>
            </a:r>
            <a:r>
              <a:rPr lang="en-US" sz="1800" dirty="0">
                <a:ea typeface="+mn-lt"/>
                <a:cs typeface="+mn-lt"/>
              </a:rPr>
              <a:t> </a:t>
            </a:r>
            <a:r>
              <a:rPr lang="en-US" sz="1800" dirty="0" err="1">
                <a:ea typeface="+mn-lt"/>
                <a:cs typeface="+mn-lt"/>
              </a:rPr>
              <a:t>işlemin</a:t>
            </a:r>
            <a:r>
              <a:rPr lang="en-US" sz="1800" dirty="0">
                <a:ea typeface="+mn-lt"/>
                <a:cs typeface="+mn-lt"/>
              </a:rPr>
              <a:t> </a:t>
            </a:r>
            <a:r>
              <a:rPr lang="en-US" sz="1800" dirty="0" err="1">
                <a:ea typeface="+mn-lt"/>
                <a:cs typeface="+mn-lt"/>
              </a:rPr>
              <a:t>uygulanması</a:t>
            </a:r>
            <a:r>
              <a:rPr lang="en-US" sz="1800" dirty="0">
                <a:ea typeface="+mn-lt"/>
                <a:cs typeface="+mn-lt"/>
              </a:rPr>
              <a:t> </a:t>
            </a:r>
            <a:r>
              <a:rPr lang="en-US" sz="1800" dirty="0" err="1">
                <a:ea typeface="+mn-lt"/>
                <a:cs typeface="+mn-lt"/>
              </a:rPr>
              <a:t>sonucunda</a:t>
            </a:r>
            <a:r>
              <a:rPr lang="en-US" sz="1800" dirty="0">
                <a:ea typeface="+mn-lt"/>
                <a:cs typeface="+mn-lt"/>
              </a:rPr>
              <a:t> </a:t>
            </a:r>
            <a:r>
              <a:rPr lang="en-US" sz="1800" dirty="0" err="1">
                <a:ea typeface="+mn-lt"/>
                <a:cs typeface="+mn-lt"/>
              </a:rPr>
              <a:t>elde</a:t>
            </a:r>
            <a:r>
              <a:rPr lang="en-US" sz="1800" dirty="0">
                <a:ea typeface="+mn-lt"/>
                <a:cs typeface="+mn-lt"/>
              </a:rPr>
              <a:t> </a:t>
            </a:r>
            <a:r>
              <a:rPr lang="en-US" sz="1800" dirty="0" err="1">
                <a:ea typeface="+mn-lt"/>
                <a:cs typeface="+mn-lt"/>
              </a:rPr>
              <a:t>edilen</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gerilmiş</a:t>
            </a:r>
            <a:r>
              <a:rPr lang="en-US" sz="1800" dirty="0">
                <a:ea typeface="+mn-lt"/>
                <a:cs typeface="+mn-lt"/>
              </a:rPr>
              <a:t> </a:t>
            </a:r>
            <a:r>
              <a:rPr lang="en-US" sz="1800" dirty="0" err="1">
                <a:ea typeface="+mn-lt"/>
                <a:cs typeface="+mn-lt"/>
              </a:rPr>
              <a:t>seviyenin</a:t>
            </a:r>
            <a:r>
              <a:rPr lang="en-US" sz="1800" dirty="0">
                <a:ea typeface="+mn-lt"/>
                <a:cs typeface="+mn-lt"/>
              </a:rPr>
              <a:t> </a:t>
            </a:r>
            <a:r>
              <a:rPr lang="en-US" sz="1800" dirty="0" err="1">
                <a:ea typeface="+mn-lt"/>
                <a:cs typeface="+mn-lt"/>
              </a:rPr>
              <a:t>sağında</a:t>
            </a:r>
            <a:r>
              <a:rPr lang="en-US" sz="1800" dirty="0">
                <a:ea typeface="+mn-lt"/>
                <a:cs typeface="+mn-lt"/>
              </a:rPr>
              <a:t> </a:t>
            </a:r>
            <a:r>
              <a:rPr lang="en-US" sz="1800" dirty="0" err="1">
                <a:ea typeface="+mn-lt"/>
                <a:cs typeface="+mn-lt"/>
              </a:rPr>
              <a:t>gösterilmiştir</a:t>
            </a:r>
            <a:r>
              <a:rPr lang="en-US" sz="1800" dirty="0">
                <a:ea typeface="+mn-lt"/>
                <a:cs typeface="+mn-lt"/>
              </a:rPr>
              <a:t>. </a:t>
            </a:r>
            <a:r>
              <a:rPr lang="en-US" sz="1800" dirty="0" err="1">
                <a:ea typeface="+mn-lt"/>
                <a:cs typeface="+mn-lt"/>
              </a:rPr>
              <a:t>Ekmek</a:t>
            </a:r>
            <a:r>
              <a:rPr lang="en-US" sz="1800" dirty="0">
                <a:ea typeface="+mn-lt"/>
                <a:cs typeface="+mn-lt"/>
              </a:rPr>
              <a:t> </a:t>
            </a:r>
            <a:r>
              <a:rPr lang="en-US" sz="1800" dirty="0" err="1">
                <a:ea typeface="+mn-lt"/>
                <a:cs typeface="+mn-lt"/>
              </a:rPr>
              <a:t>dokularının</a:t>
            </a:r>
            <a:r>
              <a:rPr lang="en-US" sz="1800" dirty="0">
                <a:ea typeface="+mn-lt"/>
                <a:cs typeface="+mn-lt"/>
              </a:rPr>
              <a:t> </a:t>
            </a:r>
            <a:r>
              <a:rPr lang="en-US" sz="1800" dirty="0" err="1">
                <a:ea typeface="+mn-lt"/>
                <a:cs typeface="+mn-lt"/>
              </a:rPr>
              <a:t>açık</a:t>
            </a:r>
            <a:r>
              <a:rPr lang="en-US" sz="1800" dirty="0">
                <a:ea typeface="+mn-lt"/>
                <a:cs typeface="+mn-lt"/>
              </a:rPr>
              <a:t> </a:t>
            </a:r>
            <a:r>
              <a:rPr lang="en-US" sz="1800" dirty="0" err="1">
                <a:ea typeface="+mn-lt"/>
                <a:cs typeface="+mn-lt"/>
              </a:rPr>
              <a:t>renkte</a:t>
            </a:r>
            <a:r>
              <a:rPr lang="en-US" sz="1800" dirty="0">
                <a:ea typeface="+mn-lt"/>
                <a:cs typeface="+mn-lt"/>
              </a:rPr>
              <a:t>, </a:t>
            </a:r>
            <a:r>
              <a:rPr lang="en-US" sz="1800" dirty="0" err="1">
                <a:ea typeface="+mn-lt"/>
                <a:cs typeface="+mn-lt"/>
              </a:rPr>
              <a:t>gözeneklerin</a:t>
            </a:r>
            <a:r>
              <a:rPr lang="en-US" sz="1800" dirty="0">
                <a:ea typeface="+mn-lt"/>
                <a:cs typeface="+mn-lt"/>
              </a:rPr>
              <a:t> </a:t>
            </a:r>
            <a:r>
              <a:rPr lang="en-US" sz="1800" dirty="0" err="1">
                <a:ea typeface="+mn-lt"/>
                <a:cs typeface="+mn-lt"/>
              </a:rPr>
              <a:t>ise</a:t>
            </a:r>
            <a:r>
              <a:rPr lang="en-US" sz="1800" dirty="0">
                <a:ea typeface="+mn-lt"/>
                <a:cs typeface="+mn-lt"/>
              </a:rPr>
              <a:t> </a:t>
            </a:r>
            <a:r>
              <a:rPr lang="en-US" sz="1800" dirty="0" err="1">
                <a:ea typeface="+mn-lt"/>
                <a:cs typeface="+mn-lt"/>
              </a:rPr>
              <a:t>koyu</a:t>
            </a:r>
            <a:r>
              <a:rPr lang="en-US" sz="1800" dirty="0">
                <a:ea typeface="+mn-lt"/>
                <a:cs typeface="+mn-lt"/>
              </a:rPr>
              <a:t> </a:t>
            </a:r>
            <a:r>
              <a:rPr lang="en-US" sz="1800" dirty="0" err="1">
                <a:ea typeface="+mn-lt"/>
                <a:cs typeface="+mn-lt"/>
              </a:rPr>
              <a:t>renkte</a:t>
            </a:r>
            <a:r>
              <a:rPr lang="en-US" sz="1800" dirty="0">
                <a:ea typeface="+mn-lt"/>
                <a:cs typeface="+mn-lt"/>
              </a:rPr>
              <a:t> </a:t>
            </a:r>
            <a:r>
              <a:rPr lang="en-US" sz="1800" dirty="0" err="1">
                <a:ea typeface="+mn-lt"/>
                <a:cs typeface="+mn-lt"/>
              </a:rPr>
              <a:t>olduğu</a:t>
            </a:r>
            <a:r>
              <a:rPr lang="en-US" sz="1800" dirty="0">
                <a:ea typeface="+mn-lt"/>
                <a:cs typeface="+mn-lt"/>
              </a:rPr>
              <a:t> </a:t>
            </a:r>
            <a:r>
              <a:rPr lang="en-US" sz="1800" dirty="0" err="1">
                <a:ea typeface="+mn-lt"/>
                <a:cs typeface="+mn-lt"/>
              </a:rPr>
              <a:t>görülmektedir</a:t>
            </a:r>
            <a:r>
              <a:rPr lang="en-US" sz="1800" dirty="0">
                <a:ea typeface="+mn-lt"/>
                <a:cs typeface="+mn-lt"/>
              </a:rPr>
              <a:t>. Histogram </a:t>
            </a:r>
            <a:r>
              <a:rPr lang="en-US" sz="1800" dirty="0" err="1">
                <a:ea typeface="+mn-lt"/>
                <a:cs typeface="+mn-lt"/>
              </a:rPr>
              <a:t>eşitleme</a:t>
            </a:r>
            <a:r>
              <a:rPr lang="en-US" sz="1800" dirty="0">
                <a:ea typeface="+mn-lt"/>
                <a:cs typeface="+mn-lt"/>
              </a:rPr>
              <a:t> </a:t>
            </a:r>
            <a:r>
              <a:rPr lang="en-US" sz="1800" dirty="0" err="1">
                <a:ea typeface="+mn-lt"/>
                <a:cs typeface="+mn-lt"/>
              </a:rPr>
              <a:t>işleminden</a:t>
            </a:r>
            <a:r>
              <a:rPr lang="en-US" sz="1800" dirty="0">
                <a:ea typeface="+mn-lt"/>
                <a:cs typeface="+mn-lt"/>
              </a:rPr>
              <a:t> </a:t>
            </a:r>
            <a:r>
              <a:rPr lang="en-US" sz="1800" dirty="0" err="1">
                <a:ea typeface="+mn-lt"/>
                <a:cs typeface="+mn-lt"/>
              </a:rPr>
              <a:t>sonra</a:t>
            </a:r>
            <a:r>
              <a:rPr lang="en-US" sz="1800" dirty="0">
                <a:ea typeface="+mn-lt"/>
                <a:cs typeface="+mn-lt"/>
              </a:rPr>
              <a:t> </a:t>
            </a:r>
            <a:r>
              <a:rPr lang="en-US" sz="1800" dirty="0" err="1">
                <a:ea typeface="+mn-lt"/>
                <a:cs typeface="+mn-lt"/>
              </a:rPr>
              <a:t>ön</a:t>
            </a:r>
            <a:r>
              <a:rPr lang="en-US" sz="1800" dirty="0">
                <a:ea typeface="+mn-lt"/>
                <a:cs typeface="+mn-lt"/>
              </a:rPr>
              <a:t> </a:t>
            </a:r>
            <a:r>
              <a:rPr lang="en-US" sz="1800" dirty="0" err="1">
                <a:ea typeface="+mn-lt"/>
                <a:cs typeface="+mn-lt"/>
              </a:rPr>
              <a:t>işleme</a:t>
            </a:r>
            <a:r>
              <a:rPr lang="en-US" sz="1800" dirty="0">
                <a:ea typeface="+mn-lt"/>
                <a:cs typeface="+mn-lt"/>
              </a:rPr>
              <a:t> </a:t>
            </a:r>
            <a:r>
              <a:rPr lang="en-US" sz="1800" dirty="0" err="1">
                <a:ea typeface="+mn-lt"/>
                <a:cs typeface="+mn-lt"/>
              </a:rPr>
              <a:t>aşaması</a:t>
            </a:r>
            <a:r>
              <a:rPr lang="en-US" sz="1800" dirty="0">
                <a:ea typeface="+mn-lt"/>
                <a:cs typeface="+mn-lt"/>
              </a:rPr>
              <a:t> </a:t>
            </a:r>
            <a:r>
              <a:rPr lang="en-US" sz="1800" dirty="0" err="1">
                <a:ea typeface="+mn-lt"/>
                <a:cs typeface="+mn-lt"/>
              </a:rPr>
              <a:t>bitmiş</a:t>
            </a:r>
            <a:r>
              <a:rPr lang="en-US" sz="1800" dirty="0">
                <a:ea typeface="+mn-lt"/>
                <a:cs typeface="+mn-lt"/>
              </a:rPr>
              <a:t> </a:t>
            </a:r>
            <a:r>
              <a:rPr lang="en-US" sz="1800" dirty="0" err="1">
                <a:ea typeface="+mn-lt"/>
                <a:cs typeface="+mn-lt"/>
              </a:rPr>
              <a:t>olup</a:t>
            </a:r>
            <a:r>
              <a:rPr lang="en-US" sz="1800" dirty="0">
                <a:ea typeface="+mn-lt"/>
                <a:cs typeface="+mn-lt"/>
              </a:rPr>
              <a:t>, </a:t>
            </a:r>
            <a:r>
              <a:rPr lang="en-US" sz="1800" dirty="0" err="1">
                <a:ea typeface="+mn-lt"/>
                <a:cs typeface="+mn-lt"/>
              </a:rPr>
              <a:t>gözeneklerin</a:t>
            </a:r>
            <a:r>
              <a:rPr lang="en-US" sz="1800" dirty="0">
                <a:ea typeface="+mn-lt"/>
                <a:cs typeface="+mn-lt"/>
              </a:rPr>
              <a:t> </a:t>
            </a:r>
            <a:r>
              <a:rPr lang="en-US" sz="1800" dirty="0" err="1">
                <a:ea typeface="+mn-lt"/>
                <a:cs typeface="+mn-lt"/>
              </a:rPr>
              <a:t>bölütlenmesiyle</a:t>
            </a:r>
            <a:r>
              <a:rPr lang="en-US" sz="1800" dirty="0">
                <a:ea typeface="+mn-lt"/>
                <a:cs typeface="+mn-lt"/>
              </a:rPr>
              <a:t> </a:t>
            </a:r>
            <a:r>
              <a:rPr lang="en-US" sz="1800" dirty="0" err="1">
                <a:ea typeface="+mn-lt"/>
                <a:cs typeface="+mn-lt"/>
              </a:rPr>
              <a:t>görüntü</a:t>
            </a:r>
            <a:r>
              <a:rPr lang="en-US" sz="1800" dirty="0">
                <a:ea typeface="+mn-lt"/>
                <a:cs typeface="+mn-lt"/>
              </a:rPr>
              <a:t> </a:t>
            </a:r>
            <a:r>
              <a:rPr lang="en-US" sz="1800" dirty="0" err="1">
                <a:ea typeface="+mn-lt"/>
                <a:cs typeface="+mn-lt"/>
              </a:rPr>
              <a:t>işleme</a:t>
            </a:r>
            <a:r>
              <a:rPr lang="en-US" sz="1800" dirty="0">
                <a:ea typeface="+mn-lt"/>
                <a:cs typeface="+mn-lt"/>
              </a:rPr>
              <a:t> </a:t>
            </a:r>
            <a:r>
              <a:rPr lang="en-US" sz="1800" dirty="0" err="1">
                <a:ea typeface="+mn-lt"/>
                <a:cs typeface="+mn-lt"/>
              </a:rPr>
              <a:t>aşamasına</a:t>
            </a:r>
            <a:r>
              <a:rPr lang="en-US" sz="1800" dirty="0">
                <a:ea typeface="+mn-lt"/>
                <a:cs typeface="+mn-lt"/>
              </a:rPr>
              <a:t> </a:t>
            </a:r>
            <a:r>
              <a:rPr lang="en-US" sz="1800" dirty="0" err="1">
                <a:ea typeface="+mn-lt"/>
                <a:cs typeface="+mn-lt"/>
              </a:rPr>
              <a:t>geçilecektir</a:t>
            </a:r>
            <a:r>
              <a:rPr lang="en-US" sz="1800" dirty="0">
                <a:ea typeface="+mn-lt"/>
                <a:cs typeface="+mn-lt"/>
              </a:rPr>
              <a:t>. </a:t>
            </a:r>
            <a:endParaRPr lang="tr-TR" dirty="0"/>
          </a:p>
        </p:txBody>
      </p:sp>
      <p:pic>
        <p:nvPicPr>
          <p:cNvPr id="5" name="Resim 5">
            <a:extLst>
              <a:ext uri="{FF2B5EF4-FFF2-40B4-BE49-F238E27FC236}">
                <a16:creationId xmlns:a16="http://schemas.microsoft.com/office/drawing/2014/main" id="{EFB0ECC5-0E80-B2E5-E3AF-C25DD2717434}"/>
              </a:ext>
            </a:extLst>
          </p:cNvPr>
          <p:cNvPicPr>
            <a:picLocks noChangeAspect="1"/>
          </p:cNvPicPr>
          <p:nvPr/>
        </p:nvPicPr>
        <p:blipFill rotWithShape="1">
          <a:blip r:embed="rId2"/>
          <a:srcRect t="17489" r="4" b="6478"/>
          <a:stretch/>
        </p:blipFill>
        <p:spPr>
          <a:xfrm>
            <a:off x="6831347" y="3110858"/>
            <a:ext cx="4314469" cy="3529780"/>
          </a:xfrm>
          <a:prstGeom prst="rect">
            <a:avLst/>
          </a:prstGeom>
        </p:spPr>
      </p:pic>
      <p:pic>
        <p:nvPicPr>
          <p:cNvPr id="4" name="Resim 4" descr="yiyecek içeren bir resim&#10;&#10;Açıklama otomatik olarak oluşturuldu">
            <a:extLst>
              <a:ext uri="{FF2B5EF4-FFF2-40B4-BE49-F238E27FC236}">
                <a16:creationId xmlns:a16="http://schemas.microsoft.com/office/drawing/2014/main" id="{C411D0AD-26A5-A55C-191C-5EFCE783A9E0}"/>
              </a:ext>
            </a:extLst>
          </p:cNvPr>
          <p:cNvPicPr>
            <a:picLocks noChangeAspect="1"/>
          </p:cNvPicPr>
          <p:nvPr/>
        </p:nvPicPr>
        <p:blipFill rotWithShape="1">
          <a:blip r:embed="rId3"/>
          <a:srcRect t="24518" r="-1" b="14290"/>
          <a:stretch/>
        </p:blipFill>
        <p:spPr>
          <a:xfrm>
            <a:off x="8863337" y="714694"/>
            <a:ext cx="3329099" cy="2177846"/>
          </a:xfrm>
          <a:prstGeom prst="rect">
            <a:avLst/>
          </a:prstGeom>
        </p:spPr>
      </p:pic>
      <p:pic>
        <p:nvPicPr>
          <p:cNvPr id="6" name="Resim 5" descr="yiyecek, ekmek içeren bir resim&#10;&#10;Açıklama otomatik olarak oluşturuldu">
            <a:extLst>
              <a:ext uri="{FF2B5EF4-FFF2-40B4-BE49-F238E27FC236}">
                <a16:creationId xmlns:a16="http://schemas.microsoft.com/office/drawing/2014/main" id="{BD1DFB7E-ADC3-291E-B959-35C89AA3F0E3}"/>
              </a:ext>
            </a:extLst>
          </p:cNvPr>
          <p:cNvPicPr>
            <a:picLocks noChangeAspect="1"/>
          </p:cNvPicPr>
          <p:nvPr/>
        </p:nvPicPr>
        <p:blipFill rotWithShape="1">
          <a:blip r:embed="rId4"/>
          <a:srcRect t="18433" r="-3" b="7225"/>
          <a:stretch/>
        </p:blipFill>
        <p:spPr>
          <a:xfrm>
            <a:off x="5589356" y="604589"/>
            <a:ext cx="2702102" cy="2216983"/>
          </a:xfrm>
          <a:prstGeom prst="rect">
            <a:avLst/>
          </a:prstGeom>
        </p:spPr>
      </p:pic>
      <p:sp>
        <p:nvSpPr>
          <p:cNvPr id="11" name="Ok: Sağ 10">
            <a:extLst>
              <a:ext uri="{FF2B5EF4-FFF2-40B4-BE49-F238E27FC236}">
                <a16:creationId xmlns:a16="http://schemas.microsoft.com/office/drawing/2014/main" id="{F851D2CA-B648-B3F8-77B4-51CA37B1D4C6}"/>
              </a:ext>
            </a:extLst>
          </p:cNvPr>
          <p:cNvSpPr/>
          <p:nvPr/>
        </p:nvSpPr>
        <p:spPr>
          <a:xfrm>
            <a:off x="8293766" y="1658074"/>
            <a:ext cx="565355" cy="442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41774089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322A1C"/>
      </a:dk2>
      <a:lt2>
        <a:srgbClr val="F1F0F3"/>
      </a:lt2>
      <a:accent1>
        <a:srgbClr val="8FAB1E"/>
      </a:accent1>
      <a:accent2>
        <a:srgbClr val="C29D15"/>
      </a:accent2>
      <a:accent3>
        <a:srgbClr val="E76F29"/>
      </a:accent3>
      <a:accent4>
        <a:srgbClr val="D51720"/>
      </a:accent4>
      <a:accent5>
        <a:srgbClr val="E72981"/>
      </a:accent5>
      <a:accent6>
        <a:srgbClr val="D517BE"/>
      </a:accent6>
      <a:hlink>
        <a:srgbClr val="7964C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AccentBoxVTI</vt:lpstr>
      <vt:lpstr>GÖRÜNTÜ İŞLEME </vt:lpstr>
      <vt:lpstr>ÖZET:</vt:lpstr>
      <vt:lpstr>GÖRÜNTÜ İŞLEME İLE EKMEK</vt:lpstr>
      <vt:lpstr>PowerPoint Sunusu</vt:lpstr>
      <vt:lpstr>PowerPoint Sunusu</vt:lpstr>
      <vt:lpstr>AKIŞ DİYAGRAMI</vt:lpstr>
      <vt:lpstr>HİSTOGRAM</vt:lpstr>
      <vt:lpstr>GERİLMİŞ HİSTOGRAM</vt:lpstr>
      <vt:lpstr>EŞİTLENMİŞ HİSTOGRAM</vt:lpstr>
      <vt:lpstr>OTOMATİK BÖLÜTLEME</vt:lpstr>
      <vt:lpstr>EŞİKLEME</vt:lpstr>
      <vt:lpstr>BÖLÜTLEME İŞLEMİ</vt:lpstr>
      <vt:lpstr>GÖZENEK EŞİTLEME VE RENKLENDİME</vt:lpstr>
      <vt:lpstr>ZSI BAŞARIM İNDEKSİNİN BELİRLENMESİ</vt:lpstr>
      <vt:lpstr>EKMEK ÜZERİNDEKİ  BÖLÜTLEME TİPLERİ</vt:lpstr>
      <vt:lpstr>GELİŞTİRİLMİŞ ARAYÜZ PROGRAMI</vt:lpstr>
      <vt:lpstr>KATKI MADDE TÜRLERİ</vt:lpstr>
      <vt:lpstr>PowerPoint Sunusu</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537</cp:revision>
  <dcterms:created xsi:type="dcterms:W3CDTF">2022-11-05T12:10:55Z</dcterms:created>
  <dcterms:modified xsi:type="dcterms:W3CDTF">2022-11-10T20:22:31Z</dcterms:modified>
</cp:coreProperties>
</file>