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BBE4C-EB6D-47F1-8321-F7A736BC5B51}" v="154" dt="2022-12-13T13:32:35.760"/>
    <p1510:client id="{5272623E-912F-45A3-966D-936CA0EFED36}" v="106" dt="2022-12-15T13:04:16.483"/>
    <p1510:client id="{537FEF57-A072-4F4E-B4C1-6BF09B0E2667}" v="870" dt="2022-12-15T19:01:37.494"/>
    <p1510:client id="{550697E0-12B6-4C2A-8EDA-D0F34A9ACF8E}" v="1" dt="2022-12-14T17:05:39.439"/>
    <p1510:client id="{D7CC948C-7E37-4CE1-909B-C87EB860D69D}" v="1065" dt="2022-12-15T12:55:1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5723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5432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4710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0331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12/15/2022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2016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3043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5389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1412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5892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782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12/15/2022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7708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12/15/2022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651399334"/>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p:cNvSpPr>
            <a:spLocks noGrp="1"/>
          </p:cNvSpPr>
          <p:nvPr>
            <p:ph type="ctrTitle"/>
          </p:nvPr>
        </p:nvSpPr>
        <p:spPr>
          <a:xfrm>
            <a:off x="7140575" y="540000"/>
            <a:ext cx="4500561" cy="2958064"/>
          </a:xfrm>
        </p:spPr>
        <p:txBody>
          <a:bodyPr>
            <a:normAutofit/>
          </a:bodyPr>
          <a:lstStyle/>
          <a:p>
            <a:pPr algn="ctr"/>
            <a:r>
              <a:rPr lang="tr-TR" sz="3400" dirty="0"/>
              <a:t>RETİNA KAN DAMARLARINI ÇIKARMAK İÇİN EŞİKLEME TEMELLİ MORFOLOJİK YÖNTEM</a:t>
            </a:r>
          </a:p>
        </p:txBody>
      </p:sp>
      <p:sp>
        <p:nvSpPr>
          <p:cNvPr id="3" name="Alt Başlık 2"/>
          <p:cNvSpPr>
            <a:spLocks noGrp="1"/>
          </p:cNvSpPr>
          <p:nvPr>
            <p:ph type="subTitle" idx="1"/>
          </p:nvPr>
        </p:nvSpPr>
        <p:spPr>
          <a:xfrm>
            <a:off x="7140575" y="4988476"/>
            <a:ext cx="4500561" cy="1023916"/>
          </a:xfrm>
        </p:spPr>
        <p:txBody>
          <a:bodyPr vert="horz" lIns="91440" tIns="45720" rIns="91440" bIns="45720" rtlCol="0" anchor="t">
            <a:normAutofit/>
          </a:bodyPr>
          <a:lstStyle/>
          <a:p>
            <a:pPr algn="r"/>
            <a:r>
              <a:rPr lang="tr-TR" dirty="0"/>
              <a:t>Ahmet hakan </a:t>
            </a:r>
            <a:r>
              <a:rPr lang="tr-TR" dirty="0" err="1"/>
              <a:t>öztürk</a:t>
            </a:r>
          </a:p>
          <a:p>
            <a:pPr algn="r"/>
            <a:r>
              <a:rPr lang="tr-TR" dirty="0"/>
              <a:t>02205076034</a:t>
            </a:r>
          </a:p>
        </p:txBody>
      </p:sp>
      <p:grpSp>
        <p:nvGrpSpPr>
          <p:cNvPr id="25" name="Group 2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3B Daire Sanat Neon">
            <a:extLst>
              <a:ext uri="{FF2B5EF4-FFF2-40B4-BE49-F238E27FC236}">
                <a16:creationId xmlns:a16="http://schemas.microsoft.com/office/drawing/2014/main" id="{1E42E7F3-C38F-5076-0471-067BD6F82CD6}"/>
              </a:ext>
            </a:extLst>
          </p:cNvPr>
          <p:cNvPicPr>
            <a:picLocks noChangeAspect="1"/>
          </p:cNvPicPr>
          <p:nvPr/>
        </p:nvPicPr>
        <p:blipFill rotWithShape="1">
          <a:blip r:embed="rId2"/>
          <a:srcRect l="15895" r="12675" b="8"/>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674425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9CEA66E-AC91-DCF2-C8AE-A6E6BE4EFFA5}"/>
              </a:ext>
            </a:extLst>
          </p:cNvPr>
          <p:cNvSpPr>
            <a:spLocks noGrp="1"/>
          </p:cNvSpPr>
          <p:nvPr>
            <p:ph idx="1"/>
          </p:nvPr>
        </p:nvSpPr>
        <p:spPr>
          <a:xfrm>
            <a:off x="540000" y="602721"/>
            <a:ext cx="11101136" cy="5864753"/>
          </a:xfrm>
        </p:spPr>
        <p:txBody>
          <a:bodyPr vert="horz" lIns="91440" tIns="45720" rIns="91440" bIns="45720" rtlCol="0" anchor="t">
            <a:normAutofit/>
          </a:bodyPr>
          <a:lstStyle/>
          <a:p>
            <a:pPr marL="269875" indent="-269875"/>
            <a:r>
              <a:rPr lang="tr-TR" sz="1600" dirty="0"/>
              <a:t>3.</a:t>
            </a:r>
            <a:r>
              <a:rPr lang="tr-TR" sz="1600" dirty="0">
                <a:ea typeface="+mn-lt"/>
                <a:cs typeface="+mn-lt"/>
              </a:rPr>
              <a:t>BULANIK MANTIK TABANLI EŞİKLEME:</a:t>
            </a:r>
          </a:p>
          <a:p>
            <a:pPr marL="269875" indent="-269875"/>
            <a:r>
              <a:rPr lang="tr-TR" sz="1600" dirty="0">
                <a:ea typeface="+mn-lt"/>
                <a:cs typeface="+mn-lt"/>
              </a:rPr>
              <a:t>Bulanık kümeleme bir yumuşak kümeleme tekniğidir. Bu kümeleme yöntemi, nesnelerin kümelere olan aitliğini ifade etmek için bir derece kavramı kullanır. Her nesne için, toplam derece 1’dir. Aşağıdaki denklem her pikselin üyelik değerini hesaplamak için kullanılır. </a:t>
            </a:r>
          </a:p>
          <a:p>
            <a:pPr marL="269875" indent="-269875"/>
            <a:endParaRPr lang="tr-TR" sz="1600" dirty="0"/>
          </a:p>
          <a:p>
            <a:pPr marL="269875" indent="-269875"/>
            <a:endParaRPr lang="tr-TR" sz="1600" dirty="0"/>
          </a:p>
          <a:p>
            <a:pPr marL="269875" indent="-269875"/>
            <a:r>
              <a:rPr lang="tr-TR" sz="1600" dirty="0">
                <a:ea typeface="+mn-lt"/>
                <a:cs typeface="+mn-lt"/>
              </a:rPr>
              <a:t>Burada, </a:t>
            </a:r>
            <a:r>
              <a:rPr lang="tr-TR" sz="1600" dirty="0" err="1">
                <a:ea typeface="+mn-lt"/>
                <a:cs typeface="+mn-lt"/>
              </a:rPr>
              <a:t>u</a:t>
            </a:r>
            <a:r>
              <a:rPr lang="tr-TR" sz="800" dirty="0" err="1">
                <a:ea typeface="+mn-lt"/>
                <a:cs typeface="+mn-lt"/>
              </a:rPr>
              <a:t>ij</a:t>
            </a:r>
            <a:r>
              <a:rPr lang="tr-TR" sz="800" dirty="0">
                <a:ea typeface="+mn-lt"/>
                <a:cs typeface="+mn-lt"/>
              </a:rPr>
              <a:t> </a:t>
            </a:r>
            <a:r>
              <a:rPr lang="tr-TR" sz="1600" dirty="0">
                <a:ea typeface="+mn-lt"/>
                <a:cs typeface="+mn-lt"/>
              </a:rPr>
              <a:t>parametresi üyelik fonksiyonunu, x</a:t>
            </a:r>
            <a:r>
              <a:rPr lang="tr-TR" sz="800" dirty="0">
                <a:ea typeface="+mn-lt"/>
                <a:cs typeface="+mn-lt"/>
              </a:rPr>
              <a:t>i</a:t>
            </a:r>
            <a:r>
              <a:rPr lang="tr-TR" sz="1600" dirty="0">
                <a:ea typeface="+mn-lt"/>
                <a:cs typeface="+mn-lt"/>
              </a:rPr>
              <a:t> parametresi bireysel piksel değerini, </a:t>
            </a:r>
            <a:r>
              <a:rPr lang="tr-TR" sz="1600" dirty="0" err="1">
                <a:ea typeface="+mn-lt"/>
                <a:cs typeface="+mn-lt"/>
              </a:rPr>
              <a:t>c</a:t>
            </a:r>
            <a:r>
              <a:rPr lang="tr-TR" sz="800" dirty="0" err="1">
                <a:ea typeface="+mn-lt"/>
                <a:cs typeface="+mn-lt"/>
              </a:rPr>
              <a:t>j</a:t>
            </a:r>
            <a:r>
              <a:rPr lang="tr-TR" sz="1600" dirty="0">
                <a:ea typeface="+mn-lt"/>
                <a:cs typeface="+mn-lt"/>
              </a:rPr>
              <a:t> ve </a:t>
            </a:r>
            <a:r>
              <a:rPr lang="tr-TR" sz="1600" dirty="0" err="1">
                <a:ea typeface="+mn-lt"/>
                <a:cs typeface="+mn-lt"/>
              </a:rPr>
              <a:t>c</a:t>
            </a:r>
            <a:r>
              <a:rPr lang="tr-TR" sz="900" dirty="0" err="1">
                <a:ea typeface="+mn-lt"/>
                <a:cs typeface="+mn-lt"/>
              </a:rPr>
              <a:t>k</a:t>
            </a:r>
            <a:r>
              <a:rPr lang="tr-TR" sz="1600" dirty="0">
                <a:ea typeface="+mn-lt"/>
                <a:cs typeface="+mn-lt"/>
              </a:rPr>
              <a:t> parametreleri küme merkezini ve m parametresi 1'den fazla gerçek değeri temsil etmektedir.</a:t>
            </a:r>
          </a:p>
          <a:p>
            <a:pPr marL="269875" indent="-269875"/>
            <a:r>
              <a:rPr lang="tr-TR" sz="1600" dirty="0">
                <a:ea typeface="+mn-lt"/>
                <a:cs typeface="+mn-lt"/>
              </a:rPr>
              <a:t>Bölütleme görüntülerini ikili görüntülere dönüştürmek için kullanılacak eşik hesaplaması 1. ve 2.denklem de verildiği gibidir.</a:t>
            </a:r>
          </a:p>
          <a:p>
            <a:pPr marL="269875" indent="-269875"/>
            <a:r>
              <a:rPr lang="tr-TR" sz="1600" dirty="0"/>
              <a:t>1.denklem:</a:t>
            </a:r>
          </a:p>
          <a:p>
            <a:pPr marL="269875" indent="-269875"/>
            <a:r>
              <a:rPr lang="tr-TR" sz="1600" dirty="0"/>
              <a:t>2.denklem:</a:t>
            </a:r>
          </a:p>
        </p:txBody>
      </p:sp>
      <p:pic>
        <p:nvPicPr>
          <p:cNvPr id="4" name="Resim 4" descr="metin, saat, ekran görüntüsü içeren bir resim&#10;&#10;Açıklama otomatik olarak oluşturuldu">
            <a:extLst>
              <a:ext uri="{FF2B5EF4-FFF2-40B4-BE49-F238E27FC236}">
                <a16:creationId xmlns:a16="http://schemas.microsoft.com/office/drawing/2014/main" id="{A2028B40-2DCC-5D00-92C6-049C5A7F6084}"/>
              </a:ext>
            </a:extLst>
          </p:cNvPr>
          <p:cNvPicPr>
            <a:picLocks noChangeAspect="1"/>
          </p:cNvPicPr>
          <p:nvPr/>
        </p:nvPicPr>
        <p:blipFill>
          <a:blip r:embed="rId2"/>
          <a:stretch>
            <a:fillRect/>
          </a:stretch>
        </p:blipFill>
        <p:spPr>
          <a:xfrm>
            <a:off x="886355" y="2097088"/>
            <a:ext cx="1762125" cy="885825"/>
          </a:xfrm>
          <a:prstGeom prst="rect">
            <a:avLst/>
          </a:prstGeom>
        </p:spPr>
      </p:pic>
      <p:pic>
        <p:nvPicPr>
          <p:cNvPr id="5" name="Resim 5" descr="metin içeren bir resim&#10;&#10;Açıklama otomatik olarak oluşturuldu">
            <a:extLst>
              <a:ext uri="{FF2B5EF4-FFF2-40B4-BE49-F238E27FC236}">
                <a16:creationId xmlns:a16="http://schemas.microsoft.com/office/drawing/2014/main" id="{92102AF7-E992-1CD0-8271-99B9D29A7975}"/>
              </a:ext>
            </a:extLst>
          </p:cNvPr>
          <p:cNvPicPr>
            <a:picLocks noChangeAspect="1"/>
          </p:cNvPicPr>
          <p:nvPr/>
        </p:nvPicPr>
        <p:blipFill>
          <a:blip r:embed="rId3"/>
          <a:stretch>
            <a:fillRect/>
          </a:stretch>
        </p:blipFill>
        <p:spPr>
          <a:xfrm>
            <a:off x="2056872" y="4412192"/>
            <a:ext cx="2638425" cy="795866"/>
          </a:xfrm>
          <a:prstGeom prst="rect">
            <a:avLst/>
          </a:prstGeom>
        </p:spPr>
      </p:pic>
      <p:sp>
        <p:nvSpPr>
          <p:cNvPr id="6" name="Metin kutusu 5">
            <a:extLst>
              <a:ext uri="{FF2B5EF4-FFF2-40B4-BE49-F238E27FC236}">
                <a16:creationId xmlns:a16="http://schemas.microsoft.com/office/drawing/2014/main" id="{8FC7113F-9B92-266C-95E4-F19FE0545EE8}"/>
              </a:ext>
            </a:extLst>
          </p:cNvPr>
          <p:cNvSpPr txBox="1"/>
          <p:nvPr/>
        </p:nvSpPr>
        <p:spPr>
          <a:xfrm>
            <a:off x="5159374" y="4365624"/>
            <a:ext cx="61118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Burada, c parametresi sınıfı, I parametresi görüntüyü ve Seviye parametresi denklemden gelen eşik değeridir. </a:t>
            </a:r>
            <a:endParaRPr lang="tr-TR" dirty="0"/>
          </a:p>
        </p:txBody>
      </p:sp>
    </p:spTree>
    <p:extLst>
      <p:ext uri="{BB962C8B-B14F-4D97-AF65-F5344CB8AC3E}">
        <p14:creationId xmlns:p14="http://schemas.microsoft.com/office/powerpoint/2010/main" val="29486321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5EFAD76-6928-46F5-8800-C1AF27C59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1794493-654A-7337-BF7F-D89554E4EBFA}"/>
              </a:ext>
            </a:extLst>
          </p:cNvPr>
          <p:cNvSpPr>
            <a:spLocks noGrp="1"/>
          </p:cNvSpPr>
          <p:nvPr>
            <p:ph type="title"/>
          </p:nvPr>
        </p:nvSpPr>
        <p:spPr>
          <a:xfrm>
            <a:off x="540000" y="4508499"/>
            <a:ext cx="4500561" cy="1953501"/>
          </a:xfrm>
        </p:spPr>
        <p:txBody>
          <a:bodyPr anchor="b">
            <a:normAutofit/>
          </a:bodyPr>
          <a:lstStyle/>
          <a:p>
            <a:r>
              <a:rPr lang="tr-TR" sz="5100"/>
              <a:t>KULLANILAN YÖNTEM</a:t>
            </a:r>
          </a:p>
        </p:txBody>
      </p:sp>
      <p:pic>
        <p:nvPicPr>
          <p:cNvPr id="5" name="Resim 5">
            <a:extLst>
              <a:ext uri="{FF2B5EF4-FFF2-40B4-BE49-F238E27FC236}">
                <a16:creationId xmlns:a16="http://schemas.microsoft.com/office/drawing/2014/main" id="{EF4A3DAF-29EA-E0B4-A80D-DD6E7D93E484}"/>
              </a:ext>
            </a:extLst>
          </p:cNvPr>
          <p:cNvPicPr>
            <a:picLocks noChangeAspect="1"/>
          </p:cNvPicPr>
          <p:nvPr/>
        </p:nvPicPr>
        <p:blipFill>
          <a:blip r:embed="rId2"/>
          <a:stretch>
            <a:fillRect/>
          </a:stretch>
        </p:blipFill>
        <p:spPr>
          <a:xfrm>
            <a:off x="1072861" y="102583"/>
            <a:ext cx="3291259" cy="4791458"/>
          </a:xfrm>
          <a:prstGeom prst="rect">
            <a:avLst/>
          </a:prstGeom>
        </p:spPr>
      </p:pic>
      <p:pic>
        <p:nvPicPr>
          <p:cNvPr id="4" name="Resim 4">
            <a:extLst>
              <a:ext uri="{FF2B5EF4-FFF2-40B4-BE49-F238E27FC236}">
                <a16:creationId xmlns:a16="http://schemas.microsoft.com/office/drawing/2014/main" id="{28114CE1-2257-B2EA-35EF-9BA859A9EBC3}"/>
              </a:ext>
            </a:extLst>
          </p:cNvPr>
          <p:cNvPicPr>
            <a:picLocks noChangeAspect="1"/>
          </p:cNvPicPr>
          <p:nvPr/>
        </p:nvPicPr>
        <p:blipFill>
          <a:blip r:embed="rId3"/>
          <a:stretch>
            <a:fillRect/>
          </a:stretch>
        </p:blipFill>
        <p:spPr>
          <a:xfrm>
            <a:off x="5366015" y="498255"/>
            <a:ext cx="6130602" cy="3093596"/>
          </a:xfrm>
          <a:prstGeom prst="rect">
            <a:avLst/>
          </a:prstGeom>
        </p:spPr>
      </p:pic>
      <p:sp>
        <p:nvSpPr>
          <p:cNvPr id="3" name="İçerik Yer Tutucusu 2">
            <a:extLst>
              <a:ext uri="{FF2B5EF4-FFF2-40B4-BE49-F238E27FC236}">
                <a16:creationId xmlns:a16="http://schemas.microsoft.com/office/drawing/2014/main" id="{34E8AB1C-647E-B7A4-007E-99F7E67E86DA}"/>
              </a:ext>
            </a:extLst>
          </p:cNvPr>
          <p:cNvSpPr>
            <a:spLocks noGrp="1"/>
          </p:cNvSpPr>
          <p:nvPr>
            <p:ph idx="1"/>
          </p:nvPr>
        </p:nvSpPr>
        <p:spPr>
          <a:xfrm>
            <a:off x="5232400" y="3667672"/>
            <a:ext cx="6408738" cy="2632674"/>
          </a:xfrm>
        </p:spPr>
        <p:txBody>
          <a:bodyPr vert="horz" lIns="91440" tIns="45720" rIns="91440" bIns="45720" rtlCol="0" anchor="b">
            <a:noAutofit/>
          </a:bodyPr>
          <a:lstStyle/>
          <a:p>
            <a:pPr marL="269875" indent="-269875">
              <a:lnSpc>
                <a:spcPct val="115000"/>
              </a:lnSpc>
            </a:pPr>
            <a:r>
              <a:rPr lang="tr-TR" sz="1400" dirty="0">
                <a:ea typeface="+mn-lt"/>
                <a:cs typeface="+mn-lt"/>
              </a:rPr>
              <a:t>Önerilen yöntemde, veri setinde bulunan </a:t>
            </a:r>
            <a:r>
              <a:rPr lang="tr-TR" sz="1400" err="1">
                <a:ea typeface="+mn-lt"/>
                <a:cs typeface="+mn-lt"/>
              </a:rPr>
              <a:t>fundus</a:t>
            </a:r>
            <a:r>
              <a:rPr lang="tr-TR" sz="1400" dirty="0">
                <a:ea typeface="+mn-lt"/>
                <a:cs typeface="+mn-lt"/>
              </a:rPr>
              <a:t> görüntülerine ait damarların bölütlenmesi sağlanmıştır. Öncelikle, veri setinde bulunan görüntüler RGB renk uzayından gri ölçekli görüntülere dönüştürülür. Gri ölçekli görüntülerin tersi üzerinde önerilen sistem uygulanır. </a:t>
            </a:r>
          </a:p>
          <a:p>
            <a:pPr marL="269875" indent="-269875">
              <a:lnSpc>
                <a:spcPct val="115000"/>
              </a:lnSpc>
            </a:pPr>
            <a:endParaRPr lang="tr-TR" sz="1400" dirty="0">
              <a:ea typeface="+mn-lt"/>
              <a:cs typeface="+mn-lt"/>
            </a:endParaRPr>
          </a:p>
          <a:p>
            <a:pPr marL="269875" indent="-269875">
              <a:lnSpc>
                <a:spcPct val="115000"/>
              </a:lnSpc>
            </a:pPr>
            <a:r>
              <a:rPr lang="tr-TR" sz="1400" dirty="0">
                <a:ea typeface="+mn-lt"/>
                <a:cs typeface="+mn-lt"/>
              </a:rPr>
              <a:t> veri setine ait bir görüntü ve bu görüntüye ait gri ölçekli görüntü ile gri ölçekli görüntünün tersi verilmiştir. Önerilen sistemin genel yapısı ise Şekil 2’de verildiği gibidir. </a:t>
            </a:r>
            <a:endParaRPr lang="tr-TR" sz="1400"/>
          </a:p>
        </p:txBody>
      </p:sp>
    </p:spTree>
    <p:extLst>
      <p:ext uri="{BB962C8B-B14F-4D97-AF65-F5344CB8AC3E}">
        <p14:creationId xmlns:p14="http://schemas.microsoft.com/office/powerpoint/2010/main" val="1143798724"/>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81C8C0F4-5C44-4C3F-B321-5CB3E2BA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987A62DB-71D7-497D-BE1C-933ECB515A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FDAC2767-A7E3-4697-90F6-443A583140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AB23E396-A746-411A-8709-32ABC4DDEA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135C986-CB82-4211-A910-D232B9BCA1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6" name="Freeform: Shape 15">
            <a:extLst>
              <a:ext uri="{FF2B5EF4-FFF2-40B4-BE49-F238E27FC236}">
                <a16:creationId xmlns:a16="http://schemas.microsoft.com/office/drawing/2014/main" id="{837F2C8F-CC11-4A18-AA7E-AE8C022CD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600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F432D91F-C39A-BFA7-0126-11BCD72B90EB}"/>
              </a:ext>
            </a:extLst>
          </p:cNvPr>
          <p:cNvSpPr>
            <a:spLocks noGrp="1"/>
          </p:cNvSpPr>
          <p:nvPr>
            <p:ph type="title"/>
          </p:nvPr>
        </p:nvSpPr>
        <p:spPr>
          <a:xfrm>
            <a:off x="8146862" y="1551621"/>
            <a:ext cx="4500561" cy="763050"/>
          </a:xfrm>
        </p:spPr>
        <p:txBody>
          <a:bodyPr anchor="t">
            <a:normAutofit fontScale="90000"/>
          </a:bodyPr>
          <a:lstStyle/>
          <a:p>
            <a:r>
              <a:rPr lang="tr-TR" sz="5100"/>
              <a:t>YÖNTEMLER</a:t>
            </a:r>
          </a:p>
        </p:txBody>
      </p:sp>
      <p:sp>
        <p:nvSpPr>
          <p:cNvPr id="3" name="İçerik Yer Tutucusu 2">
            <a:extLst>
              <a:ext uri="{FF2B5EF4-FFF2-40B4-BE49-F238E27FC236}">
                <a16:creationId xmlns:a16="http://schemas.microsoft.com/office/drawing/2014/main" id="{06BB152A-5AA4-5F4E-2E3C-BC44DF21152A}"/>
              </a:ext>
            </a:extLst>
          </p:cNvPr>
          <p:cNvSpPr>
            <a:spLocks noGrp="1"/>
          </p:cNvSpPr>
          <p:nvPr>
            <p:ph idx="1"/>
          </p:nvPr>
        </p:nvSpPr>
        <p:spPr>
          <a:xfrm>
            <a:off x="4768141" y="3433225"/>
            <a:ext cx="7285800" cy="3033156"/>
          </a:xfrm>
        </p:spPr>
        <p:txBody>
          <a:bodyPr vert="horz" lIns="91440" tIns="45720" rIns="91440" bIns="45720" rtlCol="0" anchor="t">
            <a:noAutofit/>
          </a:bodyPr>
          <a:lstStyle/>
          <a:p>
            <a:pPr marL="0" indent="0">
              <a:lnSpc>
                <a:spcPct val="115000"/>
              </a:lnSpc>
              <a:buNone/>
            </a:pPr>
            <a:r>
              <a:rPr lang="tr-TR" sz="1400" dirty="0"/>
              <a:t>2.MORFOLOJİK İŞLEMLER:</a:t>
            </a:r>
          </a:p>
          <a:p>
            <a:pPr marL="269875" indent="-269875">
              <a:lnSpc>
                <a:spcPct val="115000"/>
              </a:lnSpc>
            </a:pPr>
            <a:r>
              <a:rPr lang="tr-TR" sz="1400" dirty="0">
                <a:ea typeface="+mn-lt"/>
                <a:cs typeface="+mn-lt"/>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Bu aşamaya kadar anlatılan işlemler görsel olarak ifade edilmiştir. </a:t>
            </a:r>
            <a:endParaRPr lang="tr-TR" sz="1400" dirty="0"/>
          </a:p>
        </p:txBody>
      </p:sp>
      <p:pic>
        <p:nvPicPr>
          <p:cNvPr id="4" name="Resim 4">
            <a:extLst>
              <a:ext uri="{FF2B5EF4-FFF2-40B4-BE49-F238E27FC236}">
                <a16:creationId xmlns:a16="http://schemas.microsoft.com/office/drawing/2014/main" id="{4A9A6C16-647B-2B78-F62F-A92E8D133DB3}"/>
              </a:ext>
            </a:extLst>
          </p:cNvPr>
          <p:cNvPicPr>
            <a:picLocks noChangeAspect="1"/>
          </p:cNvPicPr>
          <p:nvPr/>
        </p:nvPicPr>
        <p:blipFill>
          <a:blip r:embed="rId2"/>
          <a:stretch>
            <a:fillRect/>
          </a:stretch>
        </p:blipFill>
        <p:spPr>
          <a:xfrm>
            <a:off x="678621" y="4055726"/>
            <a:ext cx="3600000" cy="1558064"/>
          </a:xfrm>
          <a:prstGeom prst="rect">
            <a:avLst/>
          </a:prstGeom>
        </p:spPr>
      </p:pic>
      <p:sp>
        <p:nvSpPr>
          <p:cNvPr id="10" name="Metin kutusu 9">
            <a:extLst>
              <a:ext uri="{FF2B5EF4-FFF2-40B4-BE49-F238E27FC236}">
                <a16:creationId xmlns:a16="http://schemas.microsoft.com/office/drawing/2014/main" id="{1F3E74E5-CA4F-E99F-CD19-F52781127E12}"/>
              </a:ext>
            </a:extLst>
          </p:cNvPr>
          <p:cNvSpPr txBox="1"/>
          <p:nvPr/>
        </p:nvSpPr>
        <p:spPr>
          <a:xfrm>
            <a:off x="415159" y="651642"/>
            <a:ext cx="749913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tr-TR">
                <a:cs typeface="Arial"/>
              </a:rPr>
              <a:t>1. VERİ SETİ:</a:t>
            </a:r>
            <a:r>
              <a:rPr lang="en-US">
                <a:cs typeface="Arial"/>
              </a:rPr>
              <a:t>​</a:t>
            </a:r>
          </a:p>
          <a:p>
            <a:pPr>
              <a:buChar char="•"/>
            </a:pPr>
            <a:r>
              <a:rPr lang="tr-TR">
                <a:cs typeface="Arial"/>
              </a:rPr>
              <a:t>Önerilen yöntem diğer yöntemlerle kıyaslanabilir olması açısından halka açık olarak sunulan DRIVE veri seti üzerinde test edilmiştir. DRIVE veri setindeki görüntüler 45° 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bölütlendirilmiş görüntülerden oluşur. </a:t>
            </a:r>
          </a:p>
        </p:txBody>
      </p:sp>
    </p:spTree>
    <p:extLst>
      <p:ext uri="{BB962C8B-B14F-4D97-AF65-F5344CB8AC3E}">
        <p14:creationId xmlns:p14="http://schemas.microsoft.com/office/powerpoint/2010/main" val="376143166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0" name="Rectangle 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C6C6F595-E035-43D2-3A18-C89B404BB0D1}"/>
              </a:ext>
            </a:extLst>
          </p:cNvPr>
          <p:cNvSpPr>
            <a:spLocks noGrp="1"/>
          </p:cNvSpPr>
          <p:nvPr>
            <p:ph type="title"/>
          </p:nvPr>
        </p:nvSpPr>
        <p:spPr>
          <a:xfrm>
            <a:off x="7086314" y="369206"/>
            <a:ext cx="4541684" cy="1345269"/>
          </a:xfrm>
        </p:spPr>
        <p:txBody>
          <a:bodyPr anchor="b">
            <a:normAutofit fontScale="90000"/>
          </a:bodyPr>
          <a:lstStyle/>
          <a:p>
            <a:r>
              <a:rPr lang="tr-TR" sz="4700"/>
              <a:t>BULGULAR VE TARTIŞMA</a:t>
            </a:r>
          </a:p>
        </p:txBody>
      </p:sp>
      <p:pic>
        <p:nvPicPr>
          <p:cNvPr id="4" name="Resim 4">
            <a:extLst>
              <a:ext uri="{FF2B5EF4-FFF2-40B4-BE49-F238E27FC236}">
                <a16:creationId xmlns:a16="http://schemas.microsoft.com/office/drawing/2014/main" id="{0E7EE919-2E01-6E0F-6FAD-2FDE41A50778}"/>
              </a:ext>
            </a:extLst>
          </p:cNvPr>
          <p:cNvPicPr>
            <a:picLocks noChangeAspect="1"/>
          </p:cNvPicPr>
          <p:nvPr/>
        </p:nvPicPr>
        <p:blipFill rotWithShape="1">
          <a:blip r:embed="rId2"/>
          <a:srcRect l="738" r="4748" b="2"/>
          <a:stretch/>
        </p:blipFill>
        <p:spPr>
          <a:xfrm>
            <a:off x="20" y="10"/>
            <a:ext cx="6444556" cy="6857990"/>
          </a:xfrm>
          <a:prstGeom prst="rect">
            <a:avLst/>
          </a:prstGeom>
        </p:spPr>
      </p:pic>
      <p:sp>
        <p:nvSpPr>
          <p:cNvPr id="3" name="İçerik Yer Tutucusu 2">
            <a:extLst>
              <a:ext uri="{FF2B5EF4-FFF2-40B4-BE49-F238E27FC236}">
                <a16:creationId xmlns:a16="http://schemas.microsoft.com/office/drawing/2014/main" id="{2E4C9741-A6F6-604C-B125-CFC1E860AC42}"/>
              </a:ext>
            </a:extLst>
          </p:cNvPr>
          <p:cNvSpPr>
            <a:spLocks noGrp="1"/>
          </p:cNvSpPr>
          <p:nvPr>
            <p:ph idx="1"/>
          </p:nvPr>
        </p:nvSpPr>
        <p:spPr>
          <a:xfrm>
            <a:off x="7090925" y="2001190"/>
            <a:ext cx="4537073" cy="3361604"/>
          </a:xfrm>
        </p:spPr>
        <p:txBody>
          <a:bodyPr vert="horz" lIns="91440" tIns="45720" rIns="91440" bIns="45720" rtlCol="0" anchor="t">
            <a:normAutofit/>
          </a:bodyPr>
          <a:lstStyle/>
          <a:p>
            <a:pPr marL="269875" indent="-269875">
              <a:lnSpc>
                <a:spcPct val="115000"/>
              </a:lnSpc>
            </a:pPr>
            <a:r>
              <a:rPr lang="tr-TR" sz="1300"/>
              <a:t>1. BÖLÜTLEME SONUÇLARI</a:t>
            </a:r>
          </a:p>
          <a:p>
            <a:pPr marL="269875" indent="-269875">
              <a:lnSpc>
                <a:spcPct val="115000"/>
              </a:lnSpc>
            </a:pPr>
            <a:r>
              <a:rPr lang="tr-TR" sz="1300">
                <a:ea typeface="+mn-lt"/>
                <a:cs typeface="+mn-lt"/>
              </a:rPr>
              <a:t>Üç farklı eşikleme algoritması iyileştirilmiş </a:t>
            </a:r>
            <a:r>
              <a:rPr lang="tr-TR" sz="1300" err="1">
                <a:ea typeface="+mn-lt"/>
                <a:cs typeface="+mn-lt"/>
              </a:rPr>
              <a:t>fundus</a:t>
            </a:r>
            <a:r>
              <a:rPr lang="tr-TR" sz="1300">
                <a:ea typeface="+mn-lt"/>
                <a:cs typeface="+mn-lt"/>
              </a:rPr>
              <a:t> görüntüleri üzerinde uygulanarak damar piksellerinin bölütlenmesi sağlanmıştır. İyileştirilmiş görüntüler </a:t>
            </a:r>
            <a:r>
              <a:rPr lang="tr-TR" sz="1300" err="1">
                <a:ea typeface="+mn-lt"/>
                <a:cs typeface="+mn-lt"/>
              </a:rPr>
              <a:t>eşiklemeişlemine</a:t>
            </a:r>
            <a:r>
              <a:rPr lang="tr-TR" sz="1300">
                <a:ea typeface="+mn-lt"/>
                <a:cs typeface="+mn-lt"/>
              </a:rPr>
              <a:t> tabi tutulduktan sonra çıktı görüntüleri üzerinde performans iyileştirilmesi yapılmıştır. Performans iyileştirme yönteminde damara ait olmayan damar benzeri görüntüler morfolojik işlemler kullanılarak yok edilmiştir. Bu aşama bağlı bileşen analizi kullanılarak önce küçük nesneler silinmiş daha sonrada damardan kopuk küçük boşluklar doldurulmuştur.</a:t>
            </a:r>
            <a:endParaRPr lang="tr-TR" sz="1300"/>
          </a:p>
        </p:txBody>
      </p:sp>
      <p:sp>
        <p:nvSpPr>
          <p:cNvPr id="5" name="Metin kutusu 4">
            <a:extLst>
              <a:ext uri="{FF2B5EF4-FFF2-40B4-BE49-F238E27FC236}">
                <a16:creationId xmlns:a16="http://schemas.microsoft.com/office/drawing/2014/main" id="{BB5C14E2-A31D-1820-04F6-11DFE5D3416D}"/>
              </a:ext>
            </a:extLst>
          </p:cNvPr>
          <p:cNvSpPr txBox="1"/>
          <p:nvPr/>
        </p:nvSpPr>
        <p:spPr>
          <a:xfrm>
            <a:off x="7350672" y="5366845"/>
            <a:ext cx="44800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600" dirty="0">
                <a:ea typeface="+mn-lt"/>
                <a:cs typeface="+mn-lt"/>
              </a:rPr>
              <a:t>Performans İyileştirme Sonuçları. Birinci satırlar eşikleme sonuçlarını, ikinci satırlar iyileştirme sonuçlarını göstermektedir. Orijinal görüntünün altındaki görüntüler 1.manuel bölütlenmiş gerçek zemin görüntüleridir.</a:t>
            </a:r>
            <a:endParaRPr lang="tr-TR" sz="1600"/>
          </a:p>
        </p:txBody>
      </p:sp>
    </p:spTree>
    <p:extLst>
      <p:ext uri="{BB962C8B-B14F-4D97-AF65-F5344CB8AC3E}">
        <p14:creationId xmlns:p14="http://schemas.microsoft.com/office/powerpoint/2010/main" val="206277303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A0D72E-33E9-02B7-B805-ABB2EB42F0AF}"/>
              </a:ext>
            </a:extLst>
          </p:cNvPr>
          <p:cNvSpPr>
            <a:spLocks noGrp="1"/>
          </p:cNvSpPr>
          <p:nvPr>
            <p:ph idx="1"/>
          </p:nvPr>
        </p:nvSpPr>
        <p:spPr>
          <a:xfrm>
            <a:off x="500586" y="387404"/>
            <a:ext cx="4939447" cy="3592622"/>
          </a:xfrm>
        </p:spPr>
        <p:txBody>
          <a:bodyPr vert="horz" lIns="91440" tIns="45720" rIns="91440" bIns="45720" rtlCol="0" anchor="t">
            <a:normAutofit/>
          </a:bodyPr>
          <a:lstStyle/>
          <a:p>
            <a:pPr marL="269875" indent="-269875"/>
            <a:r>
              <a:rPr lang="tr-TR" dirty="0">
                <a:ea typeface="+mn-lt"/>
                <a:cs typeface="+mn-lt"/>
              </a:rPr>
              <a:t>Tabloda uygulanan yöntem de kullanılan üç eşikleme yönteminden elde edilen sonuçlar gösterilmiştir. Uygulanan yöntem, DRIVE veri seti üzerinde hem test hem eğitim veri kümesi üzerinde denenmiş olup toplamda 40 görüntü üzerinde çalıştırılmıştır.</a:t>
            </a:r>
          </a:p>
          <a:p>
            <a:pPr marL="269875" indent="-269875"/>
            <a:r>
              <a:rPr lang="tr-TR" dirty="0"/>
              <a:t>Eşikleme yöntemlerinin doğruluk oran sonuçları yandaki tablodadır.</a:t>
            </a:r>
          </a:p>
        </p:txBody>
      </p:sp>
      <p:pic>
        <p:nvPicPr>
          <p:cNvPr id="4" name="Resim 4" descr="tablo içeren bir resim&#10;&#10;Açıklama otomatik olarak oluşturuldu">
            <a:extLst>
              <a:ext uri="{FF2B5EF4-FFF2-40B4-BE49-F238E27FC236}">
                <a16:creationId xmlns:a16="http://schemas.microsoft.com/office/drawing/2014/main" id="{0987DC04-CC59-F289-3609-1F780D45DFA0}"/>
              </a:ext>
            </a:extLst>
          </p:cNvPr>
          <p:cNvPicPr>
            <a:picLocks noChangeAspect="1"/>
          </p:cNvPicPr>
          <p:nvPr/>
        </p:nvPicPr>
        <p:blipFill>
          <a:blip r:embed="rId2"/>
          <a:stretch>
            <a:fillRect/>
          </a:stretch>
        </p:blipFill>
        <p:spPr>
          <a:xfrm>
            <a:off x="5559979" y="5257"/>
            <a:ext cx="6630117" cy="6838365"/>
          </a:xfrm>
          <a:prstGeom prst="rect">
            <a:avLst/>
          </a:prstGeom>
        </p:spPr>
      </p:pic>
    </p:spTree>
    <p:extLst>
      <p:ext uri="{BB962C8B-B14F-4D97-AF65-F5344CB8AC3E}">
        <p14:creationId xmlns:p14="http://schemas.microsoft.com/office/powerpoint/2010/main" val="216666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2EBE1E3-13D9-7D4D-B0B9-0E2C8A49CB85}"/>
              </a:ext>
            </a:extLst>
          </p:cNvPr>
          <p:cNvSpPr>
            <a:spLocks noGrp="1"/>
          </p:cNvSpPr>
          <p:nvPr>
            <p:ph idx="1"/>
          </p:nvPr>
        </p:nvSpPr>
        <p:spPr>
          <a:xfrm>
            <a:off x="444750" y="338137"/>
            <a:ext cx="6516847" cy="6311642"/>
          </a:xfrm>
        </p:spPr>
        <p:txBody>
          <a:bodyPr vert="horz" lIns="91440" tIns="45720" rIns="91440" bIns="45720" rtlCol="0" anchor="t">
            <a:normAutofit/>
          </a:bodyPr>
          <a:lstStyle/>
          <a:p>
            <a:pPr marL="269875" indent="-269875"/>
            <a:r>
              <a:rPr lang="tr-TR" dirty="0">
                <a:ea typeface="+mn-lt"/>
                <a:cs typeface="+mn-lt"/>
              </a:rPr>
              <a:t>önceki tabloda verilen sonuçların alandaki birkaç yaygın yöntemden daha iyi performans gösterdiği görülebilir. DRIVE veri setindeki 40 görüntüye ait üç eşikleme yönteminin eşik değeri sağdaki tabloda gösterilmiştir. Yapılan çalışmanın diğer geleneksel yöntemlerle karşılaştırılması sağ alttaki tabloda verilmiştir.</a:t>
            </a:r>
          </a:p>
        </p:txBody>
      </p:sp>
      <p:pic>
        <p:nvPicPr>
          <p:cNvPr id="6" name="Resim 6" descr="tablo içeren bir resim&#10;&#10;Açıklama otomatik olarak oluşturuldu">
            <a:extLst>
              <a:ext uri="{FF2B5EF4-FFF2-40B4-BE49-F238E27FC236}">
                <a16:creationId xmlns:a16="http://schemas.microsoft.com/office/drawing/2014/main" id="{929FBFF6-DCC3-8CD6-6A25-5CE3FAAA6EE0}"/>
              </a:ext>
            </a:extLst>
          </p:cNvPr>
          <p:cNvPicPr>
            <a:picLocks noChangeAspect="1"/>
          </p:cNvPicPr>
          <p:nvPr/>
        </p:nvPicPr>
        <p:blipFill>
          <a:blip r:embed="rId2"/>
          <a:stretch>
            <a:fillRect/>
          </a:stretch>
        </p:blipFill>
        <p:spPr>
          <a:xfrm>
            <a:off x="7372395" y="-4916"/>
            <a:ext cx="4821404" cy="4999703"/>
          </a:xfrm>
          <a:prstGeom prst="rect">
            <a:avLst/>
          </a:prstGeom>
        </p:spPr>
      </p:pic>
      <p:pic>
        <p:nvPicPr>
          <p:cNvPr id="7" name="Resim 7" descr="tablo içeren bir resim&#10;&#10;Açıklama otomatik olarak oluşturuldu">
            <a:extLst>
              <a:ext uri="{FF2B5EF4-FFF2-40B4-BE49-F238E27FC236}">
                <a16:creationId xmlns:a16="http://schemas.microsoft.com/office/drawing/2014/main" id="{0E3820AE-914C-CCD3-AEA3-493B8C3957BE}"/>
              </a:ext>
            </a:extLst>
          </p:cNvPr>
          <p:cNvPicPr>
            <a:picLocks noChangeAspect="1"/>
          </p:cNvPicPr>
          <p:nvPr/>
        </p:nvPicPr>
        <p:blipFill>
          <a:blip r:embed="rId3"/>
          <a:stretch>
            <a:fillRect/>
          </a:stretch>
        </p:blipFill>
        <p:spPr>
          <a:xfrm>
            <a:off x="7366819" y="4985222"/>
            <a:ext cx="4807973" cy="1889716"/>
          </a:xfrm>
          <a:prstGeom prst="rect">
            <a:avLst/>
          </a:prstGeom>
        </p:spPr>
      </p:pic>
    </p:spTree>
    <p:extLst>
      <p:ext uri="{BB962C8B-B14F-4D97-AF65-F5344CB8AC3E}">
        <p14:creationId xmlns:p14="http://schemas.microsoft.com/office/powerpoint/2010/main" val="357844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9ABD77-E228-F855-0CA0-B1CF001E2CA0}"/>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46B898EE-889E-E10A-190E-29154A005441}"/>
              </a:ext>
            </a:extLst>
          </p:cNvPr>
          <p:cNvSpPr>
            <a:spLocks noGrp="1"/>
          </p:cNvSpPr>
          <p:nvPr>
            <p:ph idx="1"/>
          </p:nvPr>
        </p:nvSpPr>
        <p:spPr>
          <a:xfrm>
            <a:off x="540000" y="1989137"/>
            <a:ext cx="11101136" cy="3779837"/>
          </a:xfrm>
        </p:spPr>
        <p:txBody>
          <a:bodyPr vert="horz" lIns="91440" tIns="45720" rIns="91440" bIns="45720" rtlCol="0" anchor="t">
            <a:normAutofit fontScale="92500" lnSpcReduction="20000"/>
          </a:bodyPr>
          <a:lstStyle/>
          <a:p>
            <a:pPr marL="269875" indent="-269875"/>
            <a:r>
              <a:rPr lang="tr-TR" dirty="0">
                <a:ea typeface="+mn-lt"/>
                <a:cs typeface="+mn-lt"/>
              </a:rPr>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Bu yöntem temelde morfolojik işlemlere dayanmış olsa da asıl amaç eşikleme algoritmalarının yöntem üzerindeki performanslarının karşılaştırılmasıdır. Eşikleme yöntemleri, doğası ne olursa olsun tüm veriler üzerinde kullanılabilir. Ancak, farklı eşikleme yöntemlerinin aynı iyileştirilmiş görüntü üzerinde farklı sonuçlar verdiği gözlemlenmiştir. Bu makalede, Bulanık Mantık Tabanlı Eşikleme yönteminin ortalama doğruluk oranı 0.952 olarak hesaplanmış ve diğer iki eşikleme yönteminden daha yüksek bir değere sahip olmuştur. Bu makalede elde edilen deneysel sonuçlar tatmin edici bir seviyededir. Önerilen yöntem geliştirilmeye açıktır. Halka açık bir veri seti kullanıldığı için karşılaştırması ve doğruluğu test edilebilir durumdadır. İleriki çalışmalarımızda, bu makalede elde ettiğimiz eşikleme yöntemleri tecrübelerimizi kullanarak popüler algoritmalar ile görüntü eşikleme üzerinde çalışmayı hedeflemekteyiz.</a:t>
            </a:r>
            <a:endParaRPr lang="tr-TR" dirty="0"/>
          </a:p>
        </p:txBody>
      </p:sp>
    </p:spTree>
    <p:extLst>
      <p:ext uri="{BB962C8B-B14F-4D97-AF65-F5344CB8AC3E}">
        <p14:creationId xmlns:p14="http://schemas.microsoft.com/office/powerpoint/2010/main" val="56264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23" name="Rectangle 22">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6" name="Rectangle 25">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4" name="Rectangle 33">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2" name="Rectangle 31">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2AE3067C-376F-DD50-764D-8DEC49C32997}"/>
              </a:ext>
            </a:extLst>
          </p:cNvPr>
          <p:cNvSpPr>
            <a:spLocks noGrp="1"/>
          </p:cNvSpPr>
          <p:nvPr>
            <p:ph type="title"/>
          </p:nvPr>
        </p:nvSpPr>
        <p:spPr>
          <a:xfrm>
            <a:off x="540000" y="540000"/>
            <a:ext cx="4500561" cy="5943588"/>
          </a:xfrm>
        </p:spPr>
        <p:txBody>
          <a:bodyPr vert="horz" lIns="91440" tIns="45720" rIns="91440" bIns="45720" rtlCol="0" anchor="b">
            <a:noAutofit/>
          </a:bodyPr>
          <a:lstStyle/>
          <a:p>
            <a:r>
              <a:rPr lang="en-US" sz="4800" dirty="0" err="1"/>
              <a:t>Görüntü</a:t>
            </a:r>
            <a:r>
              <a:rPr lang="en-US" sz="4800" dirty="0"/>
              <a:t> </a:t>
            </a:r>
            <a:r>
              <a:rPr lang="en-US" sz="4800" dirty="0" err="1"/>
              <a:t>işleme</a:t>
            </a:r>
            <a:r>
              <a:rPr lang="en-US" sz="4800" dirty="0"/>
              <a:t> </a:t>
            </a:r>
            <a:r>
              <a:rPr lang="en-US" sz="4800" dirty="0" err="1"/>
              <a:t>teknikleri</a:t>
            </a:r>
            <a:r>
              <a:rPr lang="en-US" sz="4800" dirty="0"/>
              <a:t> </a:t>
            </a:r>
            <a:r>
              <a:rPr lang="en-US" sz="4800" dirty="0" err="1"/>
              <a:t>ve</a:t>
            </a:r>
            <a:r>
              <a:rPr lang="en-US" sz="4800" dirty="0"/>
              <a:t> </a:t>
            </a:r>
            <a:r>
              <a:rPr lang="en-US" sz="4800" dirty="0" err="1"/>
              <a:t>kümeleme</a:t>
            </a:r>
            <a:r>
              <a:rPr lang="en-US" sz="4800" dirty="0"/>
              <a:t> </a:t>
            </a:r>
            <a:r>
              <a:rPr lang="en-US" sz="4800" dirty="0" err="1"/>
              <a:t>yöntemleri</a:t>
            </a:r>
            <a:r>
              <a:rPr lang="en-US" sz="4800" dirty="0"/>
              <a:t> </a:t>
            </a:r>
            <a:r>
              <a:rPr lang="en-US" sz="4800" dirty="0" err="1"/>
              <a:t>kullanılarak</a:t>
            </a:r>
            <a:r>
              <a:rPr lang="en-US" sz="4800" dirty="0"/>
              <a:t> </a:t>
            </a:r>
            <a:r>
              <a:rPr lang="en-US" sz="4800" dirty="0" err="1"/>
              <a:t>fındık</a:t>
            </a:r>
            <a:r>
              <a:rPr lang="en-US" sz="4800" dirty="0"/>
              <a:t> </a:t>
            </a:r>
            <a:r>
              <a:rPr lang="en-US" sz="4800" dirty="0" err="1"/>
              <a:t>meyvesinin</a:t>
            </a:r>
            <a:r>
              <a:rPr lang="en-US" sz="4800" dirty="0"/>
              <a:t> </a:t>
            </a:r>
            <a:r>
              <a:rPr lang="en-US" sz="4800" dirty="0" err="1"/>
              <a:t>tespit</a:t>
            </a:r>
            <a:r>
              <a:rPr lang="en-US" sz="4800" dirty="0"/>
              <a:t> </a:t>
            </a:r>
            <a:r>
              <a:rPr lang="en-US" sz="4800" dirty="0" err="1"/>
              <a:t>ve</a:t>
            </a:r>
            <a:r>
              <a:rPr lang="en-US" sz="4800" dirty="0"/>
              <a:t> </a:t>
            </a:r>
            <a:r>
              <a:rPr lang="en-US" sz="4800" dirty="0" err="1"/>
              <a:t>sınıflandırılması</a:t>
            </a:r>
            <a:endParaRPr lang="en-US" sz="4800" dirty="0"/>
          </a:p>
        </p:txBody>
      </p:sp>
      <p:grpSp>
        <p:nvGrpSpPr>
          <p:cNvPr id="39" name="Group 38">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40" name="Oval 39">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Resim 4" descr="birkaç içeren bir resim&#10;&#10;Açıklama otomatik olarak oluşturuldu">
            <a:extLst>
              <a:ext uri="{FF2B5EF4-FFF2-40B4-BE49-F238E27FC236}">
                <a16:creationId xmlns:a16="http://schemas.microsoft.com/office/drawing/2014/main" id="{09FE48AE-58A2-F6B3-390F-AAA38D78A91B}"/>
              </a:ext>
            </a:extLst>
          </p:cNvPr>
          <p:cNvPicPr>
            <a:picLocks noChangeAspect="1"/>
          </p:cNvPicPr>
          <p:nvPr/>
        </p:nvPicPr>
        <p:blipFill rotWithShape="1">
          <a:blip r:embed="rId2"/>
          <a:srcRect l="623" r="2877"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640044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0B89655-06C8-41C2-A46A-0CA83F8B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F647E4D5-C9B2-4EBE-B61C-8779B538C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
            <a:ext cx="12192000" cy="6858003"/>
            <a:chOff x="0" y="-3"/>
            <a:chExt cx="12192000" cy="6858003"/>
          </a:xfrm>
        </p:grpSpPr>
        <p:sp useBgFill="1">
          <p:nvSpPr>
            <p:cNvPr id="11" name="Rectangle 10">
              <a:extLst>
                <a:ext uri="{FF2B5EF4-FFF2-40B4-BE49-F238E27FC236}">
                  <a16:creationId xmlns:a16="http://schemas.microsoft.com/office/drawing/2014/main" id="{8EE79C2C-6A8F-4C04-93F4-E70E4E6EB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1D2E85C-8A74-4D69-9CE3-A4F5585D7A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72000" y="-3"/>
              <a:ext cx="11520000" cy="5760000"/>
              <a:chOff x="5981700" y="-1"/>
              <a:chExt cx="6042660" cy="3021330"/>
            </a:xfrm>
          </p:grpSpPr>
          <p:sp>
            <p:nvSpPr>
              <p:cNvPr id="19" name="Rectangle 18">
                <a:extLst>
                  <a:ext uri="{FF2B5EF4-FFF2-40B4-BE49-F238E27FC236}">
                    <a16:creationId xmlns:a16="http://schemas.microsoft.com/office/drawing/2014/main" id="{6784F86B-F98F-4225-9238-BB254A94F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7130A1-17AF-49F5-AE3A-AEB12135E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37697CF-3192-412A-922F-144889C50F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238514-DBDA-4E0D-901C-49A58D8E99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06C7DBB-1DE7-41D3-AD80-308DC0149A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1" y="2948940"/>
              <a:ext cx="7818118" cy="3909059"/>
              <a:chOff x="0" y="0"/>
              <a:chExt cx="2880000" cy="1440000"/>
            </a:xfrm>
          </p:grpSpPr>
          <p:sp>
            <p:nvSpPr>
              <p:cNvPr id="17" name="Rectangle 16">
                <a:extLst>
                  <a:ext uri="{FF2B5EF4-FFF2-40B4-BE49-F238E27FC236}">
                    <a16:creationId xmlns:a16="http://schemas.microsoft.com/office/drawing/2014/main" id="{56FF20D1-2FA9-49A6-BA1A-312C85C44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5C80E8-283A-445C-9242-3D816C339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F8E2446-B198-461A-A993-2DAA018E7F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B76E018-D3DB-4222-BFF9-ADBDC9A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61DF740E-EDAA-644A-97B6-78CF225CB48A}"/>
              </a:ext>
            </a:extLst>
          </p:cNvPr>
          <p:cNvSpPr>
            <a:spLocks noGrp="1"/>
          </p:cNvSpPr>
          <p:nvPr>
            <p:ph type="title"/>
          </p:nvPr>
        </p:nvSpPr>
        <p:spPr>
          <a:xfrm>
            <a:off x="540000" y="540000"/>
            <a:ext cx="4500561" cy="5912725"/>
          </a:xfrm>
        </p:spPr>
        <p:txBody>
          <a:bodyPr anchor="t">
            <a:normAutofit/>
          </a:bodyPr>
          <a:lstStyle/>
          <a:p>
            <a:r>
              <a:rPr lang="tr-TR" sz="8800" dirty="0"/>
              <a:t>ÖZET</a:t>
            </a:r>
          </a:p>
        </p:txBody>
      </p:sp>
      <p:sp>
        <p:nvSpPr>
          <p:cNvPr id="3" name="İçerik Yer Tutucusu 2">
            <a:extLst>
              <a:ext uri="{FF2B5EF4-FFF2-40B4-BE49-F238E27FC236}">
                <a16:creationId xmlns:a16="http://schemas.microsoft.com/office/drawing/2014/main" id="{C24F8CB1-5150-BC77-1457-32DE053389E6}"/>
              </a:ext>
            </a:extLst>
          </p:cNvPr>
          <p:cNvSpPr>
            <a:spLocks noGrp="1"/>
          </p:cNvSpPr>
          <p:nvPr>
            <p:ph idx="1"/>
          </p:nvPr>
        </p:nvSpPr>
        <p:spPr>
          <a:xfrm>
            <a:off x="5232400" y="545125"/>
            <a:ext cx="6408738" cy="5755222"/>
          </a:xfrm>
        </p:spPr>
        <p:txBody>
          <a:bodyPr vert="horz" lIns="91440" tIns="45720" rIns="91440" bIns="45720" rtlCol="0" anchor="t">
            <a:normAutofit/>
          </a:bodyPr>
          <a:lstStyle/>
          <a:p>
            <a:pPr marL="269875" indent="-269875">
              <a:lnSpc>
                <a:spcPct val="115000"/>
              </a:lnSpc>
            </a:pPr>
            <a:r>
              <a:rPr lang="tr-TR" sz="1500">
                <a:ea typeface="+mn-lt"/>
                <a:cs typeface="+mn-lt"/>
              </a:rPr>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a:t>
            </a:r>
            <a:r>
              <a:rPr lang="tr-TR" sz="1500" err="1">
                <a:ea typeface="+mn-lt"/>
                <a:cs typeface="+mn-lt"/>
              </a:rPr>
              <a:t>means</a:t>
            </a:r>
            <a:r>
              <a:rPr lang="tr-TR" sz="1500">
                <a:ea typeface="+mn-lt"/>
                <a:cs typeface="+mn-lt"/>
              </a:rPr>
              <a:t> kümeleme yöntemleri kullanılarak gerçekleştirilmektedir. Küme merkezlerinin belirlenmesi ve sınıflandırma işlemi fındık meyvesi verilerinden elde edilen bilgi </a:t>
            </a:r>
            <a:r>
              <a:rPr lang="tr-TR" sz="1500" err="1">
                <a:ea typeface="+mn-lt"/>
                <a:cs typeface="+mn-lt"/>
              </a:rPr>
              <a:t>veritabanı</a:t>
            </a:r>
            <a:r>
              <a:rPr lang="tr-TR" sz="1500">
                <a:ea typeface="+mn-lt"/>
                <a:cs typeface="+mn-lt"/>
              </a:rPr>
              <a:t> kullanılarak sağlanmaktadır. Çalışma ortamında bulunan fındık meyveleri, görüntü işleme teknikleri kullanılarak %100 başarımla tespit edilmektedir. Fındık meyvelerinin, ortalama tabanlı ve K-</a:t>
            </a:r>
            <a:r>
              <a:rPr lang="tr-TR" sz="1500" err="1">
                <a:ea typeface="+mn-lt"/>
                <a:cs typeface="+mn-lt"/>
              </a:rPr>
              <a:t>means</a:t>
            </a:r>
            <a:r>
              <a:rPr lang="tr-TR" sz="1500">
                <a:ea typeface="+mn-lt"/>
                <a:cs typeface="+mn-lt"/>
              </a:rPr>
              <a:t> kümeleme yöntemleri kullanılarak sınıflandırılması karşılaştırılmaktadır. Karşılaştırma sonucunda, gerçeklenen iki yöntemin %90 ile %100 oranında benzerlik gösterdiği bulunmaktadır.</a:t>
            </a:r>
            <a:endParaRPr lang="tr-TR" sz="1500"/>
          </a:p>
        </p:txBody>
      </p:sp>
    </p:spTree>
    <p:extLst>
      <p:ext uri="{BB962C8B-B14F-4D97-AF65-F5344CB8AC3E}">
        <p14:creationId xmlns:p14="http://schemas.microsoft.com/office/powerpoint/2010/main" val="3198123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3A2B4-41FA-BBA2-D6EA-32E4363B2120}"/>
              </a:ext>
            </a:extLst>
          </p:cNvPr>
          <p:cNvSpPr>
            <a:spLocks noGrp="1"/>
          </p:cNvSpPr>
          <p:nvPr>
            <p:ph type="title"/>
          </p:nvPr>
        </p:nvSpPr>
        <p:spPr>
          <a:xfrm>
            <a:off x="540000" y="540000"/>
            <a:ext cx="2756007" cy="887727"/>
          </a:xfrm>
        </p:spPr>
        <p:txBody>
          <a:bodyPr>
            <a:normAutofit fontScale="90000"/>
          </a:bodyPr>
          <a:lstStyle/>
          <a:p>
            <a:r>
              <a:rPr lang="tr-TR" dirty="0"/>
              <a:t>GİRİŞ</a:t>
            </a:r>
          </a:p>
        </p:txBody>
      </p:sp>
      <p:sp>
        <p:nvSpPr>
          <p:cNvPr id="3" name="İçerik Yer Tutucusu 2">
            <a:extLst>
              <a:ext uri="{FF2B5EF4-FFF2-40B4-BE49-F238E27FC236}">
                <a16:creationId xmlns:a16="http://schemas.microsoft.com/office/drawing/2014/main" id="{25B9DA1E-BED7-3F39-F3F5-C7C1245D2657}"/>
              </a:ext>
            </a:extLst>
          </p:cNvPr>
          <p:cNvSpPr>
            <a:spLocks noGrp="1"/>
          </p:cNvSpPr>
          <p:nvPr>
            <p:ph idx="1"/>
          </p:nvPr>
        </p:nvSpPr>
        <p:spPr>
          <a:xfrm>
            <a:off x="540000" y="1791468"/>
            <a:ext cx="11101136" cy="4209998"/>
          </a:xfrm>
        </p:spPr>
        <p:txBody>
          <a:bodyPr vert="horz" lIns="91440" tIns="45720" rIns="91440" bIns="45720" rtlCol="0" anchor="t">
            <a:normAutofit/>
          </a:bodyPr>
          <a:lstStyle/>
          <a:p>
            <a:pPr marL="269875" indent="-269875"/>
            <a:r>
              <a:rPr lang="tr-TR" dirty="0">
                <a:ea typeface="+mn-lt"/>
                <a:cs typeface="+mn-lt"/>
              </a:rPr>
              <a:t>K-</a:t>
            </a:r>
            <a:r>
              <a:rPr lang="tr-TR" dirty="0" err="1">
                <a:ea typeface="+mn-lt"/>
                <a:cs typeface="+mn-lt"/>
              </a:rPr>
              <a:t>means</a:t>
            </a:r>
            <a:r>
              <a:rPr lang="tr-TR" dirty="0">
                <a:ea typeface="+mn-lt"/>
                <a:cs typeface="+mn-lt"/>
              </a:rPr>
              <a:t> ve türevleri yaygın olarak kullanılmakta olan kümeleme algoritmalarıdır. K-</a:t>
            </a:r>
            <a:r>
              <a:rPr lang="tr-TR" dirty="0" err="1">
                <a:ea typeface="+mn-lt"/>
                <a:cs typeface="+mn-lt"/>
              </a:rPr>
              <a:t>means</a:t>
            </a:r>
            <a:r>
              <a:rPr lang="tr-TR" dirty="0">
                <a:ea typeface="+mn-lt"/>
                <a:cs typeface="+mn-lt"/>
              </a:rPr>
              <a:t> algoritması ile aynı türden nesneler farklı özelliklerine göre, benzer kümelere ayrılmaktadırlar [18]. Görüntü işleme süreci ile özellikleri belirlenmiş olan nesneler, benzerlik veya benzemezlik oranlarına göre farklı sınıflarda kümelenmektedirler. 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a:t>
            </a:r>
            <a:r>
              <a:rPr lang="tr-TR" dirty="0" err="1">
                <a:ea typeface="+mn-lt"/>
                <a:cs typeface="+mn-lt"/>
              </a:rPr>
              <a:t>veritabanına</a:t>
            </a:r>
            <a:r>
              <a:rPr lang="tr-TR" dirty="0">
                <a:ea typeface="+mn-lt"/>
                <a:cs typeface="+mn-lt"/>
              </a:rPr>
              <a:t> aktarılmaktadır. Son aşamada ise bilgi </a:t>
            </a:r>
            <a:r>
              <a:rPr lang="tr-TR" dirty="0" err="1">
                <a:ea typeface="+mn-lt"/>
                <a:cs typeface="+mn-lt"/>
              </a:rPr>
              <a:t>veritabanı</a:t>
            </a:r>
            <a:r>
              <a:rPr lang="tr-TR" dirty="0">
                <a:ea typeface="+mn-lt"/>
                <a:cs typeface="+mn-lt"/>
              </a:rPr>
              <a:t> kullanılarak nesnelerin sınıflandırılması gerçekleştirilmektedir.</a:t>
            </a:r>
            <a:endParaRPr lang="tr-TR" dirty="0"/>
          </a:p>
        </p:txBody>
      </p:sp>
    </p:spTree>
    <p:extLst>
      <p:ext uri="{BB962C8B-B14F-4D97-AF65-F5344CB8AC3E}">
        <p14:creationId xmlns:p14="http://schemas.microsoft.com/office/powerpoint/2010/main" val="348548373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A8D64D-BFD5-8357-997F-735A1D9C410C}"/>
              </a:ext>
            </a:extLst>
          </p:cNvPr>
          <p:cNvSpPr>
            <a:spLocks noGrp="1"/>
          </p:cNvSpPr>
          <p:nvPr>
            <p:ph type="title"/>
          </p:nvPr>
        </p:nvSpPr>
        <p:spPr>
          <a:xfrm>
            <a:off x="540000" y="540000"/>
            <a:ext cx="2401635" cy="888750"/>
          </a:xfrm>
        </p:spPr>
        <p:txBody>
          <a:bodyPr>
            <a:normAutofit fontScale="90000"/>
          </a:bodyPr>
          <a:lstStyle/>
          <a:p>
            <a:r>
              <a:rPr lang="tr-TR" dirty="0"/>
              <a:t>ÖZET</a:t>
            </a:r>
          </a:p>
        </p:txBody>
      </p:sp>
      <p:sp>
        <p:nvSpPr>
          <p:cNvPr id="3" name="İçerik Yer Tutucusu 2">
            <a:extLst>
              <a:ext uri="{FF2B5EF4-FFF2-40B4-BE49-F238E27FC236}">
                <a16:creationId xmlns:a16="http://schemas.microsoft.com/office/drawing/2014/main" id="{B9741FD4-35FE-614C-DBEC-58B4C522CC01}"/>
              </a:ext>
            </a:extLst>
          </p:cNvPr>
          <p:cNvSpPr>
            <a:spLocks noGrp="1"/>
          </p:cNvSpPr>
          <p:nvPr>
            <p:ph idx="1"/>
          </p:nvPr>
        </p:nvSpPr>
        <p:spPr>
          <a:xfrm>
            <a:off x="540000" y="1713970"/>
            <a:ext cx="11101136" cy="3779837"/>
          </a:xfrm>
        </p:spPr>
        <p:txBody>
          <a:bodyPr vert="horz" lIns="91440" tIns="45720" rIns="91440" bIns="45720" rtlCol="0" anchor="t">
            <a:normAutofit fontScale="92500" lnSpcReduction="20000"/>
          </a:bodyPr>
          <a:lstStyle/>
          <a:p>
            <a:pPr marL="269875" indent="-269875"/>
            <a:r>
              <a:rPr lang="tr-TR" dirty="0">
                <a:ea typeface="+mn-lt"/>
                <a:cs typeface="+mn-lt"/>
              </a:rPr>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Retina damar ağ yapısını </a:t>
            </a:r>
            <a:r>
              <a:rPr lang="tr-TR" dirty="0" err="1">
                <a:ea typeface="+mn-lt"/>
                <a:cs typeface="+mn-lt"/>
              </a:rPr>
              <a:t>bölütlemek</a:t>
            </a:r>
            <a:r>
              <a:rPr lang="tr-TR" dirty="0">
                <a:ea typeface="+mn-lt"/>
                <a:cs typeface="+mn-lt"/>
              </a:rPr>
              <a:t> için morfolojik işlemlere dayalı bir yöntem retina görüntüleri üzerine uygulanmıştır. Morfolojik işlemlerin uygulandığı </a:t>
            </a:r>
            <a:r>
              <a:rPr lang="tr-TR" dirty="0" err="1">
                <a:ea typeface="+mn-lt"/>
                <a:cs typeface="+mn-lt"/>
              </a:rPr>
              <a:t>fundus</a:t>
            </a:r>
            <a:r>
              <a:rPr lang="tr-TR" dirty="0">
                <a:ea typeface="+mn-lt"/>
                <a:cs typeface="+mn-lt"/>
              </a:rPr>
              <a:t> görüntüsüne üç farklı eşikleme yöntemi uygulanmıştır. Bu eşikleme yöntemleri; Çoklu Eşikleme, Maksimum Entropi Tabanlı Eşikleme ve Bulanık Kümeleme Tabanlı Eşikleme yöntemleridir. Eşikleme sonucunda bölütlenmiş damar görüntüleri elde edilmiştir. Bu slaytta amaç farklı eşikleme algoritmalarının aynı görüntüler üzerindeki performans karşılaştırmasını sağlamaktır. Uygulanan yöntem, herkese açık olarak sunulan retina görüntü veri seti üzerinde doğrulanmıştır. Deneysel sonuçlar, önerilen yöntemin doğru bir şekilde tespit edebildiğini göstermektedir. Eşikleme algoritmalarının 40 görüntüden oluşan veri seti üzerindeki doğruluk oranı Bulanık Mantık Tabanlı Eşikleme için 0.952, Maksimum </a:t>
            </a:r>
            <a:r>
              <a:rPr lang="tr-TR" dirty="0" err="1">
                <a:ea typeface="+mn-lt"/>
                <a:cs typeface="+mn-lt"/>
              </a:rPr>
              <a:t>Entopi</a:t>
            </a:r>
            <a:r>
              <a:rPr lang="tr-TR" dirty="0">
                <a:ea typeface="+mn-lt"/>
                <a:cs typeface="+mn-lt"/>
              </a:rPr>
              <a:t> Tabanlı Eşikleme için 0.950 ve Çoklu Eşikleme için 0.925 olarak hesaplanmıştır.</a:t>
            </a:r>
            <a:endParaRPr lang="tr-TR" dirty="0"/>
          </a:p>
        </p:txBody>
      </p:sp>
    </p:spTree>
    <p:extLst>
      <p:ext uri="{BB962C8B-B14F-4D97-AF65-F5344CB8AC3E}">
        <p14:creationId xmlns:p14="http://schemas.microsoft.com/office/powerpoint/2010/main" val="331319818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BCE014D7-48D2-8F31-A199-39948ED3A6E0}"/>
              </a:ext>
            </a:extLst>
          </p:cNvPr>
          <p:cNvSpPr>
            <a:spLocks noGrp="1"/>
          </p:cNvSpPr>
          <p:nvPr>
            <p:ph type="title"/>
          </p:nvPr>
        </p:nvSpPr>
        <p:spPr>
          <a:xfrm>
            <a:off x="7098605" y="545126"/>
            <a:ext cx="4542531" cy="1743645"/>
          </a:xfrm>
        </p:spPr>
        <p:txBody>
          <a:bodyPr anchor="b">
            <a:normAutofit fontScale="90000"/>
          </a:bodyPr>
          <a:lstStyle/>
          <a:p>
            <a:r>
              <a:rPr lang="tr-TR" dirty="0"/>
              <a:t>ÖNERİLEN YÖNTEM</a:t>
            </a:r>
          </a:p>
        </p:txBody>
      </p:sp>
      <p:sp>
        <p:nvSpPr>
          <p:cNvPr id="25" name="Freeform: Shape 24">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4">
            <a:extLst>
              <a:ext uri="{FF2B5EF4-FFF2-40B4-BE49-F238E27FC236}">
                <a16:creationId xmlns:a16="http://schemas.microsoft.com/office/drawing/2014/main" id="{60F044BE-C3ED-469A-A325-7895CD2B103D}"/>
              </a:ext>
            </a:extLst>
          </p:cNvPr>
          <p:cNvPicPr>
            <a:picLocks noChangeAspect="1"/>
          </p:cNvPicPr>
          <p:nvPr/>
        </p:nvPicPr>
        <p:blipFill>
          <a:blip r:embed="rId2"/>
          <a:stretch>
            <a:fillRect/>
          </a:stretch>
        </p:blipFill>
        <p:spPr>
          <a:xfrm>
            <a:off x="1541916" y="549274"/>
            <a:ext cx="3352919" cy="5759451"/>
          </a:xfrm>
          <a:prstGeom prst="rect">
            <a:avLst/>
          </a:prstGeom>
        </p:spPr>
      </p:pic>
      <p:sp>
        <p:nvSpPr>
          <p:cNvPr id="3" name="İçerik Yer Tutucusu 2">
            <a:extLst>
              <a:ext uri="{FF2B5EF4-FFF2-40B4-BE49-F238E27FC236}">
                <a16:creationId xmlns:a16="http://schemas.microsoft.com/office/drawing/2014/main" id="{D47ABDD2-0CC4-6A78-AF73-AB2EDBF3CE7E}"/>
              </a:ext>
            </a:extLst>
          </p:cNvPr>
          <p:cNvSpPr>
            <a:spLocks noGrp="1"/>
          </p:cNvSpPr>
          <p:nvPr>
            <p:ph idx="1"/>
          </p:nvPr>
        </p:nvSpPr>
        <p:spPr>
          <a:xfrm>
            <a:off x="7104063" y="2615283"/>
            <a:ext cx="4537073" cy="3693442"/>
          </a:xfrm>
        </p:spPr>
        <p:txBody>
          <a:bodyPr vert="horz" lIns="91440" tIns="45720" rIns="91440" bIns="45720" rtlCol="0" anchor="t">
            <a:normAutofit/>
          </a:bodyPr>
          <a:lstStyle/>
          <a:p>
            <a:pPr marL="269875" indent="-269875">
              <a:lnSpc>
                <a:spcPct val="115000"/>
              </a:lnSpc>
            </a:pPr>
            <a:r>
              <a:rPr lang="tr-TR" sz="1400" dirty="0"/>
              <a:t>Ortamda bulunan aynı nesnelerin tespit edilerek, sınıflandırılmasına yönelik yapılan çalışmada üç aşamalı bir yöntem önerilmektedir. Önerilen yönteme ait aşamalar soldaki şekilde sunulmaktadır. </a:t>
            </a:r>
            <a:r>
              <a:rPr lang="tr-TR" sz="1400" dirty="0">
                <a:ea typeface="+mn-lt"/>
                <a:cs typeface="+mn-lt"/>
              </a:rPr>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extLst>
      <p:ext uri="{BB962C8B-B14F-4D97-AF65-F5344CB8AC3E}">
        <p14:creationId xmlns:p14="http://schemas.microsoft.com/office/powerpoint/2010/main" val="340112928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CFFC357B-6DB1-D00D-DDFF-0FC97B2E8837}"/>
              </a:ext>
            </a:extLst>
          </p:cNvPr>
          <p:cNvSpPr>
            <a:spLocks noGrp="1"/>
          </p:cNvSpPr>
          <p:nvPr>
            <p:ph type="title"/>
          </p:nvPr>
        </p:nvSpPr>
        <p:spPr>
          <a:xfrm>
            <a:off x="7086315" y="545126"/>
            <a:ext cx="4554821" cy="2186096"/>
          </a:xfrm>
        </p:spPr>
        <p:txBody>
          <a:bodyPr anchor="b">
            <a:normAutofit/>
          </a:bodyPr>
          <a:lstStyle/>
          <a:p>
            <a:r>
              <a:rPr lang="tr-TR" sz="4700"/>
              <a:t>GÖRÜNTÜ ÖN İŞLEME AŞAMASI</a:t>
            </a:r>
          </a:p>
        </p:txBody>
      </p:sp>
      <p:sp>
        <p:nvSpPr>
          <p:cNvPr id="25" name="Freeform: Shape 24">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4">
            <a:extLst>
              <a:ext uri="{FF2B5EF4-FFF2-40B4-BE49-F238E27FC236}">
                <a16:creationId xmlns:a16="http://schemas.microsoft.com/office/drawing/2014/main" id="{73B2FBEC-68BD-EDA3-8133-1AE7ACDDE152}"/>
              </a:ext>
            </a:extLst>
          </p:cNvPr>
          <p:cNvPicPr>
            <a:picLocks noChangeAspect="1"/>
          </p:cNvPicPr>
          <p:nvPr/>
        </p:nvPicPr>
        <p:blipFill>
          <a:blip r:embed="rId2"/>
          <a:stretch>
            <a:fillRect/>
          </a:stretch>
        </p:blipFill>
        <p:spPr>
          <a:xfrm>
            <a:off x="1479411" y="549274"/>
            <a:ext cx="3477929" cy="5759451"/>
          </a:xfrm>
          <a:prstGeom prst="rect">
            <a:avLst/>
          </a:prstGeom>
        </p:spPr>
      </p:pic>
      <p:sp>
        <p:nvSpPr>
          <p:cNvPr id="3" name="İçerik Yer Tutucusu 2">
            <a:extLst>
              <a:ext uri="{FF2B5EF4-FFF2-40B4-BE49-F238E27FC236}">
                <a16:creationId xmlns:a16="http://schemas.microsoft.com/office/drawing/2014/main" id="{262686BE-D281-9A9A-A774-5128AEDF8624}"/>
              </a:ext>
            </a:extLst>
          </p:cNvPr>
          <p:cNvSpPr>
            <a:spLocks noGrp="1"/>
          </p:cNvSpPr>
          <p:nvPr>
            <p:ph idx="1"/>
          </p:nvPr>
        </p:nvSpPr>
        <p:spPr>
          <a:xfrm>
            <a:off x="7104063" y="2947121"/>
            <a:ext cx="4537073" cy="3361604"/>
          </a:xfrm>
        </p:spPr>
        <p:txBody>
          <a:bodyPr vert="horz" lIns="91440" tIns="45720" rIns="91440" bIns="45720" rtlCol="0" anchor="t">
            <a:normAutofit/>
          </a:bodyPr>
          <a:lstStyle/>
          <a:p>
            <a:pPr marL="269875" indent="-269875">
              <a:lnSpc>
                <a:spcPct val="115000"/>
              </a:lnSpc>
            </a:pPr>
            <a:r>
              <a:rPr lang="tr-TR" sz="1500">
                <a:ea typeface="+mn-lt"/>
                <a:cs typeface="+mn-lt"/>
              </a:rP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 Şekil 2’de görüntü ön işleme aşamasında uygulanan adımlar sunulmaktadır.</a:t>
            </a:r>
            <a:endParaRPr lang="tr-TR" sz="1500"/>
          </a:p>
        </p:txBody>
      </p:sp>
    </p:spTree>
    <p:extLst>
      <p:ext uri="{BB962C8B-B14F-4D97-AF65-F5344CB8AC3E}">
        <p14:creationId xmlns:p14="http://schemas.microsoft.com/office/powerpoint/2010/main" val="346980198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A08945-98DF-2F30-D7EE-216AFD779DEB}"/>
              </a:ext>
            </a:extLst>
          </p:cNvPr>
          <p:cNvSpPr>
            <a:spLocks noGrp="1"/>
          </p:cNvSpPr>
          <p:nvPr>
            <p:ph idx="1"/>
          </p:nvPr>
        </p:nvSpPr>
        <p:spPr>
          <a:xfrm>
            <a:off x="540000" y="464113"/>
            <a:ext cx="11101136" cy="5844611"/>
          </a:xfrm>
        </p:spPr>
        <p:txBody>
          <a:bodyPr vert="horz" lIns="91440" tIns="45720" rIns="91440" bIns="45720" rtlCol="0" anchor="t">
            <a:normAutofit/>
          </a:bodyPr>
          <a:lstStyle/>
          <a:p>
            <a:pPr marL="269875" indent="-269875"/>
            <a:r>
              <a:rPr lang="tr-TR" dirty="0">
                <a:ea typeface="+mn-lt"/>
                <a:cs typeface="+mn-lt"/>
              </a:rPr>
              <a:t>Filtre uygulama adımında, görüntü üzerinde yer alan tuz biber gürültülerinin giderilmesi ve resimde yer alan gereksiz ayrıntıların azaltılması sağlanmaktadır. Kameradan alınan görüntü matrisi üzerinde, 3x3, 5x5 </a:t>
            </a:r>
            <a:r>
              <a:rPr lang="tr-TR" dirty="0" err="1">
                <a:ea typeface="+mn-lt"/>
                <a:cs typeface="+mn-lt"/>
              </a:rPr>
              <a:t>vb</a:t>
            </a:r>
            <a:r>
              <a:rPr lang="tr-TR" dirty="0">
                <a:ea typeface="+mn-lt"/>
                <a:cs typeface="+mn-lt"/>
              </a:rPr>
              <a:t>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bulanıklaştırmada yapmaktadır. Çalışmada ortalama filtre uygulaması için seçilen çekirdek matris, aşağıdaki denklemde sunulmaktadır.</a:t>
            </a:r>
          </a:p>
          <a:p>
            <a:pPr marL="269875" indent="-269875"/>
            <a:endParaRPr lang="tr-TR" dirty="0">
              <a:ea typeface="+mn-lt"/>
              <a:cs typeface="+mn-lt"/>
            </a:endParaRPr>
          </a:p>
          <a:p>
            <a:pPr marL="269875" indent="-269875"/>
            <a:endParaRPr lang="tr-TR" dirty="0">
              <a:ea typeface="+mn-lt"/>
              <a:cs typeface="+mn-lt"/>
            </a:endParaRPr>
          </a:p>
          <a:p>
            <a:pPr marL="269875" indent="-269875"/>
            <a:r>
              <a:rPr lang="tr-TR" dirty="0">
                <a:ea typeface="+mn-lt"/>
                <a:cs typeface="+mn-lt"/>
              </a:rPr>
              <a:t>Çekirdek matrisi, görüntü üzerinde kayan pencere yöntemi kullanılarak gezdirilmekte ve her bir piksel için, yeni değerler hesaplanmaktadır.</a:t>
            </a:r>
          </a:p>
          <a:p>
            <a:pPr marL="269875" indent="-269875"/>
            <a:r>
              <a:rPr lang="tr-TR" dirty="0">
                <a:ea typeface="+mn-lt"/>
                <a:cs typeface="+mn-lt"/>
              </a:rPr>
              <a:t>K, </a:t>
            </a:r>
            <a:r>
              <a:rPr lang="tr-TR" dirty="0" err="1">
                <a:ea typeface="+mn-lt"/>
                <a:cs typeface="+mn-lt"/>
              </a:rPr>
              <a:t>NxN</a:t>
            </a:r>
            <a:r>
              <a:rPr lang="tr-TR" dirty="0">
                <a:ea typeface="+mn-lt"/>
                <a:cs typeface="+mn-lt"/>
              </a:rPr>
              <a:t> boyutlarında filtreleme için kullanılan çekirdek matrisini, IR, kameradan alınan renkli görüntüye ait matrisi, I R I , filtreleme sonunda oluşan yeni görüntü matrisini ifade etmektedir.</a:t>
            </a:r>
          </a:p>
          <a:p>
            <a:pPr marL="269875" indent="-269875"/>
            <a:endParaRPr lang="tr-TR" dirty="0"/>
          </a:p>
        </p:txBody>
      </p:sp>
      <p:pic>
        <p:nvPicPr>
          <p:cNvPr id="4" name="Resim 4">
            <a:extLst>
              <a:ext uri="{FF2B5EF4-FFF2-40B4-BE49-F238E27FC236}">
                <a16:creationId xmlns:a16="http://schemas.microsoft.com/office/drawing/2014/main" id="{CE20A78A-0533-332E-9BE3-41AD7C5C375F}"/>
              </a:ext>
            </a:extLst>
          </p:cNvPr>
          <p:cNvPicPr>
            <a:picLocks noChangeAspect="1"/>
          </p:cNvPicPr>
          <p:nvPr/>
        </p:nvPicPr>
        <p:blipFill>
          <a:blip r:embed="rId2"/>
          <a:stretch>
            <a:fillRect/>
          </a:stretch>
        </p:blipFill>
        <p:spPr>
          <a:xfrm>
            <a:off x="851412" y="3114675"/>
            <a:ext cx="1529530" cy="862166"/>
          </a:xfrm>
          <a:prstGeom prst="rect">
            <a:avLst/>
          </a:prstGeom>
        </p:spPr>
      </p:pic>
    </p:spTree>
    <p:extLst>
      <p:ext uri="{BB962C8B-B14F-4D97-AF65-F5344CB8AC3E}">
        <p14:creationId xmlns:p14="http://schemas.microsoft.com/office/powerpoint/2010/main" val="10363674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2246F10-1C55-15B2-40C1-0F7EB56B9B6B}"/>
              </a:ext>
            </a:extLst>
          </p:cNvPr>
          <p:cNvSpPr>
            <a:spLocks noGrp="1"/>
          </p:cNvSpPr>
          <p:nvPr>
            <p:ph idx="1"/>
          </p:nvPr>
        </p:nvSpPr>
        <p:spPr>
          <a:xfrm>
            <a:off x="540000" y="562436"/>
            <a:ext cx="4968265" cy="5906062"/>
          </a:xfrm>
        </p:spPr>
        <p:txBody>
          <a:bodyPr vert="horz" lIns="91440" tIns="45720" rIns="91440" bIns="45720" rtlCol="0" anchor="t">
            <a:normAutofit lnSpcReduction="10000"/>
          </a:bodyPr>
          <a:lstStyle/>
          <a:p>
            <a:pPr marL="269875" indent="-269875"/>
            <a:r>
              <a:rPr lang="tr-TR" dirty="0"/>
              <a:t>Aşağıda her piksele ait yeni değerlerin hesaplanmasını gösteren formül sunulmaktadır. </a:t>
            </a:r>
          </a:p>
          <a:p>
            <a:pPr marL="269875" indent="-269875"/>
            <a:endParaRPr lang="tr-TR" dirty="0"/>
          </a:p>
          <a:p>
            <a:pPr marL="0" indent="0">
              <a:buNone/>
            </a:pPr>
            <a:endParaRPr lang="tr-TR" sz="2400" b="1" dirty="0"/>
          </a:p>
          <a:p>
            <a:pPr marL="0" indent="0">
              <a:buNone/>
            </a:pPr>
            <a:r>
              <a:rPr lang="tr-TR" sz="2400" b="1" dirty="0"/>
              <a:t>ÖRNEK:</a:t>
            </a:r>
            <a:endParaRPr lang="tr-TR" dirty="0"/>
          </a:p>
          <a:p>
            <a:pPr marL="342900" indent="-342900"/>
            <a:r>
              <a:rPr lang="tr-TR" dirty="0"/>
              <a:t>Kameradan alınan görselin önce gri dönüşüm sonra ise görüntü oluşturma işlemine ait formüllerin kullanılması sonucu eşikleme işlemi yapılmış olan görselin içerisindeki istenmeyen siyah beyaz noktaları düzeltmek için morfolojik işlem olan aşındırma (</a:t>
            </a:r>
            <a:r>
              <a:rPr lang="tr-TR" dirty="0" err="1"/>
              <a:t>erosyon</a:t>
            </a:r>
            <a:r>
              <a:rPr lang="tr-TR" dirty="0"/>
              <a:t>) ve genişleme (</a:t>
            </a:r>
            <a:r>
              <a:rPr lang="tr-TR" dirty="0" err="1"/>
              <a:t>dilation</a:t>
            </a:r>
            <a:r>
              <a:rPr lang="tr-TR" dirty="0"/>
              <a:t>) uygulanır. </a:t>
            </a:r>
          </a:p>
        </p:txBody>
      </p:sp>
      <p:pic>
        <p:nvPicPr>
          <p:cNvPr id="4" name="Resim 4">
            <a:extLst>
              <a:ext uri="{FF2B5EF4-FFF2-40B4-BE49-F238E27FC236}">
                <a16:creationId xmlns:a16="http://schemas.microsoft.com/office/drawing/2014/main" id="{7BE20C54-C0F2-4D21-7459-6D7DA614A86A}"/>
              </a:ext>
            </a:extLst>
          </p:cNvPr>
          <p:cNvPicPr>
            <a:picLocks noChangeAspect="1"/>
          </p:cNvPicPr>
          <p:nvPr/>
        </p:nvPicPr>
        <p:blipFill>
          <a:blip r:embed="rId2"/>
          <a:stretch>
            <a:fillRect/>
          </a:stretch>
        </p:blipFill>
        <p:spPr>
          <a:xfrm>
            <a:off x="803788" y="1632008"/>
            <a:ext cx="3320845" cy="754919"/>
          </a:xfrm>
          <a:prstGeom prst="rect">
            <a:avLst/>
          </a:prstGeom>
        </p:spPr>
      </p:pic>
      <p:sp>
        <p:nvSpPr>
          <p:cNvPr id="5" name="Metin kutusu 4">
            <a:extLst>
              <a:ext uri="{FF2B5EF4-FFF2-40B4-BE49-F238E27FC236}">
                <a16:creationId xmlns:a16="http://schemas.microsoft.com/office/drawing/2014/main" id="{C54B07D4-8D76-B2C3-20CB-75F9A0EC0DC1}"/>
              </a:ext>
            </a:extLst>
          </p:cNvPr>
          <p:cNvSpPr txBox="1"/>
          <p:nvPr/>
        </p:nvSpPr>
        <p:spPr>
          <a:xfrm>
            <a:off x="4602726" y="1542436"/>
            <a:ext cx="67105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Filtreleme işlemi sırasında, IR matrisinde negatif değerler kullanılmak istenmektedir. Bu durumda, ilgili indislere en yakın indisteki değer kullanılmaktadır. </a:t>
            </a:r>
            <a:endParaRPr lang="tr-TR" dirty="0"/>
          </a:p>
        </p:txBody>
      </p:sp>
      <p:pic>
        <p:nvPicPr>
          <p:cNvPr id="6" name="Resim 6" descr="metin, ekran görüntüsü içeren bir resim&#10;&#10;Açıklama otomatik olarak oluşturuldu">
            <a:extLst>
              <a:ext uri="{FF2B5EF4-FFF2-40B4-BE49-F238E27FC236}">
                <a16:creationId xmlns:a16="http://schemas.microsoft.com/office/drawing/2014/main" id="{B0539D18-1350-61F1-8758-29E52C4BF776}"/>
              </a:ext>
            </a:extLst>
          </p:cNvPr>
          <p:cNvPicPr>
            <a:picLocks noChangeAspect="1"/>
          </p:cNvPicPr>
          <p:nvPr/>
        </p:nvPicPr>
        <p:blipFill>
          <a:blip r:embed="rId3"/>
          <a:stretch>
            <a:fillRect/>
          </a:stretch>
        </p:blipFill>
        <p:spPr>
          <a:xfrm>
            <a:off x="5510828" y="2516750"/>
            <a:ext cx="2436249" cy="3631175"/>
          </a:xfrm>
          <a:prstGeom prst="rect">
            <a:avLst/>
          </a:prstGeom>
        </p:spPr>
      </p:pic>
      <p:pic>
        <p:nvPicPr>
          <p:cNvPr id="7" name="Resim 7" descr="metin içeren bir resim&#10;&#10;Açıklama otomatik olarak oluşturuldu">
            <a:extLst>
              <a:ext uri="{FF2B5EF4-FFF2-40B4-BE49-F238E27FC236}">
                <a16:creationId xmlns:a16="http://schemas.microsoft.com/office/drawing/2014/main" id="{AD42C608-3885-5276-0635-B4CD6A5C4A40}"/>
              </a:ext>
            </a:extLst>
          </p:cNvPr>
          <p:cNvPicPr>
            <a:picLocks noChangeAspect="1"/>
          </p:cNvPicPr>
          <p:nvPr/>
        </p:nvPicPr>
        <p:blipFill>
          <a:blip r:embed="rId4"/>
          <a:stretch>
            <a:fillRect/>
          </a:stretch>
        </p:blipFill>
        <p:spPr>
          <a:xfrm>
            <a:off x="8411650" y="2516597"/>
            <a:ext cx="2435635" cy="3631483"/>
          </a:xfrm>
          <a:prstGeom prst="rect">
            <a:avLst/>
          </a:prstGeom>
        </p:spPr>
      </p:pic>
      <p:sp>
        <p:nvSpPr>
          <p:cNvPr id="8" name="Metin kutusu 7">
            <a:extLst>
              <a:ext uri="{FF2B5EF4-FFF2-40B4-BE49-F238E27FC236}">
                <a16:creationId xmlns:a16="http://schemas.microsoft.com/office/drawing/2014/main" id="{56F25B58-402C-1730-FA3A-BB41C3517F34}"/>
              </a:ext>
            </a:extLst>
          </p:cNvPr>
          <p:cNvSpPr txBox="1"/>
          <p:nvPr/>
        </p:nvSpPr>
        <p:spPr>
          <a:xfrm>
            <a:off x="5622822" y="6139015"/>
            <a:ext cx="21228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RGB </a:t>
            </a:r>
          </a:p>
        </p:txBody>
      </p:sp>
      <p:sp>
        <p:nvSpPr>
          <p:cNvPr id="9" name="Metin kutusu 8">
            <a:extLst>
              <a:ext uri="{FF2B5EF4-FFF2-40B4-BE49-F238E27FC236}">
                <a16:creationId xmlns:a16="http://schemas.microsoft.com/office/drawing/2014/main" id="{BD359877-26FF-4FC6-C13A-549D0242E1B5}"/>
              </a:ext>
            </a:extLst>
          </p:cNvPr>
          <p:cNvSpPr txBox="1"/>
          <p:nvPr/>
        </p:nvSpPr>
        <p:spPr>
          <a:xfrm>
            <a:off x="8627806" y="6145161"/>
            <a:ext cx="22306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t>GRİ SEVİYE </a:t>
            </a:r>
          </a:p>
        </p:txBody>
      </p:sp>
    </p:spTree>
    <p:extLst>
      <p:ext uri="{BB962C8B-B14F-4D97-AF65-F5344CB8AC3E}">
        <p14:creationId xmlns:p14="http://schemas.microsoft.com/office/powerpoint/2010/main" val="3804833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543D5B-30B8-226B-4FEA-98849818D404}"/>
              </a:ext>
            </a:extLst>
          </p:cNvPr>
          <p:cNvSpPr>
            <a:spLocks noGrp="1"/>
          </p:cNvSpPr>
          <p:nvPr>
            <p:ph type="title"/>
          </p:nvPr>
        </p:nvSpPr>
        <p:spPr>
          <a:xfrm>
            <a:off x="540000" y="540000"/>
            <a:ext cx="11101135" cy="826275"/>
          </a:xfrm>
        </p:spPr>
        <p:txBody>
          <a:bodyPr>
            <a:normAutofit/>
          </a:bodyPr>
          <a:lstStyle/>
          <a:p>
            <a:r>
              <a:rPr lang="tr-TR" sz="4400" dirty="0">
                <a:ea typeface="+mj-lt"/>
                <a:cs typeface="+mj-lt"/>
              </a:rPr>
              <a:t>Nesne bulma ve özellik çıkarımı işlemi aşaması</a:t>
            </a:r>
            <a:endParaRPr lang="tr-TR" sz="4400"/>
          </a:p>
        </p:txBody>
      </p:sp>
      <p:sp>
        <p:nvSpPr>
          <p:cNvPr id="3" name="İçerik Yer Tutucusu 2">
            <a:extLst>
              <a:ext uri="{FF2B5EF4-FFF2-40B4-BE49-F238E27FC236}">
                <a16:creationId xmlns:a16="http://schemas.microsoft.com/office/drawing/2014/main" id="{6A1C6B74-0C24-8915-2309-E32789CBB0C9}"/>
              </a:ext>
            </a:extLst>
          </p:cNvPr>
          <p:cNvSpPr>
            <a:spLocks noGrp="1"/>
          </p:cNvSpPr>
          <p:nvPr>
            <p:ph idx="1"/>
          </p:nvPr>
        </p:nvSpPr>
        <p:spPr>
          <a:xfrm>
            <a:off x="540000" y="1361307"/>
            <a:ext cx="11101136" cy="4025644"/>
          </a:xfrm>
        </p:spPr>
        <p:txBody>
          <a:bodyPr vert="horz" lIns="91440" tIns="45720" rIns="91440" bIns="45720" rtlCol="0" anchor="t">
            <a:normAutofit lnSpcReduction="10000"/>
          </a:bodyPr>
          <a:lstStyle/>
          <a:p>
            <a:pPr marL="269875" indent="-269875"/>
            <a:r>
              <a:rPr lang="tr-TR" dirty="0">
                <a:ea typeface="+mn-lt"/>
                <a:cs typeface="+mn-lt"/>
              </a:rP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t>
            </a:r>
            <a:r>
              <a:rPr lang="tr-TR" dirty="0" err="1">
                <a:ea typeface="+mn-lt"/>
                <a:cs typeface="+mn-lt"/>
              </a:rPr>
              <a:t>Abe</a:t>
            </a:r>
            <a:r>
              <a:rPr lang="tr-TR" dirty="0">
                <a:ea typeface="+mn-lt"/>
                <a:cs typeface="+mn-lt"/>
              </a:rPr>
              <a:t> tarafından 1985 yılında geliştirilmiş olan algoritma kullanılarak </a:t>
            </a:r>
            <a:r>
              <a:rPr lang="tr-TR" dirty="0" err="1">
                <a:ea typeface="+mn-lt"/>
                <a:cs typeface="+mn-lt"/>
              </a:rPr>
              <a:t>bulunmuştur.Her</a:t>
            </a:r>
            <a:r>
              <a:rPr lang="tr-TR" dirty="0">
                <a:ea typeface="+mn-lt"/>
                <a:cs typeface="+mn-lt"/>
              </a:rPr>
              <a:t> bir nesneye ait dış hatlar ve nesne numaraları belirlendikten sonra, nesnenin alanını hesaplamak için moment alma işlemi gerçekleştirilmektedir. Denklem 7’de moment alma işlemini gösteren genel formül sunulmaktadır.</a:t>
            </a:r>
          </a:p>
          <a:p>
            <a:pPr marL="269875" indent="-269875"/>
            <a:r>
              <a:rPr lang="tr-TR" dirty="0">
                <a:ea typeface="+mn-lt"/>
                <a:cs typeface="+mn-lt"/>
              </a:rPr>
              <a:t>Aşağıdaki </a:t>
            </a:r>
            <a:r>
              <a:rPr lang="tr-TR" dirty="0" err="1">
                <a:ea typeface="+mn-lt"/>
                <a:cs typeface="+mn-lt"/>
              </a:rPr>
              <a:t>denklem'de</a:t>
            </a:r>
            <a:r>
              <a:rPr lang="tr-TR" dirty="0">
                <a:ea typeface="+mn-lt"/>
                <a:cs typeface="+mn-lt"/>
              </a:rPr>
              <a:t> G(</a:t>
            </a:r>
            <a:r>
              <a:rPr lang="tr-TR" dirty="0" err="1">
                <a:ea typeface="+mn-lt"/>
                <a:cs typeface="+mn-lt"/>
              </a:rPr>
              <a:t>x,y</a:t>
            </a:r>
            <a:r>
              <a:rPr lang="tr-TR" dirty="0">
                <a:ea typeface="+mn-lt"/>
                <a:cs typeface="+mn-lt"/>
              </a:rPr>
              <a:t>), momenti alınacak ikili görüntüyü, </a:t>
            </a:r>
            <a:r>
              <a:rPr lang="tr-TR" dirty="0" err="1">
                <a:ea typeface="+mn-lt"/>
                <a:cs typeface="+mn-lt"/>
              </a:rPr>
              <a:t>mpq</a:t>
            </a:r>
            <a:r>
              <a:rPr lang="tr-TR" dirty="0">
                <a:ea typeface="+mn-lt"/>
                <a:cs typeface="+mn-lt"/>
              </a:rPr>
              <a:t> momenti, p ve q değerleri ise, momentin derecesini belirlemektedir. Denklemde yer alan x ve y değerleri, görüntüyü oluşturan matristeki satır ve sütunları ifade etmektedir. </a:t>
            </a:r>
          </a:p>
        </p:txBody>
      </p:sp>
      <p:pic>
        <p:nvPicPr>
          <p:cNvPr id="4" name="Resim 4">
            <a:extLst>
              <a:ext uri="{FF2B5EF4-FFF2-40B4-BE49-F238E27FC236}">
                <a16:creationId xmlns:a16="http://schemas.microsoft.com/office/drawing/2014/main" id="{E666F086-CB6F-69FE-3BBC-B4F7FED71F5B}"/>
              </a:ext>
            </a:extLst>
          </p:cNvPr>
          <p:cNvPicPr>
            <a:picLocks noChangeAspect="1"/>
          </p:cNvPicPr>
          <p:nvPr/>
        </p:nvPicPr>
        <p:blipFill>
          <a:blip r:embed="rId2"/>
          <a:stretch>
            <a:fillRect/>
          </a:stretch>
        </p:blipFill>
        <p:spPr>
          <a:xfrm>
            <a:off x="882446" y="5528033"/>
            <a:ext cx="1676400" cy="447675"/>
          </a:xfrm>
          <a:prstGeom prst="rect">
            <a:avLst/>
          </a:prstGeom>
        </p:spPr>
      </p:pic>
    </p:spTree>
    <p:extLst>
      <p:ext uri="{BB962C8B-B14F-4D97-AF65-F5344CB8AC3E}">
        <p14:creationId xmlns:p14="http://schemas.microsoft.com/office/powerpoint/2010/main" val="12091620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DA2F0BF-BA29-2FB2-0837-D1521B5B0FAF}"/>
              </a:ext>
            </a:extLst>
          </p:cNvPr>
          <p:cNvSpPr>
            <a:spLocks noGrp="1"/>
          </p:cNvSpPr>
          <p:nvPr>
            <p:ph idx="1"/>
          </p:nvPr>
        </p:nvSpPr>
        <p:spPr>
          <a:xfrm>
            <a:off x="540000" y="464113"/>
            <a:ext cx="11101136" cy="4050226"/>
          </a:xfrm>
        </p:spPr>
        <p:txBody>
          <a:bodyPr vert="horz" lIns="91440" tIns="45720" rIns="91440" bIns="45720" rtlCol="0" anchor="t">
            <a:normAutofit fontScale="92500" lnSpcReduction="20000"/>
          </a:bodyPr>
          <a:lstStyle/>
          <a:p>
            <a:pPr marL="269875" indent="-269875"/>
            <a:r>
              <a:rPr lang="tr-TR" dirty="0">
                <a:ea typeface="+mn-lt"/>
                <a:cs typeface="+mn-lt"/>
              </a:rPr>
              <a:t>Önceki </a:t>
            </a:r>
            <a:r>
              <a:rPr lang="tr-TR" dirty="0" err="1">
                <a:ea typeface="+mn-lt"/>
                <a:cs typeface="+mn-lt"/>
              </a:rPr>
              <a:t>denklem’de</a:t>
            </a:r>
            <a:r>
              <a:rPr lang="tr-TR" dirty="0">
                <a:ea typeface="+mn-lt"/>
                <a:cs typeface="+mn-lt"/>
              </a:rPr>
              <a:t> p ve q değerleri 0 olması durumunda, m00 değeri nesnenin piksel cinsinden alanını ifade etmektedir. Ayrıca, sırasıyla p ve q değerlerine 1 değerleri verilerek m10 ve m01 değerleri hesaplanmıştır. Denklem 1, 2 ve 3 da gerçekleştirilen işlemlere ait matematiksel ifadeler sunulmaktadır</a:t>
            </a:r>
          </a:p>
          <a:p>
            <a:pPr marL="269875" indent="-269875"/>
            <a:endParaRPr lang="tr-TR" dirty="0"/>
          </a:p>
          <a:p>
            <a:pPr marL="269875" indent="-269875"/>
            <a:endParaRPr lang="tr-TR" dirty="0"/>
          </a:p>
          <a:p>
            <a:pPr marL="269875" indent="-269875"/>
            <a:endParaRPr lang="tr-TR" dirty="0"/>
          </a:p>
          <a:p>
            <a:pPr marL="269875" indent="-269875"/>
            <a:endParaRPr lang="tr-TR" dirty="0"/>
          </a:p>
          <a:p>
            <a:pPr marL="269875" indent="-269875"/>
            <a:r>
              <a:rPr lang="tr-TR" dirty="0">
                <a:ea typeface="+mn-lt"/>
                <a:cs typeface="+mn-lt"/>
              </a:rPr>
              <a:t>İkili görüntü üzerinde yer alan herhangi bir nesneye ait alan değeri denklem 1, x ağırlıklı moment denklem 2 ve y ağırlıklı moment denklem 3 ile hesaplanmaktadır. Bu durumda, ilgili nesnelere ait merkez noktasının x koordinatı denklem 4, merkez noktasına ait y noktasının koordinatı denklem 5’de verilen formüller kullanılarak bulunmaktadır.</a:t>
            </a:r>
            <a:endParaRPr lang="tr-TR" dirty="0"/>
          </a:p>
        </p:txBody>
      </p:sp>
      <p:pic>
        <p:nvPicPr>
          <p:cNvPr id="4" name="Resim 4" descr="metin içeren bir resim&#10;&#10;Açıklama otomatik olarak oluşturuldu">
            <a:extLst>
              <a:ext uri="{FF2B5EF4-FFF2-40B4-BE49-F238E27FC236}">
                <a16:creationId xmlns:a16="http://schemas.microsoft.com/office/drawing/2014/main" id="{E302E0E0-5A32-2B4D-299E-7F081FE633BB}"/>
              </a:ext>
            </a:extLst>
          </p:cNvPr>
          <p:cNvPicPr>
            <a:picLocks noChangeAspect="1"/>
          </p:cNvPicPr>
          <p:nvPr/>
        </p:nvPicPr>
        <p:blipFill>
          <a:blip r:embed="rId2"/>
          <a:stretch>
            <a:fillRect/>
          </a:stretch>
        </p:blipFill>
        <p:spPr>
          <a:xfrm>
            <a:off x="1033464" y="1666875"/>
            <a:ext cx="2947526" cy="1459476"/>
          </a:xfrm>
          <a:prstGeom prst="rect">
            <a:avLst/>
          </a:prstGeom>
        </p:spPr>
      </p:pic>
      <p:sp>
        <p:nvSpPr>
          <p:cNvPr id="5" name="Metin kutusu 4">
            <a:extLst>
              <a:ext uri="{FF2B5EF4-FFF2-40B4-BE49-F238E27FC236}">
                <a16:creationId xmlns:a16="http://schemas.microsoft.com/office/drawing/2014/main" id="{C44AE92A-0815-8E4C-A522-789C349F7BAF}"/>
              </a:ext>
            </a:extLst>
          </p:cNvPr>
          <p:cNvSpPr txBox="1"/>
          <p:nvPr/>
        </p:nvSpPr>
        <p:spPr>
          <a:xfrm>
            <a:off x="688258" y="1708355"/>
            <a:ext cx="3748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1</a:t>
            </a:r>
          </a:p>
        </p:txBody>
      </p:sp>
      <p:sp>
        <p:nvSpPr>
          <p:cNvPr id="6" name="Metin kutusu 5">
            <a:extLst>
              <a:ext uri="{FF2B5EF4-FFF2-40B4-BE49-F238E27FC236}">
                <a16:creationId xmlns:a16="http://schemas.microsoft.com/office/drawing/2014/main" id="{4CCDD8B5-1EBC-2642-2DFA-AA8891B5A2B6}"/>
              </a:ext>
            </a:extLst>
          </p:cNvPr>
          <p:cNvSpPr txBox="1"/>
          <p:nvPr/>
        </p:nvSpPr>
        <p:spPr>
          <a:xfrm>
            <a:off x="706693" y="2212257"/>
            <a:ext cx="350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2</a:t>
            </a:r>
          </a:p>
        </p:txBody>
      </p:sp>
      <p:sp>
        <p:nvSpPr>
          <p:cNvPr id="7" name="Metin kutusu 6">
            <a:extLst>
              <a:ext uri="{FF2B5EF4-FFF2-40B4-BE49-F238E27FC236}">
                <a16:creationId xmlns:a16="http://schemas.microsoft.com/office/drawing/2014/main" id="{303DB92C-0689-0715-FD5E-294D4050DC9C}"/>
              </a:ext>
            </a:extLst>
          </p:cNvPr>
          <p:cNvSpPr txBox="1"/>
          <p:nvPr/>
        </p:nvSpPr>
        <p:spPr>
          <a:xfrm>
            <a:off x="706694" y="2636274"/>
            <a:ext cx="3195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3</a:t>
            </a:r>
          </a:p>
        </p:txBody>
      </p:sp>
      <p:pic>
        <p:nvPicPr>
          <p:cNvPr id="8" name="Resim 8">
            <a:extLst>
              <a:ext uri="{FF2B5EF4-FFF2-40B4-BE49-F238E27FC236}">
                <a16:creationId xmlns:a16="http://schemas.microsoft.com/office/drawing/2014/main" id="{1A4EF6EF-69EC-DD81-C0CB-B471E49FE125}"/>
              </a:ext>
            </a:extLst>
          </p:cNvPr>
          <p:cNvPicPr>
            <a:picLocks noChangeAspect="1"/>
          </p:cNvPicPr>
          <p:nvPr/>
        </p:nvPicPr>
        <p:blipFill>
          <a:blip r:embed="rId3"/>
          <a:stretch>
            <a:fillRect/>
          </a:stretch>
        </p:blipFill>
        <p:spPr>
          <a:xfrm>
            <a:off x="872459" y="4397632"/>
            <a:ext cx="2581275" cy="1381125"/>
          </a:xfrm>
          <a:prstGeom prst="rect">
            <a:avLst/>
          </a:prstGeom>
        </p:spPr>
      </p:pic>
      <p:sp>
        <p:nvSpPr>
          <p:cNvPr id="9" name="Metin kutusu 8">
            <a:extLst>
              <a:ext uri="{FF2B5EF4-FFF2-40B4-BE49-F238E27FC236}">
                <a16:creationId xmlns:a16="http://schemas.microsoft.com/office/drawing/2014/main" id="{7B4BC023-8D34-276C-9CE0-E6EE23FCDBAE}"/>
              </a:ext>
            </a:extLst>
          </p:cNvPr>
          <p:cNvSpPr txBox="1"/>
          <p:nvPr/>
        </p:nvSpPr>
        <p:spPr>
          <a:xfrm>
            <a:off x="534629" y="4504403"/>
            <a:ext cx="180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4</a:t>
            </a:r>
          </a:p>
        </p:txBody>
      </p:sp>
      <p:sp>
        <p:nvSpPr>
          <p:cNvPr id="10" name="Metin kutusu 9">
            <a:extLst>
              <a:ext uri="{FF2B5EF4-FFF2-40B4-BE49-F238E27FC236}">
                <a16:creationId xmlns:a16="http://schemas.microsoft.com/office/drawing/2014/main" id="{22B2D20D-1F18-CAAE-3313-00A743D203C9}"/>
              </a:ext>
            </a:extLst>
          </p:cNvPr>
          <p:cNvSpPr txBox="1"/>
          <p:nvPr/>
        </p:nvSpPr>
        <p:spPr>
          <a:xfrm>
            <a:off x="516194" y="5254113"/>
            <a:ext cx="180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5</a:t>
            </a:r>
          </a:p>
        </p:txBody>
      </p:sp>
      <p:sp>
        <p:nvSpPr>
          <p:cNvPr id="11" name="Metin kutusu 10">
            <a:extLst>
              <a:ext uri="{FF2B5EF4-FFF2-40B4-BE49-F238E27FC236}">
                <a16:creationId xmlns:a16="http://schemas.microsoft.com/office/drawing/2014/main" id="{84C11549-A5BA-A050-7874-1AC89F454829}"/>
              </a:ext>
            </a:extLst>
          </p:cNvPr>
          <p:cNvSpPr txBox="1"/>
          <p:nvPr/>
        </p:nvSpPr>
        <p:spPr>
          <a:xfrm>
            <a:off x="3742403" y="4387644"/>
            <a:ext cx="7337322"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5000"/>
              </a:lnSpc>
              <a:spcBef>
                <a:spcPts val="1000"/>
              </a:spcBef>
              <a:buFont typeface="Arial,Sans-Serif"/>
              <a:buChar char="•"/>
            </a:pPr>
            <a:r>
              <a:rPr lang="tr-TR" sz="1600" dirty="0">
                <a:ea typeface="+mn-lt"/>
                <a:cs typeface="+mn-lt"/>
              </a:rPr>
              <a:t>Ortamda yer alan nesnelere ait alan ve boyut bilgilerinin cm veya mm cinsinden hesaplanabilmesi amacıyla, A4 kağıdının köşesine 50mm x 50mm boyutlarında referans bir kare çizilmiştir. Referans karesinin alanı piksel cinsinden hesaplanarak, gerçek alana oranlanmaktadır. Bu sayede piksel / mm dönüşüm işlemi program tarafından otomatik olarak gerçekleştirilmektedir. </a:t>
            </a:r>
          </a:p>
          <a:p>
            <a:pPr algn="l"/>
            <a:endParaRPr lang="tr-TR" sz="1600" dirty="0"/>
          </a:p>
        </p:txBody>
      </p:sp>
    </p:spTree>
    <p:extLst>
      <p:ext uri="{BB962C8B-B14F-4D97-AF65-F5344CB8AC3E}">
        <p14:creationId xmlns:p14="http://schemas.microsoft.com/office/powerpoint/2010/main" val="45893405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CA6616-179B-6967-408F-D6D7850B740E}"/>
              </a:ext>
            </a:extLst>
          </p:cNvPr>
          <p:cNvSpPr>
            <a:spLocks noGrp="1"/>
          </p:cNvSpPr>
          <p:nvPr>
            <p:ph type="title"/>
          </p:nvPr>
        </p:nvSpPr>
        <p:spPr>
          <a:xfrm>
            <a:off x="540000" y="540000"/>
            <a:ext cx="11101135" cy="789404"/>
          </a:xfrm>
        </p:spPr>
        <p:txBody>
          <a:bodyPr>
            <a:normAutofit/>
          </a:bodyPr>
          <a:lstStyle/>
          <a:p>
            <a:r>
              <a:rPr lang="tr-TR" sz="4500" dirty="0">
                <a:ea typeface="+mj-lt"/>
                <a:cs typeface="+mj-lt"/>
              </a:rPr>
              <a:t>Sınıflandırma işlemi aşamasına ait adımlar</a:t>
            </a:r>
            <a:endParaRPr lang="tr-TR" sz="4500" dirty="0"/>
          </a:p>
        </p:txBody>
      </p:sp>
      <p:sp>
        <p:nvSpPr>
          <p:cNvPr id="3" name="İçerik Yer Tutucusu 2">
            <a:extLst>
              <a:ext uri="{FF2B5EF4-FFF2-40B4-BE49-F238E27FC236}">
                <a16:creationId xmlns:a16="http://schemas.microsoft.com/office/drawing/2014/main" id="{3F7EB2DA-B2E9-566F-A02B-627AF550AE59}"/>
              </a:ext>
            </a:extLst>
          </p:cNvPr>
          <p:cNvSpPr>
            <a:spLocks noGrp="1"/>
          </p:cNvSpPr>
          <p:nvPr>
            <p:ph idx="1"/>
          </p:nvPr>
        </p:nvSpPr>
        <p:spPr>
          <a:xfrm>
            <a:off x="540000" y="2098725"/>
            <a:ext cx="11101136" cy="4209999"/>
          </a:xfrm>
        </p:spPr>
        <p:txBody>
          <a:bodyPr vert="horz" lIns="91440" tIns="45720" rIns="91440" bIns="45720" rtlCol="0" anchor="t">
            <a:normAutofit/>
          </a:bodyPr>
          <a:lstStyle/>
          <a:p>
            <a:pPr marL="269875" indent="-269875"/>
            <a:r>
              <a:rPr lang="tr-TR" dirty="0">
                <a:ea typeface="+mn-lt"/>
                <a:cs typeface="+mn-lt"/>
              </a:rPr>
              <a:t>Kümeleme, fiziksel veya soyut nesneleri benzer nesne sınıfları içerisinde gruplama sürecidir. Veri kümeleme, küme analizi olarak da tanımlanmaktadır. Kümeleme analizinde desen, nokta veya nesnelerin doğal olarak gruplandırılması yapılmaktadır. Kümeleme analizi ile çok değişkenli özellikler içeren veriler </a:t>
            </a:r>
            <a:r>
              <a:rPr lang="tr-TR" dirty="0" err="1">
                <a:ea typeface="+mn-lt"/>
                <a:cs typeface="+mn-lt"/>
              </a:rPr>
              <a:t>kümelendirilebilmektedir</a:t>
            </a:r>
            <a:r>
              <a:rPr lang="tr-TR" dirty="0">
                <a:ea typeface="+mn-lt"/>
                <a:cs typeface="+mn-lt"/>
              </a:rPr>
              <a:t>. Kümeleme yöntemi örüntü tanıma, veri analizi, görüntü işleme, market araştırmaları, vb. gibi çeşitli alanlarda kullanılmaktadır. 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endParaRPr lang="tr-TR" dirty="0"/>
          </a:p>
        </p:txBody>
      </p:sp>
    </p:spTree>
    <p:extLst>
      <p:ext uri="{BB962C8B-B14F-4D97-AF65-F5344CB8AC3E}">
        <p14:creationId xmlns:p14="http://schemas.microsoft.com/office/powerpoint/2010/main" val="309269354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B36FFE-E1E5-BFC0-6D2B-31E22E99E698}"/>
              </a:ext>
            </a:extLst>
          </p:cNvPr>
          <p:cNvSpPr>
            <a:spLocks noGrp="1"/>
          </p:cNvSpPr>
          <p:nvPr>
            <p:ph type="title"/>
          </p:nvPr>
        </p:nvSpPr>
        <p:spPr>
          <a:xfrm>
            <a:off x="540000" y="540000"/>
            <a:ext cx="11101135" cy="826275"/>
          </a:xfrm>
        </p:spPr>
        <p:txBody>
          <a:bodyPr>
            <a:normAutofit/>
          </a:bodyPr>
          <a:lstStyle/>
          <a:p>
            <a:r>
              <a:rPr lang="tr-TR" sz="4500" dirty="0">
                <a:ea typeface="+mj-lt"/>
                <a:cs typeface="+mj-lt"/>
              </a:rPr>
              <a:t>Ortalama tabanlı sınıflandırma</a:t>
            </a:r>
            <a:endParaRPr lang="tr-TR" sz="4500" dirty="0"/>
          </a:p>
        </p:txBody>
      </p:sp>
      <p:sp>
        <p:nvSpPr>
          <p:cNvPr id="3" name="İçerik Yer Tutucusu 2">
            <a:extLst>
              <a:ext uri="{FF2B5EF4-FFF2-40B4-BE49-F238E27FC236}">
                <a16:creationId xmlns:a16="http://schemas.microsoft.com/office/drawing/2014/main" id="{0623F043-CF51-B8DE-9CA2-C882F49ACFDB}"/>
              </a:ext>
            </a:extLst>
          </p:cNvPr>
          <p:cNvSpPr>
            <a:spLocks noGrp="1"/>
          </p:cNvSpPr>
          <p:nvPr>
            <p:ph idx="1"/>
          </p:nvPr>
        </p:nvSpPr>
        <p:spPr>
          <a:xfrm>
            <a:off x="540000" y="1619404"/>
            <a:ext cx="11101136" cy="3288225"/>
          </a:xfrm>
        </p:spPr>
        <p:txBody>
          <a:bodyPr vert="horz" lIns="91440" tIns="45720" rIns="91440" bIns="45720" rtlCol="0" anchor="t">
            <a:normAutofit fontScale="92500" lnSpcReduction="10000"/>
          </a:bodyPr>
          <a:lstStyle/>
          <a:p>
            <a:pPr marL="269875" indent="-269875"/>
            <a:r>
              <a:rPr lang="tr-TR" dirty="0">
                <a:ea typeface="+mn-lt"/>
                <a:cs typeface="+mn-lt"/>
              </a:rPr>
              <a:t>Önerilen ilk yöntemde ortamda bulunan nesneler kendi aralarında otomatik olarak 3 sınıfa ayrıştırılmaktadır. Sınıflandırma işleminde oluşturulan ilk küme merkezi hesaplanırken denklem 1’te sunulan formül kullanılmaktadır. Denklemde K2, ortanca (ikinci) küme merkezini, N ortamda bulunan nesne sayısını, </a:t>
            </a:r>
            <a:r>
              <a:rPr lang="tr-TR" dirty="0" err="1">
                <a:ea typeface="+mn-lt"/>
                <a:cs typeface="+mn-lt"/>
              </a:rPr>
              <a:t>Ax</a:t>
            </a:r>
            <a:r>
              <a:rPr lang="tr-TR" dirty="0">
                <a:ea typeface="+mn-lt"/>
                <a:cs typeface="+mn-lt"/>
              </a:rPr>
              <a:t> (m00) x </a:t>
            </a:r>
            <a:r>
              <a:rPr lang="tr-TR" dirty="0" err="1">
                <a:ea typeface="+mn-lt"/>
                <a:cs typeface="+mn-lt"/>
              </a:rPr>
              <a:t>indisli</a:t>
            </a:r>
            <a:r>
              <a:rPr lang="tr-TR" dirty="0">
                <a:ea typeface="+mn-lt"/>
                <a:cs typeface="+mn-lt"/>
              </a:rPr>
              <a:t> nesnenin alanını ifade etmektedir.</a:t>
            </a:r>
          </a:p>
          <a:p>
            <a:pPr marL="269875" indent="-269875"/>
            <a:endParaRPr lang="tr-TR" dirty="0"/>
          </a:p>
          <a:p>
            <a:pPr marL="269875" indent="-269875"/>
            <a:endParaRPr lang="tr-TR" dirty="0"/>
          </a:p>
          <a:p>
            <a:pPr marL="269875" indent="-269875"/>
            <a:r>
              <a:rPr lang="tr-TR" dirty="0">
                <a:ea typeface="+mn-lt"/>
                <a:cs typeface="+mn-lt"/>
              </a:rPr>
              <a:t>Diğer iki küme merkezi hesaplanırken ilk olarak en büyük (</a:t>
            </a:r>
            <a:r>
              <a:rPr lang="tr-TR" dirty="0" err="1">
                <a:ea typeface="+mn-lt"/>
                <a:cs typeface="+mn-lt"/>
              </a:rPr>
              <a:t>maksAlan</a:t>
            </a:r>
            <a:r>
              <a:rPr lang="tr-TR" dirty="0">
                <a:ea typeface="+mn-lt"/>
                <a:cs typeface="+mn-lt"/>
              </a:rPr>
              <a:t>) ve en küçük (</a:t>
            </a:r>
            <a:r>
              <a:rPr lang="tr-TR" dirty="0" err="1">
                <a:ea typeface="+mn-lt"/>
                <a:cs typeface="+mn-lt"/>
              </a:rPr>
              <a:t>minAlan</a:t>
            </a:r>
            <a:r>
              <a:rPr lang="tr-TR" dirty="0">
                <a:ea typeface="+mn-lt"/>
                <a:cs typeface="+mn-lt"/>
              </a:rPr>
              <a:t>) alan hesaplanmaktadır. K1 ve K3 küme merkezlerinin hesaplanmasını gösteren ifadeler, denklem 2 ve denklem 3’te sunulmaktadır. </a:t>
            </a:r>
            <a:endParaRPr lang="tr-TR" dirty="0"/>
          </a:p>
          <a:p>
            <a:pPr marL="269875" indent="-269875"/>
            <a:endParaRPr lang="tr-TR" dirty="0"/>
          </a:p>
          <a:p>
            <a:pPr marL="269875" lvl="1" indent="-269875"/>
            <a:endParaRPr lang="tr-TR" dirty="0"/>
          </a:p>
        </p:txBody>
      </p:sp>
      <p:pic>
        <p:nvPicPr>
          <p:cNvPr id="4" name="Resim 4">
            <a:extLst>
              <a:ext uri="{FF2B5EF4-FFF2-40B4-BE49-F238E27FC236}">
                <a16:creationId xmlns:a16="http://schemas.microsoft.com/office/drawing/2014/main" id="{3C00EC90-E68D-3414-5A6C-C038CF1F4FEB}"/>
              </a:ext>
            </a:extLst>
          </p:cNvPr>
          <p:cNvPicPr>
            <a:picLocks noChangeAspect="1"/>
          </p:cNvPicPr>
          <p:nvPr/>
        </p:nvPicPr>
        <p:blipFill>
          <a:blip r:embed="rId2"/>
          <a:stretch>
            <a:fillRect/>
          </a:stretch>
        </p:blipFill>
        <p:spPr>
          <a:xfrm>
            <a:off x="895043" y="3023572"/>
            <a:ext cx="1085850" cy="466725"/>
          </a:xfrm>
          <a:prstGeom prst="rect">
            <a:avLst/>
          </a:prstGeom>
        </p:spPr>
      </p:pic>
      <p:pic>
        <p:nvPicPr>
          <p:cNvPr id="5" name="Resim 5">
            <a:extLst>
              <a:ext uri="{FF2B5EF4-FFF2-40B4-BE49-F238E27FC236}">
                <a16:creationId xmlns:a16="http://schemas.microsoft.com/office/drawing/2014/main" id="{F1684531-BFD1-05A9-8B70-54693CF62C5E}"/>
              </a:ext>
            </a:extLst>
          </p:cNvPr>
          <p:cNvPicPr>
            <a:picLocks noChangeAspect="1"/>
          </p:cNvPicPr>
          <p:nvPr/>
        </p:nvPicPr>
        <p:blipFill>
          <a:blip r:embed="rId3"/>
          <a:stretch>
            <a:fillRect/>
          </a:stretch>
        </p:blipFill>
        <p:spPr>
          <a:xfrm>
            <a:off x="900420" y="4902610"/>
            <a:ext cx="1419225" cy="838200"/>
          </a:xfrm>
          <a:prstGeom prst="rect">
            <a:avLst/>
          </a:prstGeom>
        </p:spPr>
      </p:pic>
      <p:sp>
        <p:nvSpPr>
          <p:cNvPr id="6" name="Metin kutusu 5">
            <a:extLst>
              <a:ext uri="{FF2B5EF4-FFF2-40B4-BE49-F238E27FC236}">
                <a16:creationId xmlns:a16="http://schemas.microsoft.com/office/drawing/2014/main" id="{29E143E3-61BA-D7B0-4950-326326D4F2A9}"/>
              </a:ext>
            </a:extLst>
          </p:cNvPr>
          <p:cNvSpPr txBox="1"/>
          <p:nvPr/>
        </p:nvSpPr>
        <p:spPr>
          <a:xfrm>
            <a:off x="3041854" y="4848532"/>
            <a:ext cx="706079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tr-TR" dirty="0">
                <a:ea typeface="+mn-lt"/>
                <a:cs typeface="+mn-lt"/>
              </a:rPr>
              <a:t>Nesneleri sınıflandırma aşamasında, ilgili nesnenin alanı ile her bir küme merkezi arasındaki mesafe hesaplanmaktadır. Nesneler kendilerine en yakın noktada bulunan küme merkezlerine yerleştirilerek sınıflandırılmaktadır.</a:t>
            </a:r>
            <a:endParaRPr lang="tr-TR" dirty="0"/>
          </a:p>
        </p:txBody>
      </p:sp>
    </p:spTree>
    <p:extLst>
      <p:ext uri="{BB962C8B-B14F-4D97-AF65-F5344CB8AC3E}">
        <p14:creationId xmlns:p14="http://schemas.microsoft.com/office/powerpoint/2010/main" val="251531091"/>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ABEAC1-1C81-4E3F-338A-8536ABFC5977}"/>
              </a:ext>
            </a:extLst>
          </p:cNvPr>
          <p:cNvSpPr>
            <a:spLocks noGrp="1"/>
          </p:cNvSpPr>
          <p:nvPr>
            <p:ph type="title"/>
          </p:nvPr>
        </p:nvSpPr>
        <p:spPr/>
        <p:txBody>
          <a:bodyPr/>
          <a:lstStyle/>
          <a:p>
            <a:r>
              <a:rPr lang="tr-TR" dirty="0">
                <a:ea typeface="+mj-lt"/>
                <a:cs typeface="+mj-lt"/>
              </a:rPr>
              <a:t>K-</a:t>
            </a:r>
            <a:r>
              <a:rPr lang="tr-TR" dirty="0" err="1">
                <a:ea typeface="+mj-lt"/>
                <a:cs typeface="+mj-lt"/>
              </a:rPr>
              <a:t>means</a:t>
            </a:r>
            <a:r>
              <a:rPr lang="tr-TR" dirty="0">
                <a:ea typeface="+mj-lt"/>
                <a:cs typeface="+mj-lt"/>
              </a:rPr>
              <a:t> kümeleme yöntemi </a:t>
            </a:r>
            <a:endParaRPr lang="tr-TR" dirty="0"/>
          </a:p>
        </p:txBody>
      </p:sp>
      <p:sp>
        <p:nvSpPr>
          <p:cNvPr id="3" name="İçerik Yer Tutucusu 2">
            <a:extLst>
              <a:ext uri="{FF2B5EF4-FFF2-40B4-BE49-F238E27FC236}">
                <a16:creationId xmlns:a16="http://schemas.microsoft.com/office/drawing/2014/main" id="{EBD8BB41-E481-7968-B092-E815F8AEF907}"/>
              </a:ext>
            </a:extLst>
          </p:cNvPr>
          <p:cNvSpPr>
            <a:spLocks noGrp="1"/>
          </p:cNvSpPr>
          <p:nvPr>
            <p:ph idx="1"/>
          </p:nvPr>
        </p:nvSpPr>
        <p:spPr>
          <a:xfrm>
            <a:off x="540000" y="1975823"/>
            <a:ext cx="11101136" cy="4332901"/>
          </a:xfrm>
        </p:spPr>
        <p:txBody>
          <a:bodyPr vert="horz" lIns="91440" tIns="45720" rIns="91440" bIns="45720" rtlCol="0" anchor="t">
            <a:normAutofit fontScale="92500" lnSpcReduction="10000"/>
          </a:bodyPr>
          <a:lstStyle/>
          <a:p>
            <a:pPr marL="269875" indent="-269875"/>
            <a:r>
              <a:rPr lang="tr-TR" dirty="0"/>
              <a:t>K-</a:t>
            </a:r>
            <a:r>
              <a:rPr lang="tr-TR" dirty="0" err="1"/>
              <a:t>means</a:t>
            </a:r>
            <a:r>
              <a:rPr lang="tr-TR" dirty="0"/>
              <a:t> algoritması, N adet veri nesnesinin K adet kümeye bölünmesidir. K-</a:t>
            </a:r>
            <a:r>
              <a:rPr lang="tr-TR" dirty="0" err="1"/>
              <a:t>means</a:t>
            </a:r>
            <a:r>
              <a:rPr lang="tr-TR" dirty="0"/>
              <a:t> kümeleme, karesel hatayı en aza indirgemek için N tane veriyi K adet kümeye bölümlemeyi amaçlamaktadır [18, 24]. K-</a:t>
            </a:r>
            <a:r>
              <a:rPr lang="tr-TR" dirty="0" err="1"/>
              <a:t>means</a:t>
            </a:r>
            <a:r>
              <a:rPr lang="tr-TR" dirty="0"/>
              <a:t> algoritmasının temel amacı bölümleme sonucunda elde edilen küme içindeki verilerin benzerliklerinin maksimum, kümeler arasındaki benzerliklerin ise minimum olmasıdır. K-</a:t>
            </a:r>
            <a:r>
              <a:rPr lang="tr-TR" dirty="0" err="1"/>
              <a:t>means</a:t>
            </a:r>
            <a:r>
              <a:rPr lang="tr-TR" dirty="0"/>
              <a:t> algoritmasının çalışma sürecini maddeler halinde sunulan 4 aşamada ifade edilmektedir.</a:t>
            </a:r>
          </a:p>
          <a:p>
            <a:pPr marL="269875" indent="-269875"/>
            <a:r>
              <a:rPr lang="tr-TR" dirty="0">
                <a:ea typeface="+mn-lt"/>
                <a:cs typeface="+mn-lt"/>
              </a:rPr>
              <a:t>1. İlk olarak, K adet küme için rastgele başlangıç küme merkezleri belirlenmektedir, </a:t>
            </a:r>
          </a:p>
          <a:p>
            <a:pPr marL="269875" indent="-269875"/>
            <a:r>
              <a:rPr lang="tr-TR" dirty="0">
                <a:ea typeface="+mn-lt"/>
                <a:cs typeface="+mn-lt"/>
              </a:rPr>
              <a:t>2. Her nesnenin seçilmiş olan küme merkez noktalarına olan uzaklığı hesaplanmaktadır. Küme merkez noktalarına olan uzaklıklarına göre tüm nesneler k adet kümeden en yakın olan kümeye yerleştirilmektedir, </a:t>
            </a:r>
          </a:p>
          <a:p>
            <a:pPr marL="269875" indent="-269875"/>
            <a:r>
              <a:rPr lang="tr-TR" dirty="0">
                <a:ea typeface="+mn-lt"/>
                <a:cs typeface="+mn-lt"/>
              </a:rPr>
              <a:t>3. Yeni oluşan kümelerin merkez noktaları, o kümedeki tüm nesnelerin ortalama değerlerinden elde edilmiş veriye göre değiştirilmektedir, </a:t>
            </a:r>
          </a:p>
          <a:p>
            <a:pPr marL="269875" indent="-269875"/>
            <a:r>
              <a:rPr lang="tr-TR" dirty="0">
                <a:ea typeface="+mn-lt"/>
                <a:cs typeface="+mn-lt"/>
              </a:rPr>
              <a:t>4. Küme merkez noktaları sabit olmadığı sürece 2. ve 3. adımlar tekrarlanmaktadır.</a:t>
            </a:r>
            <a:endParaRPr lang="tr-TR" dirty="0"/>
          </a:p>
        </p:txBody>
      </p:sp>
    </p:spTree>
    <p:extLst>
      <p:ext uri="{BB962C8B-B14F-4D97-AF65-F5344CB8AC3E}">
        <p14:creationId xmlns:p14="http://schemas.microsoft.com/office/powerpoint/2010/main" val="2983698160"/>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5" name="Rectangle 34">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36">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3" name="Rectangle 42">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1" name="Rectangle 40">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8E3B7495-D727-5EFB-7500-8F4B3F721662}"/>
              </a:ext>
            </a:extLst>
          </p:cNvPr>
          <p:cNvSpPr>
            <a:spLocks noGrp="1"/>
          </p:cNvSpPr>
          <p:nvPr>
            <p:ph type="title"/>
          </p:nvPr>
        </p:nvSpPr>
        <p:spPr>
          <a:xfrm>
            <a:off x="550863" y="540000"/>
            <a:ext cx="4500561" cy="1953501"/>
          </a:xfrm>
        </p:spPr>
        <p:txBody>
          <a:bodyPr anchor="t">
            <a:normAutofit/>
          </a:bodyPr>
          <a:lstStyle/>
          <a:p>
            <a:r>
              <a:rPr lang="tr-TR" sz="3300">
                <a:ea typeface="+mj-lt"/>
                <a:cs typeface="+mj-lt"/>
              </a:rPr>
              <a:t>Makalede kullanılmakta olan K-means algoritmasının akış diyagramı</a:t>
            </a:r>
            <a:endParaRPr lang="tr-TR" sz="3300"/>
          </a:p>
        </p:txBody>
      </p:sp>
      <p:sp>
        <p:nvSpPr>
          <p:cNvPr id="8" name="Content Placeholder 7">
            <a:extLst>
              <a:ext uri="{FF2B5EF4-FFF2-40B4-BE49-F238E27FC236}">
                <a16:creationId xmlns:a16="http://schemas.microsoft.com/office/drawing/2014/main" id="{6743B606-2177-1EB1-FFEE-FB34081689F3}"/>
              </a:ext>
            </a:extLst>
          </p:cNvPr>
          <p:cNvSpPr>
            <a:spLocks noGrp="1"/>
          </p:cNvSpPr>
          <p:nvPr>
            <p:ph idx="1"/>
          </p:nvPr>
        </p:nvSpPr>
        <p:spPr>
          <a:xfrm>
            <a:off x="5232400" y="540000"/>
            <a:ext cx="6408738" cy="2222009"/>
          </a:xfrm>
        </p:spPr>
        <p:txBody>
          <a:bodyPr anchor="t">
            <a:normAutofit fontScale="92500"/>
          </a:bodyPr>
          <a:lstStyle/>
          <a:p>
            <a:pPr marL="269875" indent="-269875">
              <a:lnSpc>
                <a:spcPct val="115000"/>
              </a:lnSpc>
            </a:pPr>
            <a:r>
              <a:rPr lang="en-US" dirty="0" err="1">
                <a:ea typeface="+mn-lt"/>
                <a:cs typeface="+mn-lt"/>
              </a:rPr>
              <a:t>Kümeleme</a:t>
            </a:r>
            <a:r>
              <a:rPr lang="en-US" dirty="0">
                <a:ea typeface="+mn-lt"/>
                <a:cs typeface="+mn-lt"/>
              </a:rPr>
              <a:t> </a:t>
            </a:r>
            <a:r>
              <a:rPr lang="en-US" dirty="0" err="1">
                <a:ea typeface="+mn-lt"/>
                <a:cs typeface="+mn-lt"/>
              </a:rPr>
              <a:t>işlemi</a:t>
            </a:r>
            <a:r>
              <a:rPr lang="en-US" dirty="0">
                <a:ea typeface="+mn-lt"/>
                <a:cs typeface="+mn-lt"/>
              </a:rPr>
              <a:t> </a:t>
            </a:r>
            <a:r>
              <a:rPr lang="en-US" dirty="0" err="1">
                <a:ea typeface="+mn-lt"/>
                <a:cs typeface="+mn-lt"/>
              </a:rPr>
              <a:t>nesnelerin</a:t>
            </a:r>
            <a:r>
              <a:rPr lang="en-US" dirty="0">
                <a:ea typeface="+mn-lt"/>
                <a:cs typeface="+mn-lt"/>
              </a:rPr>
              <a:t> </a:t>
            </a:r>
            <a:r>
              <a:rPr lang="en-US" dirty="0" err="1">
                <a:ea typeface="+mn-lt"/>
                <a:cs typeface="+mn-lt"/>
              </a:rPr>
              <a:t>birbirleri</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benzerlik</a:t>
            </a:r>
            <a:r>
              <a:rPr lang="en-US" dirty="0">
                <a:ea typeface="+mn-lt"/>
                <a:cs typeface="+mn-lt"/>
              </a:rPr>
              <a:t> </a:t>
            </a:r>
            <a:r>
              <a:rPr lang="en-US" dirty="0" err="1">
                <a:ea typeface="+mn-lt"/>
                <a:cs typeface="+mn-lt"/>
              </a:rPr>
              <a:t>veya</a:t>
            </a:r>
            <a:r>
              <a:rPr lang="en-US" dirty="0">
                <a:ea typeface="+mn-lt"/>
                <a:cs typeface="+mn-lt"/>
              </a:rPr>
              <a:t> </a:t>
            </a:r>
            <a:r>
              <a:rPr lang="en-US" dirty="0" err="1">
                <a:ea typeface="+mn-lt"/>
                <a:cs typeface="+mn-lt"/>
              </a:rPr>
              <a:t>benzemezliklerine</a:t>
            </a:r>
            <a:r>
              <a:rPr lang="en-US" dirty="0">
                <a:ea typeface="+mn-lt"/>
                <a:cs typeface="+mn-lt"/>
              </a:rPr>
              <a:t> </a:t>
            </a:r>
            <a:r>
              <a:rPr lang="en-US" dirty="0" err="1">
                <a:ea typeface="+mn-lt"/>
                <a:cs typeface="+mn-lt"/>
              </a:rPr>
              <a:t>göre</a:t>
            </a:r>
            <a:r>
              <a:rPr lang="en-US" dirty="0">
                <a:ea typeface="+mn-lt"/>
                <a:cs typeface="+mn-lt"/>
              </a:rPr>
              <a:t> </a:t>
            </a:r>
            <a:r>
              <a:rPr lang="en-US" dirty="0" err="1">
                <a:ea typeface="+mn-lt"/>
                <a:cs typeface="+mn-lt"/>
              </a:rPr>
              <a:t>gerçekleştirilmektedir</a:t>
            </a:r>
            <a:r>
              <a:rPr lang="en-US" dirty="0">
                <a:ea typeface="+mn-lt"/>
                <a:cs typeface="+mn-lt"/>
              </a:rPr>
              <a:t>. </a:t>
            </a:r>
            <a:r>
              <a:rPr lang="en-US" dirty="0" err="1">
                <a:ea typeface="+mn-lt"/>
                <a:cs typeface="+mn-lt"/>
              </a:rPr>
              <a:t>Benzerlik</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benzemezlik</a:t>
            </a:r>
            <a:r>
              <a:rPr lang="en-US" dirty="0">
                <a:ea typeface="+mn-lt"/>
                <a:cs typeface="+mn-lt"/>
              </a:rPr>
              <a:t> </a:t>
            </a:r>
            <a:r>
              <a:rPr lang="en-US" dirty="0" err="1">
                <a:ea typeface="+mn-lt"/>
                <a:cs typeface="+mn-lt"/>
              </a:rPr>
              <a:t>ölçümlerinde</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yaygın</a:t>
            </a:r>
            <a:r>
              <a:rPr lang="en-US" dirty="0">
                <a:ea typeface="+mn-lt"/>
                <a:cs typeface="+mn-lt"/>
              </a:rPr>
              <a:t> </a:t>
            </a:r>
            <a:r>
              <a:rPr lang="en-US" dirty="0" err="1">
                <a:ea typeface="+mn-lt"/>
                <a:cs typeface="+mn-lt"/>
              </a:rPr>
              <a:t>olarak</a:t>
            </a:r>
            <a:r>
              <a:rPr lang="en-US" dirty="0">
                <a:ea typeface="+mn-lt"/>
                <a:cs typeface="+mn-lt"/>
              </a:rPr>
              <a:t> </a:t>
            </a:r>
            <a:r>
              <a:rPr lang="en-US" dirty="0" err="1">
                <a:ea typeface="+mn-lt"/>
                <a:cs typeface="+mn-lt"/>
              </a:rPr>
              <a:t>kullanılan</a:t>
            </a:r>
            <a:r>
              <a:rPr lang="en-US" dirty="0">
                <a:ea typeface="+mn-lt"/>
                <a:cs typeface="+mn-lt"/>
              </a:rPr>
              <a:t> </a:t>
            </a:r>
            <a:r>
              <a:rPr lang="en-US" dirty="0" err="1">
                <a:ea typeface="+mn-lt"/>
                <a:cs typeface="+mn-lt"/>
              </a:rPr>
              <a:t>mesafe</a:t>
            </a:r>
            <a:r>
              <a:rPr lang="en-US" dirty="0">
                <a:ea typeface="+mn-lt"/>
                <a:cs typeface="+mn-lt"/>
              </a:rPr>
              <a:t> </a:t>
            </a:r>
            <a:r>
              <a:rPr lang="en-US" dirty="0" err="1">
                <a:ea typeface="+mn-lt"/>
                <a:cs typeface="+mn-lt"/>
              </a:rPr>
              <a:t>ölçüm</a:t>
            </a:r>
            <a:r>
              <a:rPr lang="en-US" dirty="0">
                <a:ea typeface="+mn-lt"/>
                <a:cs typeface="+mn-lt"/>
              </a:rPr>
              <a:t> </a:t>
            </a:r>
            <a:r>
              <a:rPr lang="en-US" dirty="0" err="1">
                <a:ea typeface="+mn-lt"/>
                <a:cs typeface="+mn-lt"/>
              </a:rPr>
              <a:t>yöntemleri</a:t>
            </a:r>
            <a:r>
              <a:rPr lang="en-US" dirty="0">
                <a:ea typeface="+mn-lt"/>
                <a:cs typeface="+mn-lt"/>
              </a:rPr>
              <a:t> Euclidean, Manhattan </a:t>
            </a:r>
            <a:r>
              <a:rPr lang="en-US" dirty="0" err="1">
                <a:ea typeface="+mn-lt"/>
                <a:cs typeface="+mn-lt"/>
              </a:rPr>
              <a:t>ve</a:t>
            </a:r>
            <a:r>
              <a:rPr lang="en-US" dirty="0">
                <a:ea typeface="+mn-lt"/>
                <a:cs typeface="+mn-lt"/>
              </a:rPr>
              <a:t> Minkowski </a:t>
            </a:r>
            <a:r>
              <a:rPr lang="en-US" dirty="0" err="1">
                <a:ea typeface="+mn-lt"/>
                <a:cs typeface="+mn-lt"/>
              </a:rPr>
              <a:t>yöntemleridir</a:t>
            </a:r>
            <a:r>
              <a:rPr lang="en-US" dirty="0">
                <a:ea typeface="+mn-lt"/>
                <a:cs typeface="+mn-lt"/>
              </a:rPr>
              <a:t>. Euclidean, Manhattan </a:t>
            </a:r>
            <a:r>
              <a:rPr lang="en-US" dirty="0" err="1">
                <a:ea typeface="+mn-lt"/>
                <a:cs typeface="+mn-lt"/>
              </a:rPr>
              <a:t>ve</a:t>
            </a:r>
            <a:r>
              <a:rPr lang="en-US" dirty="0">
                <a:ea typeface="+mn-lt"/>
                <a:cs typeface="+mn-lt"/>
              </a:rPr>
              <a:t> Minkowski </a:t>
            </a:r>
            <a:r>
              <a:rPr lang="en-US" dirty="0" err="1">
                <a:ea typeface="+mn-lt"/>
                <a:cs typeface="+mn-lt"/>
              </a:rPr>
              <a:t>mesafelerinin</a:t>
            </a:r>
            <a:r>
              <a:rPr lang="en-US" dirty="0">
                <a:ea typeface="+mn-lt"/>
                <a:cs typeface="+mn-lt"/>
              </a:rPr>
              <a:t> </a:t>
            </a:r>
            <a:r>
              <a:rPr lang="en-US" dirty="0" err="1">
                <a:ea typeface="+mn-lt"/>
                <a:cs typeface="+mn-lt"/>
              </a:rPr>
              <a:t>hesaplanması</a:t>
            </a:r>
            <a:r>
              <a:rPr lang="en-US" dirty="0">
                <a:ea typeface="+mn-lt"/>
                <a:cs typeface="+mn-lt"/>
              </a:rPr>
              <a:t> </a:t>
            </a:r>
            <a:r>
              <a:rPr lang="en-US" dirty="0" err="1">
                <a:ea typeface="+mn-lt"/>
                <a:cs typeface="+mn-lt"/>
              </a:rPr>
              <a:t>Denklem</a:t>
            </a:r>
            <a:r>
              <a:rPr lang="en-US" dirty="0">
                <a:ea typeface="+mn-lt"/>
                <a:cs typeface="+mn-lt"/>
              </a:rPr>
              <a:t> 1, 2 </a:t>
            </a:r>
            <a:r>
              <a:rPr lang="en-US" dirty="0" err="1">
                <a:ea typeface="+mn-lt"/>
                <a:cs typeface="+mn-lt"/>
              </a:rPr>
              <a:t>ve</a:t>
            </a:r>
            <a:r>
              <a:rPr lang="en-US" dirty="0">
                <a:ea typeface="+mn-lt"/>
                <a:cs typeface="+mn-lt"/>
              </a:rPr>
              <a:t> 3’de </a:t>
            </a:r>
            <a:r>
              <a:rPr lang="en-US" dirty="0" err="1">
                <a:ea typeface="+mn-lt"/>
                <a:cs typeface="+mn-lt"/>
              </a:rPr>
              <a:t>sırası</a:t>
            </a:r>
            <a:r>
              <a:rPr lang="en-US" dirty="0">
                <a:ea typeface="+mn-lt"/>
                <a:cs typeface="+mn-lt"/>
              </a:rPr>
              <a:t> </a:t>
            </a:r>
            <a:r>
              <a:rPr lang="en-US" dirty="0" err="1">
                <a:ea typeface="+mn-lt"/>
                <a:cs typeface="+mn-lt"/>
              </a:rPr>
              <a:t>ile</a:t>
            </a:r>
            <a:r>
              <a:rPr lang="en-US" dirty="0">
                <a:ea typeface="+mn-lt"/>
                <a:cs typeface="+mn-lt"/>
              </a:rPr>
              <a:t> </a:t>
            </a:r>
            <a:r>
              <a:rPr lang="en-US" dirty="0" err="1">
                <a:ea typeface="+mn-lt"/>
                <a:cs typeface="+mn-lt"/>
              </a:rPr>
              <a:t>gösterilmektedir</a:t>
            </a:r>
            <a:endParaRPr lang="en-US" dirty="0"/>
          </a:p>
        </p:txBody>
      </p:sp>
      <p:pic>
        <p:nvPicPr>
          <p:cNvPr id="4" name="Resim 4">
            <a:extLst>
              <a:ext uri="{FF2B5EF4-FFF2-40B4-BE49-F238E27FC236}">
                <a16:creationId xmlns:a16="http://schemas.microsoft.com/office/drawing/2014/main" id="{165BB510-7629-175A-5DA2-2ACC0275470F}"/>
              </a:ext>
            </a:extLst>
          </p:cNvPr>
          <p:cNvPicPr>
            <a:picLocks noChangeAspect="1"/>
          </p:cNvPicPr>
          <p:nvPr/>
        </p:nvPicPr>
        <p:blipFill>
          <a:blip r:embed="rId2"/>
          <a:stretch>
            <a:fillRect/>
          </a:stretch>
        </p:blipFill>
        <p:spPr>
          <a:xfrm>
            <a:off x="627079" y="2490847"/>
            <a:ext cx="4659603" cy="4133619"/>
          </a:xfrm>
          <a:prstGeom prst="rect">
            <a:avLst/>
          </a:prstGeom>
        </p:spPr>
      </p:pic>
      <p:pic>
        <p:nvPicPr>
          <p:cNvPr id="5" name="Resim 23" descr="metin içeren bir resim&#10;&#10;Açıklama otomatik olarak oluşturuldu">
            <a:extLst>
              <a:ext uri="{FF2B5EF4-FFF2-40B4-BE49-F238E27FC236}">
                <a16:creationId xmlns:a16="http://schemas.microsoft.com/office/drawing/2014/main" id="{90B069F7-1ACE-C362-3FBA-9F3A82D290F6}"/>
              </a:ext>
            </a:extLst>
          </p:cNvPr>
          <p:cNvPicPr>
            <a:picLocks noChangeAspect="1"/>
          </p:cNvPicPr>
          <p:nvPr/>
        </p:nvPicPr>
        <p:blipFill>
          <a:blip r:embed="rId3"/>
          <a:stretch>
            <a:fillRect/>
          </a:stretch>
        </p:blipFill>
        <p:spPr>
          <a:xfrm>
            <a:off x="6094535" y="2832367"/>
            <a:ext cx="5460568" cy="2295289"/>
          </a:xfrm>
          <a:prstGeom prst="rect">
            <a:avLst/>
          </a:prstGeom>
        </p:spPr>
      </p:pic>
      <p:sp>
        <p:nvSpPr>
          <p:cNvPr id="24" name="Metin kutusu 23">
            <a:extLst>
              <a:ext uri="{FF2B5EF4-FFF2-40B4-BE49-F238E27FC236}">
                <a16:creationId xmlns:a16="http://schemas.microsoft.com/office/drawing/2014/main" id="{1BBD1288-B9D5-7AA3-77D6-5B899D90AAD8}"/>
              </a:ext>
            </a:extLst>
          </p:cNvPr>
          <p:cNvSpPr txBox="1"/>
          <p:nvPr/>
        </p:nvSpPr>
        <p:spPr>
          <a:xfrm>
            <a:off x="5758017" y="3134031"/>
            <a:ext cx="180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1</a:t>
            </a:r>
          </a:p>
        </p:txBody>
      </p:sp>
      <p:sp>
        <p:nvSpPr>
          <p:cNvPr id="45" name="Metin kutusu 44">
            <a:extLst>
              <a:ext uri="{FF2B5EF4-FFF2-40B4-BE49-F238E27FC236}">
                <a16:creationId xmlns:a16="http://schemas.microsoft.com/office/drawing/2014/main" id="{44414173-66C7-FF69-9A3A-06E4BF49A2F9}"/>
              </a:ext>
            </a:extLst>
          </p:cNvPr>
          <p:cNvSpPr txBox="1"/>
          <p:nvPr/>
        </p:nvSpPr>
        <p:spPr>
          <a:xfrm>
            <a:off x="5764162" y="3951338"/>
            <a:ext cx="180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2</a:t>
            </a:r>
          </a:p>
        </p:txBody>
      </p:sp>
      <p:sp>
        <p:nvSpPr>
          <p:cNvPr id="47" name="Metin kutusu 46">
            <a:extLst>
              <a:ext uri="{FF2B5EF4-FFF2-40B4-BE49-F238E27FC236}">
                <a16:creationId xmlns:a16="http://schemas.microsoft.com/office/drawing/2014/main" id="{0A28C418-6928-F401-EE91-7E175B4EFA3A}"/>
              </a:ext>
            </a:extLst>
          </p:cNvPr>
          <p:cNvSpPr txBox="1"/>
          <p:nvPr/>
        </p:nvSpPr>
        <p:spPr>
          <a:xfrm>
            <a:off x="5770307" y="4701047"/>
            <a:ext cx="1809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dirty="0"/>
              <a:t>3</a:t>
            </a:r>
          </a:p>
        </p:txBody>
      </p:sp>
      <p:sp>
        <p:nvSpPr>
          <p:cNvPr id="48" name="Metin kutusu 47">
            <a:extLst>
              <a:ext uri="{FF2B5EF4-FFF2-40B4-BE49-F238E27FC236}">
                <a16:creationId xmlns:a16="http://schemas.microsoft.com/office/drawing/2014/main" id="{BAC0D00B-867B-CFE5-CDF1-D5760E9A1AEC}"/>
              </a:ext>
            </a:extLst>
          </p:cNvPr>
          <p:cNvSpPr txBox="1"/>
          <p:nvPr/>
        </p:nvSpPr>
        <p:spPr>
          <a:xfrm>
            <a:off x="5678128" y="5364725"/>
            <a:ext cx="588091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sz="1400" dirty="0">
                <a:ea typeface="+mn-lt"/>
                <a:cs typeface="+mn-lt"/>
              </a:rPr>
              <a:t>Bu çalışmada nesneleri kümeleme işlemi aşamasında benzerliklerinden yararlanılmıştır. Nesnelerin küme merkezlerine uzaklıklarının hesaplanmasında ve kümeleme işleminin gerçekleştirilmesinde Denklem 16'da gösterilmekte olan </a:t>
            </a:r>
            <a:r>
              <a:rPr lang="tr-TR" sz="1400" dirty="0" err="1">
                <a:ea typeface="+mn-lt"/>
                <a:cs typeface="+mn-lt"/>
              </a:rPr>
              <a:t>Euclidean</a:t>
            </a:r>
            <a:r>
              <a:rPr lang="tr-TR" sz="1400" dirty="0">
                <a:ea typeface="+mn-lt"/>
                <a:cs typeface="+mn-lt"/>
              </a:rPr>
              <a:t> mesafe ölçümü kullanılmaktadır.</a:t>
            </a:r>
            <a:endParaRPr lang="tr-TR" sz="1400"/>
          </a:p>
        </p:txBody>
      </p:sp>
    </p:spTree>
    <p:extLst>
      <p:ext uri="{BB962C8B-B14F-4D97-AF65-F5344CB8AC3E}">
        <p14:creationId xmlns:p14="http://schemas.microsoft.com/office/powerpoint/2010/main" val="100003133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7C38D2-1A9F-E009-250D-EF11D87415BE}"/>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415E6759-6889-D530-BEE9-9CAD70CE2BF5}"/>
              </a:ext>
            </a:extLst>
          </p:cNvPr>
          <p:cNvSpPr>
            <a:spLocks noGrp="1"/>
          </p:cNvSpPr>
          <p:nvPr>
            <p:ph idx="1"/>
          </p:nvPr>
        </p:nvSpPr>
        <p:spPr/>
        <p:txBody>
          <a:bodyPr vert="horz" lIns="91440" tIns="45720" rIns="91440" bIns="45720" rtlCol="0" anchor="t">
            <a:normAutofit/>
          </a:bodyPr>
          <a:lstStyle/>
          <a:p>
            <a:pPr marL="269875" indent="-269875"/>
            <a:r>
              <a:rPr lang="tr-TR">
                <a:ea typeface="+mn-lt"/>
                <a:cs typeface="+mn-lt"/>
              </a:rPr>
              <a:t>Diyabete bağlı retina bozuklukları kişilerde körlüğe sebep olan ve Diyabetik Retinopati (DR) olarak adlandırılan en önemli hastalıklardan biridir. Bu hastalığın erken teşhis edilmesi, kişilerde görme yetisinin kaybolmaması açısından önemlidir. DR hastalığının erken ve doğru teşhis edilmesi için retina damarlarının doğru bir şekilde bölütlenmesi gerekir. Retina görüntülerinin tespit edilmesi için bilgisayar destekli sistemler geliştirilmiştir. Bu sistemler yenilikçi yöntemler kullanarak sürekli geliştirilmektedir. Literatürde retina damar bölütleme işlemi işin geleneksel yöntemler ve son zamanlarda popüler hale gelen derin öğrenme yöntemleri önerilmiştir. Derin öğrenme yöntemleri ile retina damar bölütleme sistemlerinin geliştirilmesi daha sağlam sonuçlar verir ancak donanım bağlılığı gerektirir.</a:t>
            </a:r>
            <a:endParaRPr lang="tr-TR"/>
          </a:p>
        </p:txBody>
      </p:sp>
    </p:spTree>
    <p:extLst>
      <p:ext uri="{BB962C8B-B14F-4D97-AF65-F5344CB8AC3E}">
        <p14:creationId xmlns:p14="http://schemas.microsoft.com/office/powerpoint/2010/main" val="2242464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725F4E0F-D540-E11D-EA19-C9C4C6B1BD1A}"/>
              </a:ext>
            </a:extLst>
          </p:cNvPr>
          <p:cNvSpPr>
            <a:spLocks noGrp="1"/>
          </p:cNvSpPr>
          <p:nvPr>
            <p:ph type="title"/>
          </p:nvPr>
        </p:nvSpPr>
        <p:spPr>
          <a:xfrm>
            <a:off x="7098605" y="434512"/>
            <a:ext cx="4542531" cy="1743645"/>
          </a:xfrm>
        </p:spPr>
        <p:txBody>
          <a:bodyPr anchor="b">
            <a:normAutofit/>
          </a:bodyPr>
          <a:lstStyle/>
          <a:p>
            <a:r>
              <a:rPr lang="tr-TR" dirty="0">
                <a:ea typeface="+mj-lt"/>
                <a:cs typeface="+mj-lt"/>
              </a:rPr>
              <a:t>DENEYSEL ÇALIŞMA</a:t>
            </a:r>
            <a:endParaRPr lang="tr-TR" dirty="0"/>
          </a:p>
        </p:txBody>
      </p:sp>
      <p:sp>
        <p:nvSpPr>
          <p:cNvPr id="25" name="Freeform: Shape 24">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4">
            <a:extLst>
              <a:ext uri="{FF2B5EF4-FFF2-40B4-BE49-F238E27FC236}">
                <a16:creationId xmlns:a16="http://schemas.microsoft.com/office/drawing/2014/main" id="{E653DF9E-C59E-8474-42F0-B7E8FD0BF58E}"/>
              </a:ext>
            </a:extLst>
          </p:cNvPr>
          <p:cNvPicPr>
            <a:picLocks noChangeAspect="1"/>
          </p:cNvPicPr>
          <p:nvPr/>
        </p:nvPicPr>
        <p:blipFill>
          <a:blip r:embed="rId2"/>
          <a:stretch>
            <a:fillRect/>
          </a:stretch>
        </p:blipFill>
        <p:spPr>
          <a:xfrm>
            <a:off x="369711" y="706399"/>
            <a:ext cx="5353200" cy="2716749"/>
          </a:xfrm>
          <a:prstGeom prst="rect">
            <a:avLst/>
          </a:prstGeom>
        </p:spPr>
      </p:pic>
      <p:sp>
        <p:nvSpPr>
          <p:cNvPr id="3" name="İçerik Yer Tutucusu 2">
            <a:extLst>
              <a:ext uri="{FF2B5EF4-FFF2-40B4-BE49-F238E27FC236}">
                <a16:creationId xmlns:a16="http://schemas.microsoft.com/office/drawing/2014/main" id="{FBB2573D-1D02-A773-FCC2-DB4CF4B7E308}"/>
              </a:ext>
            </a:extLst>
          </p:cNvPr>
          <p:cNvSpPr>
            <a:spLocks noGrp="1"/>
          </p:cNvSpPr>
          <p:nvPr>
            <p:ph idx="1"/>
          </p:nvPr>
        </p:nvSpPr>
        <p:spPr>
          <a:xfrm>
            <a:off x="7116353" y="2283444"/>
            <a:ext cx="4537073" cy="3361604"/>
          </a:xfrm>
        </p:spPr>
        <p:txBody>
          <a:bodyPr vert="horz" lIns="91440" tIns="45720" rIns="91440" bIns="45720" rtlCol="0" anchor="t">
            <a:noAutofit/>
          </a:bodyPr>
          <a:lstStyle/>
          <a:p>
            <a:pPr marL="269875" indent="-269875">
              <a:lnSpc>
                <a:spcPct val="114999"/>
              </a:lnSpc>
            </a:pPr>
            <a:r>
              <a:rPr lang="tr-TR" sz="1400" dirty="0">
                <a:ea typeface="+mn-lt"/>
                <a:cs typeface="+mn-lt"/>
              </a:rPr>
              <a:t>Önerilen yöntem ile ortamda bulunan fındıkların tespit edilerek kümelenmesine yönelik deneysel çalışma yapılmaktadır. Çalışmada 1.3 Megapiksel CMOS, 640 x 480 çözünürlükteki </a:t>
            </a:r>
            <a:r>
              <a:rPr lang="tr-TR" sz="1400" dirty="0" err="1">
                <a:ea typeface="+mn-lt"/>
                <a:cs typeface="+mn-lt"/>
              </a:rPr>
              <a:t>Logitech</a:t>
            </a:r>
            <a:r>
              <a:rPr lang="tr-TR" sz="1400" dirty="0">
                <a:ea typeface="+mn-lt"/>
                <a:cs typeface="+mn-lt"/>
              </a:rPr>
              <a:t> C110 USB kamera kullanılarak görüntüler alınmaktadır. Alınan görüntüler, Ubuntu 12.04 işletim sistemine sahip bir bilgisayar üzerinde işlenmektedir. Görüntülerin işlenmesi ve sınıflandırılması aşamalarında </a:t>
            </a:r>
            <a:r>
              <a:rPr lang="tr-TR" sz="1400" dirty="0" err="1">
                <a:ea typeface="+mn-lt"/>
                <a:cs typeface="+mn-lt"/>
              </a:rPr>
              <a:t>OpenCV</a:t>
            </a:r>
            <a:r>
              <a:rPr lang="tr-TR" sz="1400" dirty="0">
                <a:ea typeface="+mn-lt"/>
                <a:cs typeface="+mn-lt"/>
              </a:rPr>
              <a:t> Kütüphanesi ve </a:t>
            </a:r>
            <a:r>
              <a:rPr lang="tr-TR" sz="1400" dirty="0" err="1">
                <a:ea typeface="+mn-lt"/>
                <a:cs typeface="+mn-lt"/>
              </a:rPr>
              <a:t>Weka</a:t>
            </a:r>
            <a:r>
              <a:rPr lang="tr-TR" sz="1400" dirty="0">
                <a:ea typeface="+mn-lt"/>
                <a:cs typeface="+mn-lt"/>
              </a:rPr>
              <a:t> yazılımları kullanılmaktadır. Şekil 6’da deneysel çalışmadan alınan örnek bir görüntü sunulmaktadır. Şekil 6 (a)’da kameradan alınan görüntüye ait ilgilenilen kısım sunulmaktadır. Kameradan alınan ham görüntüde, çalışma alanı dışında kalan dörtgenin bulunduğu alan kesilmiştir. </a:t>
            </a:r>
            <a:endParaRPr lang="tr-TR" sz="1400" dirty="0"/>
          </a:p>
        </p:txBody>
      </p:sp>
      <p:sp>
        <p:nvSpPr>
          <p:cNvPr id="6" name="İçerik Yer Tutucusu 2">
            <a:extLst>
              <a:ext uri="{FF2B5EF4-FFF2-40B4-BE49-F238E27FC236}">
                <a16:creationId xmlns:a16="http://schemas.microsoft.com/office/drawing/2014/main" id="{D09D9A7E-8897-FEB1-2D15-39A96C51E3F0}"/>
              </a:ext>
            </a:extLst>
          </p:cNvPr>
          <p:cNvSpPr txBox="1">
            <a:spLocks/>
          </p:cNvSpPr>
          <p:nvPr/>
        </p:nvSpPr>
        <p:spPr>
          <a:xfrm>
            <a:off x="447624" y="3664876"/>
            <a:ext cx="5274491" cy="2181734"/>
          </a:xfrm>
          <a:prstGeom prst="rect">
            <a:avLst/>
          </a:prstGeom>
        </p:spPr>
        <p:txBody>
          <a:bodyPr vert="horz" lIns="91440" tIns="45720" rIns="91440" bIns="45720" rtlCol="0" anchor="t">
            <a:noAutofit/>
          </a:bodyPr>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lnSpc>
                <a:spcPct val="114999"/>
              </a:lnSpc>
            </a:pPr>
            <a:r>
              <a:rPr lang="tr-TR" sz="1400" dirty="0">
                <a:solidFill>
                  <a:schemeClr val="bg1"/>
                </a:solidFill>
                <a:ea typeface="+mn-lt"/>
                <a:cs typeface="+mn-lt"/>
              </a:rPr>
              <a:t>Şekil 6: Deneysel çalışmadan alınan örnek görüntü, (a) Kameradan alınan görüntü, (b) Ön işleme aşamasından sonra elde edilen görüntü, (c) Nesne bulma ve özellik çıkarım işleminde elde edilen görüntü. (Image </a:t>
            </a:r>
            <a:r>
              <a:rPr lang="tr-TR" sz="1400" dirty="0" err="1">
                <a:solidFill>
                  <a:schemeClr val="bg1"/>
                </a:solidFill>
                <a:ea typeface="+mn-lt"/>
                <a:cs typeface="+mn-lt"/>
              </a:rPr>
              <a:t>pre-processing</a:t>
            </a:r>
            <a:r>
              <a:rPr lang="tr-TR" sz="1400" dirty="0">
                <a:solidFill>
                  <a:schemeClr val="bg1"/>
                </a:solidFill>
                <a:ea typeface="+mn-lt"/>
                <a:cs typeface="+mn-lt"/>
              </a:rPr>
              <a:t> </a:t>
            </a:r>
            <a:r>
              <a:rPr lang="tr-TR" sz="1400" dirty="0" err="1">
                <a:solidFill>
                  <a:schemeClr val="bg1"/>
                </a:solidFill>
                <a:ea typeface="+mn-lt"/>
                <a:cs typeface="+mn-lt"/>
              </a:rPr>
              <a:t>stage</a:t>
            </a:r>
            <a:r>
              <a:rPr lang="tr-TR" sz="1400" dirty="0">
                <a:solidFill>
                  <a:schemeClr val="bg1"/>
                </a:solidFill>
                <a:ea typeface="+mn-lt"/>
                <a:cs typeface="+mn-lt"/>
              </a:rPr>
              <a:t> (a) </a:t>
            </a:r>
            <a:r>
              <a:rPr lang="tr-TR" sz="1400" dirty="0" err="1">
                <a:solidFill>
                  <a:schemeClr val="bg1"/>
                </a:solidFill>
                <a:ea typeface="+mn-lt"/>
                <a:cs typeface="+mn-lt"/>
              </a:rPr>
              <a:t>Camera</a:t>
            </a:r>
            <a:r>
              <a:rPr lang="tr-TR" sz="1400" dirty="0">
                <a:solidFill>
                  <a:schemeClr val="bg1"/>
                </a:solidFill>
                <a:ea typeface="+mn-lt"/>
                <a:cs typeface="+mn-lt"/>
              </a:rPr>
              <a:t> </a:t>
            </a:r>
            <a:r>
              <a:rPr lang="tr-TR" sz="1400" dirty="0" err="1">
                <a:solidFill>
                  <a:schemeClr val="bg1"/>
                </a:solidFill>
                <a:ea typeface="+mn-lt"/>
                <a:cs typeface="+mn-lt"/>
              </a:rPr>
              <a:t>image</a:t>
            </a:r>
            <a:r>
              <a:rPr lang="tr-TR" sz="1400" dirty="0">
                <a:solidFill>
                  <a:schemeClr val="bg1"/>
                </a:solidFill>
                <a:ea typeface="+mn-lt"/>
                <a:cs typeface="+mn-lt"/>
              </a:rPr>
              <a:t>, (b) Image </a:t>
            </a:r>
            <a:r>
              <a:rPr lang="tr-TR" sz="1400" dirty="0" err="1">
                <a:solidFill>
                  <a:schemeClr val="bg1"/>
                </a:solidFill>
                <a:ea typeface="+mn-lt"/>
                <a:cs typeface="+mn-lt"/>
              </a:rPr>
              <a:t>after</a:t>
            </a:r>
            <a:r>
              <a:rPr lang="tr-TR" sz="1400" dirty="0">
                <a:solidFill>
                  <a:schemeClr val="bg1"/>
                </a:solidFill>
                <a:ea typeface="+mn-lt"/>
                <a:cs typeface="+mn-lt"/>
              </a:rPr>
              <a:t> </a:t>
            </a:r>
            <a:r>
              <a:rPr lang="tr-TR" sz="1400" dirty="0" err="1">
                <a:solidFill>
                  <a:schemeClr val="bg1"/>
                </a:solidFill>
                <a:ea typeface="+mn-lt"/>
                <a:cs typeface="+mn-lt"/>
              </a:rPr>
              <a:t>pre-processing</a:t>
            </a:r>
            <a:r>
              <a:rPr lang="tr-TR" sz="1400" dirty="0">
                <a:solidFill>
                  <a:schemeClr val="bg1"/>
                </a:solidFill>
                <a:ea typeface="+mn-lt"/>
                <a:cs typeface="+mn-lt"/>
              </a:rPr>
              <a:t> step, (c) Object </a:t>
            </a:r>
            <a:r>
              <a:rPr lang="tr-TR" sz="1400" dirty="0" err="1">
                <a:solidFill>
                  <a:schemeClr val="bg1"/>
                </a:solidFill>
                <a:ea typeface="+mn-lt"/>
                <a:cs typeface="+mn-lt"/>
              </a:rPr>
              <a:t>detection</a:t>
            </a:r>
            <a:r>
              <a:rPr lang="tr-TR" sz="1400" dirty="0">
                <a:solidFill>
                  <a:schemeClr val="bg1"/>
                </a:solidFill>
                <a:ea typeface="+mn-lt"/>
                <a:cs typeface="+mn-lt"/>
              </a:rPr>
              <a:t> </a:t>
            </a:r>
            <a:r>
              <a:rPr lang="tr-TR" sz="1400" dirty="0" err="1">
                <a:solidFill>
                  <a:schemeClr val="bg1"/>
                </a:solidFill>
                <a:ea typeface="+mn-lt"/>
                <a:cs typeface="+mn-lt"/>
              </a:rPr>
              <a:t>and</a:t>
            </a:r>
            <a:r>
              <a:rPr lang="tr-TR" sz="1400" dirty="0">
                <a:solidFill>
                  <a:schemeClr val="bg1"/>
                </a:solidFill>
                <a:ea typeface="+mn-lt"/>
                <a:cs typeface="+mn-lt"/>
              </a:rPr>
              <a:t> </a:t>
            </a:r>
            <a:r>
              <a:rPr lang="tr-TR" sz="1400" dirty="0" err="1">
                <a:solidFill>
                  <a:schemeClr val="bg1"/>
                </a:solidFill>
                <a:ea typeface="+mn-lt"/>
                <a:cs typeface="+mn-lt"/>
              </a:rPr>
              <a:t>feature</a:t>
            </a:r>
            <a:r>
              <a:rPr lang="tr-TR" sz="1400" dirty="0">
                <a:solidFill>
                  <a:schemeClr val="bg1"/>
                </a:solidFill>
                <a:ea typeface="+mn-lt"/>
                <a:cs typeface="+mn-lt"/>
              </a:rPr>
              <a:t> </a:t>
            </a:r>
            <a:r>
              <a:rPr lang="tr-TR" sz="1400" dirty="0" err="1">
                <a:solidFill>
                  <a:schemeClr val="bg1"/>
                </a:solidFill>
                <a:ea typeface="+mn-lt"/>
                <a:cs typeface="+mn-lt"/>
              </a:rPr>
              <a:t>extraction</a:t>
            </a:r>
            <a:r>
              <a:rPr lang="tr-TR" sz="1400" dirty="0">
                <a:solidFill>
                  <a:schemeClr val="bg1"/>
                </a:solidFill>
                <a:ea typeface="+mn-lt"/>
                <a:cs typeface="+mn-lt"/>
              </a:rPr>
              <a:t> </a:t>
            </a:r>
            <a:r>
              <a:rPr lang="tr-TR" sz="1400" dirty="0" err="1">
                <a:solidFill>
                  <a:schemeClr val="bg1"/>
                </a:solidFill>
                <a:ea typeface="+mn-lt"/>
                <a:cs typeface="+mn-lt"/>
              </a:rPr>
              <a:t>image</a:t>
            </a:r>
            <a:r>
              <a:rPr lang="tr-TR" sz="1400" dirty="0">
                <a:solidFill>
                  <a:schemeClr val="bg1"/>
                </a:solidFill>
                <a:ea typeface="+mn-lt"/>
                <a:cs typeface="+mn-lt"/>
              </a:rPr>
              <a:t>) </a:t>
            </a:r>
            <a:endParaRPr lang="tr-TR" sz="1400">
              <a:solidFill>
                <a:schemeClr val="bg1"/>
              </a:solidFill>
            </a:endParaRPr>
          </a:p>
        </p:txBody>
      </p:sp>
    </p:spTree>
    <p:extLst>
      <p:ext uri="{BB962C8B-B14F-4D97-AF65-F5344CB8AC3E}">
        <p14:creationId xmlns:p14="http://schemas.microsoft.com/office/powerpoint/2010/main" val="151628617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DD98E61A-E482-4DCD-B615-A18B8685C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Resim 5" descr="tablo içeren bir resim&#10;&#10;Açıklama otomatik olarak oluşturuldu">
            <a:extLst>
              <a:ext uri="{FF2B5EF4-FFF2-40B4-BE49-F238E27FC236}">
                <a16:creationId xmlns:a16="http://schemas.microsoft.com/office/drawing/2014/main" id="{45BF29F1-96EE-AB9A-6111-461C96C58D66}"/>
              </a:ext>
            </a:extLst>
          </p:cNvPr>
          <p:cNvPicPr>
            <a:picLocks noChangeAspect="1"/>
          </p:cNvPicPr>
          <p:nvPr/>
        </p:nvPicPr>
        <p:blipFill>
          <a:blip r:embed="rId2"/>
          <a:stretch>
            <a:fillRect/>
          </a:stretch>
        </p:blipFill>
        <p:spPr>
          <a:xfrm>
            <a:off x="1537128" y="2454274"/>
            <a:ext cx="3932552" cy="4266364"/>
          </a:xfrm>
          <a:prstGeom prst="rect">
            <a:avLst/>
          </a:prstGeom>
        </p:spPr>
      </p:pic>
      <p:pic>
        <p:nvPicPr>
          <p:cNvPr id="4" name="Resim 4" descr="tablo içeren bir resim&#10;&#10;Açıklama otomatik olarak oluşturuldu">
            <a:extLst>
              <a:ext uri="{FF2B5EF4-FFF2-40B4-BE49-F238E27FC236}">
                <a16:creationId xmlns:a16="http://schemas.microsoft.com/office/drawing/2014/main" id="{77D641F8-1E07-695A-DD79-1FD3B5F2FE75}"/>
              </a:ext>
            </a:extLst>
          </p:cNvPr>
          <p:cNvPicPr>
            <a:picLocks noChangeAspect="1"/>
          </p:cNvPicPr>
          <p:nvPr/>
        </p:nvPicPr>
        <p:blipFill>
          <a:blip r:embed="rId3"/>
          <a:stretch>
            <a:fillRect/>
          </a:stretch>
        </p:blipFill>
        <p:spPr>
          <a:xfrm>
            <a:off x="2008221" y="620284"/>
            <a:ext cx="2978079" cy="1448280"/>
          </a:xfrm>
          <a:prstGeom prst="rect">
            <a:avLst/>
          </a:prstGeom>
        </p:spPr>
      </p:pic>
      <p:sp>
        <p:nvSpPr>
          <p:cNvPr id="3" name="İçerik Yer Tutucusu 2">
            <a:extLst>
              <a:ext uri="{FF2B5EF4-FFF2-40B4-BE49-F238E27FC236}">
                <a16:creationId xmlns:a16="http://schemas.microsoft.com/office/drawing/2014/main" id="{993B2723-DA79-0D6B-4B93-CAE8A51167BF}"/>
              </a:ext>
            </a:extLst>
          </p:cNvPr>
          <p:cNvSpPr>
            <a:spLocks noGrp="1"/>
          </p:cNvSpPr>
          <p:nvPr>
            <p:ph idx="1"/>
          </p:nvPr>
        </p:nvSpPr>
        <p:spPr>
          <a:xfrm>
            <a:off x="5407999" y="624250"/>
            <a:ext cx="6085653" cy="1923637"/>
          </a:xfrm>
        </p:spPr>
        <p:txBody>
          <a:bodyPr vert="horz" lIns="91440" tIns="45720" rIns="91440" bIns="45720" rtlCol="0" anchor="t">
            <a:normAutofit/>
          </a:bodyPr>
          <a:lstStyle/>
          <a:p>
            <a:pPr marL="269875" indent="-269875">
              <a:lnSpc>
                <a:spcPct val="115000"/>
              </a:lnSpc>
            </a:pPr>
            <a:r>
              <a:rPr lang="tr-TR" sz="1500">
                <a:ea typeface="+mn-lt"/>
                <a:cs typeface="+mn-lt"/>
              </a:rPr>
              <a:t>Ortalama tabanlı ve K-</a:t>
            </a:r>
            <a:r>
              <a:rPr lang="tr-TR" sz="1500" err="1">
                <a:ea typeface="+mn-lt"/>
                <a:cs typeface="+mn-lt"/>
              </a:rPr>
              <a:t>means</a:t>
            </a:r>
            <a:r>
              <a:rPr lang="tr-TR" sz="1500">
                <a:ea typeface="+mn-lt"/>
                <a:cs typeface="+mn-lt"/>
              </a:rPr>
              <a:t> algoritmasına göre kümeleme işleminde, piksel cinsinden bulunan alan değerleri kullanılarak küme merkezleri elde edilmektedir. Küme merkezleri elde edilirken çalışma ortamına 150 adet fındık yerleştirilerek bilgi </a:t>
            </a:r>
            <a:r>
              <a:rPr lang="tr-TR" sz="1500" err="1">
                <a:ea typeface="+mn-lt"/>
                <a:cs typeface="+mn-lt"/>
              </a:rPr>
              <a:t>veritabanı</a:t>
            </a:r>
            <a:r>
              <a:rPr lang="tr-TR" sz="1500">
                <a:ea typeface="+mn-lt"/>
                <a:cs typeface="+mn-lt"/>
              </a:rPr>
              <a:t> oluşturulmaktadır. Ortalama tabanlı ve K-</a:t>
            </a:r>
            <a:r>
              <a:rPr lang="tr-TR" sz="1500" err="1">
                <a:ea typeface="+mn-lt"/>
                <a:cs typeface="+mn-lt"/>
              </a:rPr>
              <a:t>means</a:t>
            </a:r>
            <a:r>
              <a:rPr lang="tr-TR" sz="1500">
                <a:ea typeface="+mn-lt"/>
                <a:cs typeface="+mn-lt"/>
              </a:rPr>
              <a:t> algoritmaları kullanılarak elde edilen küme merkezleri tablo 1’de sunulmaktadır.</a:t>
            </a:r>
            <a:endParaRPr lang="tr-TR" sz="1500"/>
          </a:p>
        </p:txBody>
      </p:sp>
      <p:sp>
        <p:nvSpPr>
          <p:cNvPr id="23" name="İçerik Yer Tutucusu 2">
            <a:extLst>
              <a:ext uri="{FF2B5EF4-FFF2-40B4-BE49-F238E27FC236}">
                <a16:creationId xmlns:a16="http://schemas.microsoft.com/office/drawing/2014/main" id="{B8699F22-1CF7-A40C-6EC8-B08DDA9ECABE}"/>
              </a:ext>
            </a:extLst>
          </p:cNvPr>
          <p:cNvSpPr txBox="1">
            <a:spLocks/>
          </p:cNvSpPr>
          <p:nvPr/>
        </p:nvSpPr>
        <p:spPr>
          <a:xfrm>
            <a:off x="5474367" y="3025779"/>
            <a:ext cx="6085653" cy="1923637"/>
          </a:xfrm>
          <a:prstGeom prst="rect">
            <a:avLst/>
          </a:prstGeom>
        </p:spPr>
        <p:txBody>
          <a:bodyPr vert="horz" lIns="91440" tIns="45720" rIns="91440" bIns="45720" rtlCol="0" anchor="t">
            <a:normAutofit/>
          </a:bodyPr>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lnSpc>
                <a:spcPct val="115000"/>
              </a:lnSpc>
            </a:pPr>
            <a:r>
              <a:rPr lang="tr-TR" sz="1500" dirty="0">
                <a:ea typeface="+mn-lt"/>
                <a:cs typeface="+mn-lt"/>
              </a:rPr>
              <a:t>Örnek çalışmada ortamda bulunan 25 adet fındık önerilen yöntem kullanılarak %100 başarım oranı ile tespit edilmektedir. Ayrıca, çalışmanın yöntem kısmında sunulan kümeleme metotlarına göre fındıklar ayrıştırılmaktadır. </a:t>
            </a:r>
            <a:endParaRPr lang="tr-TR" sz="1500" dirty="0"/>
          </a:p>
        </p:txBody>
      </p:sp>
    </p:spTree>
    <p:extLst>
      <p:ext uri="{BB962C8B-B14F-4D97-AF65-F5344CB8AC3E}">
        <p14:creationId xmlns:p14="http://schemas.microsoft.com/office/powerpoint/2010/main" val="9345271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İçerik Yer Tutucusu 2">
            <a:extLst>
              <a:ext uri="{FF2B5EF4-FFF2-40B4-BE49-F238E27FC236}">
                <a16:creationId xmlns:a16="http://schemas.microsoft.com/office/drawing/2014/main" id="{CFC3F0FA-3E49-C40D-820B-40D900550086}"/>
              </a:ext>
            </a:extLst>
          </p:cNvPr>
          <p:cNvSpPr>
            <a:spLocks noGrp="1"/>
          </p:cNvSpPr>
          <p:nvPr>
            <p:ph idx="1"/>
          </p:nvPr>
        </p:nvSpPr>
        <p:spPr>
          <a:xfrm>
            <a:off x="476045" y="392516"/>
            <a:ext cx="11165092" cy="3694064"/>
          </a:xfrm>
        </p:spPr>
        <p:txBody>
          <a:bodyPr vert="horz" lIns="91440" tIns="45720" rIns="91440" bIns="45720" rtlCol="0" anchor="t">
            <a:noAutofit/>
          </a:bodyPr>
          <a:lstStyle/>
          <a:p>
            <a:pPr marL="269875" indent="-269875">
              <a:lnSpc>
                <a:spcPct val="115000"/>
              </a:lnSpc>
            </a:pPr>
            <a:r>
              <a:rPr lang="tr-TR" sz="1400" dirty="0">
                <a:ea typeface="+mn-lt"/>
                <a:cs typeface="+mn-lt"/>
              </a:rPr>
              <a:t>Deneysel çalışmada, ortalama tabanlı yöntem kullanılarak 3 adet küçük, 12 adet orta ve 10 adet büyük sınıf fındık bulunmaktadır. K-</a:t>
            </a:r>
            <a:r>
              <a:rPr lang="tr-TR" sz="1400" err="1">
                <a:ea typeface="+mn-lt"/>
                <a:cs typeface="+mn-lt"/>
              </a:rPr>
              <a:t>means</a:t>
            </a:r>
            <a:r>
              <a:rPr lang="tr-TR" sz="1400" dirty="0">
                <a:ea typeface="+mn-lt"/>
                <a:cs typeface="+mn-lt"/>
              </a:rPr>
              <a:t> algoritması kullanılarak yapılan kümelemede 3 adet küçük, 10 adet orta, 12 adet büyük fındık tespit edilmektedir. Tablo 2’de örnek çalışmada elde edilen bazı veriler sunulmaktadır. Bulunan fındıkların indis numarası, piksel cinsinden görüntü düzleminde kaplamış oldukları alan, mm2 cinsinden hesaplanan alan, ortalama tabanlı yöntem ve </a:t>
            </a:r>
            <a:r>
              <a:rPr lang="tr-TR" sz="1400" err="1">
                <a:ea typeface="+mn-lt"/>
                <a:cs typeface="+mn-lt"/>
              </a:rPr>
              <a:t>Kmeans</a:t>
            </a:r>
            <a:r>
              <a:rPr lang="tr-TR" sz="1400" dirty="0">
                <a:ea typeface="+mn-lt"/>
                <a:cs typeface="+mn-lt"/>
              </a:rPr>
              <a:t> algoritması kullanılarak hangi fındığın hangi kümeye girdiğini gösteren bilgiler sunulmaktadır. Sunulan örnek çalışmada, iki yöntem ile kümelemenin %92 oranda benzerlik gösterdiği gözlenmektedir. Tablo 3’te deneysel çalışma ortamına farklı sayıda fındıklar yerleştirilerek kümeleme işlemi gerçekleştirilmekte ve elde edilen sonuçlar özet halinde sunulmaktadır. Ortama yerleştirilen fındıkların görüntü işleme tekniği kullanılarak %100 oranında tespit edildiği gözlenmiştir. </a:t>
            </a:r>
            <a:r>
              <a:rPr lang="tr-TR" sz="1400" err="1">
                <a:ea typeface="+mn-lt"/>
                <a:cs typeface="+mn-lt"/>
              </a:rPr>
              <a:t>Kmeans</a:t>
            </a:r>
            <a:r>
              <a:rPr lang="tr-TR" sz="1400" dirty="0">
                <a:ea typeface="+mn-lt"/>
                <a:cs typeface="+mn-lt"/>
              </a:rPr>
              <a:t> ve ortalama tabanlı kümeleme yöntemleri kullanılarak yapılan sınıflama sonuçlarındaki benzeşen fındık sayısı ve iki yöntemin benzerlik oranları tablo 3’te sunulmaktadır. Örneğin, tablo 3’te yer alan durum 1 incelendiğinde, küme dağılımlarının %91 oranında benzerlik gösterdiği gözlenmiştir. Durum 4’te ortama yerleştirilen fındıkların tamamı iri tespit edilmiş ve benzerlik oranı %100 olarak bulunmuştur. Benzerlik oranlarının düşük olduğu durumlarda, uç noktalarda olan fındıklarda sınıflama kayması olduğu gözlenmektedir. </a:t>
            </a:r>
            <a:r>
              <a:rPr lang="tr-TR" sz="1400" err="1">
                <a:ea typeface="+mn-lt"/>
                <a:cs typeface="+mn-lt"/>
              </a:rPr>
              <a:t>Kmeans</a:t>
            </a:r>
            <a:r>
              <a:rPr lang="tr-TR" sz="1400" dirty="0">
                <a:ea typeface="+mn-lt"/>
                <a:cs typeface="+mn-lt"/>
              </a:rPr>
              <a:t> ve ortalama tabanlı kümeleme yöntemleri ile elde edilen sınıflama sonuçlarının birbirine benzerlik oranı %90 ile %100 arasında bulunmaktadır.</a:t>
            </a:r>
            <a:endParaRPr lang="tr-TR" sz="1400"/>
          </a:p>
        </p:txBody>
      </p:sp>
      <p:pic>
        <p:nvPicPr>
          <p:cNvPr id="4" name="Resim 4" descr="tablo içeren bir resim&#10;&#10;Açıklama otomatik olarak oluşturuldu">
            <a:extLst>
              <a:ext uri="{FF2B5EF4-FFF2-40B4-BE49-F238E27FC236}">
                <a16:creationId xmlns:a16="http://schemas.microsoft.com/office/drawing/2014/main" id="{F0151B4F-A25D-5737-8715-CD4EC92AA3AC}"/>
              </a:ext>
            </a:extLst>
          </p:cNvPr>
          <p:cNvPicPr>
            <a:picLocks noChangeAspect="1"/>
          </p:cNvPicPr>
          <p:nvPr/>
        </p:nvPicPr>
        <p:blipFill>
          <a:blip r:embed="rId2">
            <a:alphaModFix/>
          </a:blip>
          <a:stretch>
            <a:fillRect/>
          </a:stretch>
        </p:blipFill>
        <p:spPr>
          <a:xfrm>
            <a:off x="478548" y="4309043"/>
            <a:ext cx="11162587" cy="1922901"/>
          </a:xfrm>
          <a:prstGeom prst="rect">
            <a:avLst/>
          </a:prstGeom>
        </p:spPr>
      </p:pic>
    </p:spTree>
    <p:extLst>
      <p:ext uri="{BB962C8B-B14F-4D97-AF65-F5344CB8AC3E}">
        <p14:creationId xmlns:p14="http://schemas.microsoft.com/office/powerpoint/2010/main" val="89575346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265554-93D5-97E2-7403-72BF34C19A41}"/>
              </a:ext>
            </a:extLst>
          </p:cNvPr>
          <p:cNvSpPr>
            <a:spLocks noGrp="1"/>
          </p:cNvSpPr>
          <p:nvPr>
            <p:ph type="title"/>
          </p:nvPr>
        </p:nvSpPr>
        <p:spPr>
          <a:xfrm>
            <a:off x="540000" y="540000"/>
            <a:ext cx="4009619" cy="900017"/>
          </a:xfrm>
        </p:spPr>
        <p:txBody>
          <a:bodyPr>
            <a:normAutofit fontScale="90000"/>
          </a:bodyPr>
          <a:lstStyle/>
          <a:p>
            <a:r>
              <a:rPr lang="tr-TR" dirty="0"/>
              <a:t>SONUÇ</a:t>
            </a:r>
          </a:p>
        </p:txBody>
      </p:sp>
      <p:sp>
        <p:nvSpPr>
          <p:cNvPr id="3" name="İçerik Yer Tutucusu 2">
            <a:extLst>
              <a:ext uri="{FF2B5EF4-FFF2-40B4-BE49-F238E27FC236}">
                <a16:creationId xmlns:a16="http://schemas.microsoft.com/office/drawing/2014/main" id="{58E31274-FCCA-94F6-F140-84AAACDC585A}"/>
              </a:ext>
            </a:extLst>
          </p:cNvPr>
          <p:cNvSpPr>
            <a:spLocks noGrp="1"/>
          </p:cNvSpPr>
          <p:nvPr>
            <p:ph idx="1"/>
          </p:nvPr>
        </p:nvSpPr>
        <p:spPr>
          <a:xfrm>
            <a:off x="540000" y="1570243"/>
            <a:ext cx="11101136" cy="4738481"/>
          </a:xfrm>
        </p:spPr>
        <p:txBody>
          <a:bodyPr vert="horz" lIns="91440" tIns="45720" rIns="91440" bIns="45720" rtlCol="0" anchor="t">
            <a:normAutofit fontScale="85000" lnSpcReduction="10000"/>
          </a:bodyPr>
          <a:lstStyle/>
          <a:p>
            <a:pPr marL="269875" indent="-269875"/>
            <a:r>
              <a:rPr lang="tr-TR" dirty="0">
                <a:ea typeface="+mn-lt"/>
                <a:cs typeface="+mn-lt"/>
              </a:rP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a:t>
            </a:r>
            <a:r>
              <a:rPr lang="tr-TR" dirty="0" err="1">
                <a:ea typeface="+mn-lt"/>
                <a:cs typeface="+mn-lt"/>
              </a:rPr>
              <a:t>veritabanında</a:t>
            </a:r>
            <a:r>
              <a:rPr lang="tr-TR" dirty="0">
                <a:ea typeface="+mn-lt"/>
                <a:cs typeface="+mn-lt"/>
              </a:rPr>
              <a:t> bulunan veriler, ortalama tabanlı ve K-</a:t>
            </a:r>
            <a:r>
              <a:rPr lang="tr-TR" dirty="0" err="1">
                <a:ea typeface="+mn-lt"/>
                <a:cs typeface="+mn-lt"/>
              </a:rPr>
              <a:t>means</a:t>
            </a:r>
            <a:r>
              <a:rPr lang="tr-TR" dirty="0">
                <a:ea typeface="+mn-lt"/>
                <a:cs typeface="+mn-lt"/>
              </a:rPr>
              <a:t>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a:t>
            </a:r>
            <a:r>
              <a:rPr lang="tr-TR" dirty="0" err="1">
                <a:ea typeface="+mn-lt"/>
                <a:cs typeface="+mn-lt"/>
              </a:rPr>
              <a:t>means</a:t>
            </a:r>
            <a:r>
              <a:rPr lang="tr-TR" dirty="0">
                <a:ea typeface="+mn-lt"/>
                <a:cs typeface="+mn-lt"/>
              </a:rPr>
              <a:t>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 Önerilen yöntem, açık kaynak kodlu yazılımlarla gerçekleştirildiğinden lisans maliyeti bulunmamaktadır. Ayrıca, tek kart bilgisayar sistemleri üzerinde gerçeklenebilir olarak hazırlanmıştır. Sonuç olarak, gömülü sistem uygulamaları için uygun olup, yüksek performans ve düşük maliyetli olarak gerçekleştirilmiştir. Önerilen yöntemin deneysel çalışmasında farklı nesneler kullanılarak tespit ve sınıflandırma işlemleri de gerçekleştirilebilmektedir. </a:t>
            </a:r>
            <a:endParaRPr lang="tr-TR" dirty="0"/>
          </a:p>
        </p:txBody>
      </p:sp>
    </p:spTree>
    <p:extLst>
      <p:ext uri="{BB962C8B-B14F-4D97-AF65-F5344CB8AC3E}">
        <p14:creationId xmlns:p14="http://schemas.microsoft.com/office/powerpoint/2010/main" val="311171770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C1F1E3-EB37-3ADE-E8A6-99677706FF83}"/>
              </a:ext>
            </a:extLst>
          </p:cNvPr>
          <p:cNvSpPr>
            <a:spLocks noGrp="1"/>
          </p:cNvSpPr>
          <p:nvPr>
            <p:ph type="title"/>
          </p:nvPr>
        </p:nvSpPr>
        <p:spPr>
          <a:xfrm>
            <a:off x="540000" y="540000"/>
            <a:ext cx="10508467" cy="772334"/>
          </a:xfrm>
        </p:spPr>
        <p:txBody>
          <a:bodyPr>
            <a:normAutofit/>
          </a:bodyPr>
          <a:lstStyle/>
          <a:p>
            <a:r>
              <a:rPr lang="tr-TR" sz="4500" dirty="0"/>
              <a:t>Bu alanda çalışma yapanlar</a:t>
            </a:r>
          </a:p>
        </p:txBody>
      </p:sp>
      <p:sp>
        <p:nvSpPr>
          <p:cNvPr id="3" name="İçerik Yer Tutucusu 2">
            <a:extLst>
              <a:ext uri="{FF2B5EF4-FFF2-40B4-BE49-F238E27FC236}">
                <a16:creationId xmlns:a16="http://schemas.microsoft.com/office/drawing/2014/main" id="{C6859D93-AAD1-D66B-98CF-DC14946FA775}"/>
              </a:ext>
            </a:extLst>
          </p:cNvPr>
          <p:cNvSpPr>
            <a:spLocks noGrp="1"/>
          </p:cNvSpPr>
          <p:nvPr>
            <p:ph idx="1"/>
          </p:nvPr>
        </p:nvSpPr>
        <p:spPr>
          <a:xfrm>
            <a:off x="540000" y="1544637"/>
            <a:ext cx="11101136" cy="3779837"/>
          </a:xfrm>
        </p:spPr>
        <p:txBody>
          <a:bodyPr vert="horz" lIns="91440" tIns="45720" rIns="91440" bIns="45720" rtlCol="0" anchor="t">
            <a:normAutofit fontScale="85000" lnSpcReduction="20000"/>
          </a:bodyPr>
          <a:lstStyle/>
          <a:p>
            <a:pPr marL="269875" indent="-269875"/>
            <a:r>
              <a:rPr lang="tr-TR" b="1" dirty="0" err="1">
                <a:ea typeface="+mn-lt"/>
                <a:cs typeface="+mn-lt"/>
              </a:rPr>
              <a:t>Soares</a:t>
            </a:r>
            <a:r>
              <a:rPr lang="tr-TR" b="1" dirty="0">
                <a:ea typeface="+mn-lt"/>
                <a:cs typeface="+mn-lt"/>
              </a:rPr>
              <a:t> vd. </a:t>
            </a:r>
            <a:r>
              <a:rPr lang="tr-TR" dirty="0">
                <a:ea typeface="+mn-lt"/>
                <a:cs typeface="+mn-lt"/>
              </a:rPr>
              <a:t> tarafından retina görüntülerinin piksel parlaklık değerleri üzerinde faklı ölçeklerde </a:t>
            </a:r>
            <a:r>
              <a:rPr lang="tr-TR" dirty="0" err="1">
                <a:ea typeface="+mn-lt"/>
                <a:cs typeface="+mn-lt"/>
              </a:rPr>
              <a:t>Gabor</a:t>
            </a:r>
            <a:r>
              <a:rPr lang="tr-TR" dirty="0">
                <a:ea typeface="+mn-lt"/>
                <a:cs typeface="+mn-lt"/>
              </a:rPr>
              <a:t>-Dalgacık dönüşümü uygulanmıştır. Elde edilen farklı ölçekteki </a:t>
            </a:r>
            <a:r>
              <a:rPr lang="tr-TR" dirty="0" err="1">
                <a:ea typeface="+mn-lt"/>
                <a:cs typeface="+mn-lt"/>
              </a:rPr>
              <a:t>GaborDalgacık</a:t>
            </a:r>
            <a:r>
              <a:rPr lang="tr-TR" dirty="0">
                <a:ea typeface="+mn-lt"/>
                <a:cs typeface="+mn-lt"/>
              </a:rPr>
              <a:t> dönüşüm çıktıları özellik olarak kullanılmıştır. Daha sonra tüm görüntüye </a:t>
            </a:r>
            <a:r>
              <a:rPr lang="tr-TR" dirty="0" err="1">
                <a:ea typeface="+mn-lt"/>
                <a:cs typeface="+mn-lt"/>
              </a:rPr>
              <a:t>Bayes</a:t>
            </a:r>
            <a:r>
              <a:rPr lang="tr-TR" dirty="0">
                <a:ea typeface="+mn-lt"/>
                <a:cs typeface="+mn-lt"/>
              </a:rPr>
              <a:t> Sınıflandırıcı uygulanarak </a:t>
            </a:r>
            <a:r>
              <a:rPr lang="tr-TR" dirty="0" err="1">
                <a:ea typeface="+mn-lt"/>
                <a:cs typeface="+mn-lt"/>
              </a:rPr>
              <a:t>fundus</a:t>
            </a:r>
            <a:r>
              <a:rPr lang="tr-TR" dirty="0">
                <a:ea typeface="+mn-lt"/>
                <a:cs typeface="+mn-lt"/>
              </a:rPr>
              <a:t> görüntüleri damar ya da damar olmayan bölgelere ayrılmıştır.</a:t>
            </a:r>
          </a:p>
          <a:p>
            <a:pPr marL="269875" indent="-269875"/>
            <a:r>
              <a:rPr lang="tr-TR" b="1" dirty="0" err="1">
                <a:ea typeface="+mn-lt"/>
                <a:cs typeface="+mn-lt"/>
              </a:rPr>
              <a:t>Niemeijer</a:t>
            </a:r>
            <a:r>
              <a:rPr lang="tr-TR" b="1" dirty="0">
                <a:ea typeface="+mn-lt"/>
                <a:cs typeface="+mn-lt"/>
              </a:rPr>
              <a:t> vd.</a:t>
            </a:r>
            <a:r>
              <a:rPr lang="tr-TR" dirty="0">
                <a:ea typeface="+mn-lt"/>
                <a:cs typeface="+mn-lt"/>
              </a:rPr>
              <a:t> , piksel sınıflandırma yöntemini önermişlerdir. Önerdikleri bu sistemde Matematiksel Morfoloji, Bölge Büyütme, Eşleştirilmiş Filtre ve Doğrulama Tabanlı Yerel Eşik yaklaşımı karşılaştırılmıştır.</a:t>
            </a:r>
          </a:p>
          <a:p>
            <a:pPr marL="269875" indent="-269875"/>
            <a:r>
              <a:rPr lang="tr-TR" b="1" dirty="0">
                <a:ea typeface="+mn-lt"/>
                <a:cs typeface="+mn-lt"/>
              </a:rPr>
              <a:t>Diego </a:t>
            </a:r>
            <a:r>
              <a:rPr lang="tr-TR" b="1" dirty="0" err="1">
                <a:ea typeface="+mn-lt"/>
                <a:cs typeface="+mn-lt"/>
              </a:rPr>
              <a:t>Marín</a:t>
            </a:r>
            <a:r>
              <a:rPr lang="tr-TR" b="1" dirty="0">
                <a:ea typeface="+mn-lt"/>
                <a:cs typeface="+mn-lt"/>
              </a:rPr>
              <a:t> vd. </a:t>
            </a:r>
            <a:r>
              <a:rPr lang="tr-TR" dirty="0">
                <a:ea typeface="+mn-lt"/>
                <a:cs typeface="+mn-lt"/>
              </a:rPr>
              <a:t>tarafından </a:t>
            </a:r>
            <a:r>
              <a:rPr lang="tr-TR" dirty="0" err="1">
                <a:ea typeface="+mn-lt"/>
                <a:cs typeface="+mn-lt"/>
              </a:rPr>
              <a:t>fundus</a:t>
            </a:r>
            <a:r>
              <a:rPr lang="tr-TR" dirty="0">
                <a:ea typeface="+mn-lt"/>
                <a:cs typeface="+mn-lt"/>
              </a:rPr>
              <a:t> görüntüsündeki her pikselden yedi boyutlu bir özellik vektörü çıkarılmıştır. Çıkarılan özellikler sinir ağı kullanılarak sınıflandırılmıştır. Sınıflandırma aşamasında öncelikle tespit edilen piksellerin boşlukları doldurulmuş, daha sonra hatalı tespit edilen damar pikselleri damar olmayan olarak yeniden sınıflandırılmıştır.</a:t>
            </a:r>
          </a:p>
          <a:p>
            <a:pPr marL="269875" indent="-269875"/>
            <a:r>
              <a:rPr lang="tr-TR" b="1" dirty="0">
                <a:ea typeface="+mn-lt"/>
                <a:cs typeface="+mn-lt"/>
              </a:rPr>
              <a:t>M. Elena Martinez-Perez vd.</a:t>
            </a:r>
            <a:r>
              <a:rPr lang="tr-TR" dirty="0">
                <a:ea typeface="+mn-lt"/>
                <a:cs typeface="+mn-lt"/>
              </a:rPr>
              <a:t>  tarafından </a:t>
            </a:r>
            <a:r>
              <a:rPr lang="tr-TR" dirty="0" err="1">
                <a:ea typeface="+mn-lt"/>
                <a:cs typeface="+mn-lt"/>
              </a:rPr>
              <a:t>hessian</a:t>
            </a:r>
            <a:r>
              <a:rPr lang="tr-TR" dirty="0">
                <a:ea typeface="+mn-lt"/>
                <a:cs typeface="+mn-lt"/>
              </a:rPr>
              <a:t> matrisinin özdeğer analizine dayanan bir çizgi geliştirme filtresi önerilmiştir. Daha sonra gradyan büyüklüğü ve temel eğrilik kullanılarak özellik çıkarılmıştır. Bu iki özellik damar veya arka plan olarak sınıflandırılması için Bölge Büyütme yaklaşımında kullanılmıştır.</a:t>
            </a:r>
          </a:p>
          <a:p>
            <a:pPr marL="269875" indent="-269875"/>
            <a:endParaRPr lang="tr-TR" dirty="0"/>
          </a:p>
        </p:txBody>
      </p:sp>
    </p:spTree>
    <p:extLst>
      <p:ext uri="{BB962C8B-B14F-4D97-AF65-F5344CB8AC3E}">
        <p14:creationId xmlns:p14="http://schemas.microsoft.com/office/powerpoint/2010/main" val="305473178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65A05A4-358A-88FA-84F1-AD5869FAC1FB}"/>
              </a:ext>
            </a:extLst>
          </p:cNvPr>
          <p:cNvSpPr>
            <a:spLocks noGrp="1"/>
          </p:cNvSpPr>
          <p:nvPr>
            <p:ph idx="1"/>
          </p:nvPr>
        </p:nvSpPr>
        <p:spPr>
          <a:xfrm>
            <a:off x="540000" y="1322387"/>
            <a:ext cx="11101136" cy="3779837"/>
          </a:xfrm>
        </p:spPr>
        <p:txBody>
          <a:bodyPr vert="horz" lIns="91440" tIns="45720" rIns="91440" bIns="45720" rtlCol="0" anchor="t">
            <a:normAutofit fontScale="85000" lnSpcReduction="10000"/>
          </a:bodyPr>
          <a:lstStyle/>
          <a:p>
            <a:pPr marL="269875" indent="-269875"/>
            <a:r>
              <a:rPr lang="tr-TR" b="1" dirty="0" err="1">
                <a:ea typeface="+mn-lt"/>
                <a:cs typeface="+mn-lt"/>
              </a:rPr>
              <a:t>Sven</a:t>
            </a:r>
            <a:r>
              <a:rPr lang="tr-TR" b="1" dirty="0">
                <a:ea typeface="+mn-lt"/>
                <a:cs typeface="+mn-lt"/>
              </a:rPr>
              <a:t> </a:t>
            </a:r>
            <a:r>
              <a:rPr lang="tr-TR" b="1" dirty="0" err="1">
                <a:ea typeface="+mn-lt"/>
                <a:cs typeface="+mn-lt"/>
              </a:rPr>
              <a:t>Holm</a:t>
            </a:r>
            <a:r>
              <a:rPr lang="tr-TR" b="1" dirty="0">
                <a:ea typeface="+mn-lt"/>
                <a:cs typeface="+mn-lt"/>
              </a:rPr>
              <a:t> vd.</a:t>
            </a:r>
            <a:r>
              <a:rPr lang="tr-TR" dirty="0">
                <a:ea typeface="+mn-lt"/>
                <a:cs typeface="+mn-lt"/>
              </a:rPr>
              <a:t>  tarafından damar bölütleme için iki paralel yöntem önerilmiştir. Bu yöntemlerden ilki sadece </a:t>
            </a:r>
            <a:r>
              <a:rPr lang="tr-TR" dirty="0" err="1">
                <a:ea typeface="+mn-lt"/>
                <a:cs typeface="+mn-lt"/>
              </a:rPr>
              <a:t>fundus</a:t>
            </a:r>
            <a:r>
              <a:rPr lang="tr-TR" dirty="0">
                <a:ea typeface="+mn-lt"/>
                <a:cs typeface="+mn-lt"/>
              </a:rPr>
              <a:t> görüntünün piksel yoğunluğunu kullanarak damar ve damar olmayan pikselleri bölütlere ayırmaktadır. İkinci yöntem ise tamamen damar yoğunluğunu kullanarak </a:t>
            </a:r>
            <a:r>
              <a:rPr lang="tr-TR" dirty="0" err="1">
                <a:ea typeface="+mn-lt"/>
                <a:cs typeface="+mn-lt"/>
              </a:rPr>
              <a:t>fundus</a:t>
            </a:r>
            <a:r>
              <a:rPr lang="tr-TR" dirty="0">
                <a:ea typeface="+mn-lt"/>
                <a:cs typeface="+mn-lt"/>
              </a:rPr>
              <a:t> görüntülerinde yerel gürültüyü azaltıp damar bölütlemeyi sağlayan birkaç adımdan oluşmaktadır.</a:t>
            </a:r>
          </a:p>
          <a:p>
            <a:pPr marL="269875" indent="-269875"/>
            <a:r>
              <a:rPr lang="tr-TR" dirty="0">
                <a:ea typeface="+mn-lt"/>
                <a:cs typeface="+mn-lt"/>
              </a:rPr>
              <a:t>. </a:t>
            </a:r>
            <a:r>
              <a:rPr lang="tr-TR" b="1" dirty="0" err="1">
                <a:ea typeface="+mn-lt"/>
                <a:cs typeface="+mn-lt"/>
              </a:rPr>
              <a:t>Chengzhang</a:t>
            </a:r>
            <a:r>
              <a:rPr lang="tr-TR" b="1" dirty="0">
                <a:ea typeface="+mn-lt"/>
                <a:cs typeface="+mn-lt"/>
              </a:rPr>
              <a:t> Zhu vd. </a:t>
            </a:r>
            <a:r>
              <a:rPr lang="tr-TR" dirty="0">
                <a:ea typeface="+mn-lt"/>
                <a:cs typeface="+mn-lt"/>
              </a:rPr>
              <a:t> tarafından Aşırı Öğrenme Makinesine dayalı denetimli bir yöntem önerilmiştir. Bölütleme aşamasında, bölütleme görüntüsünden çıkarılan özellik vektörü eğitim aşamasında elde edilen sınıflandırıcının girişi olarak kullanılmıştır. Eğitim aşaması için, eğitim görüntüsünün her pikselinden bir özellik vektörü çıkarılmıştır. Sınıflandırıcının çıktısı, ikili retina damar bölütleme sonucu olmuştur.</a:t>
            </a:r>
          </a:p>
          <a:p>
            <a:pPr marL="269875" indent="-269875"/>
            <a:r>
              <a:rPr lang="tr-TR" b="1" dirty="0" err="1">
                <a:ea typeface="+mn-lt"/>
                <a:cs typeface="+mn-lt"/>
              </a:rPr>
              <a:t>Jingliang</a:t>
            </a:r>
            <a:r>
              <a:rPr lang="tr-TR" b="1" dirty="0">
                <a:ea typeface="+mn-lt"/>
                <a:cs typeface="+mn-lt"/>
              </a:rPr>
              <a:t> Zhao vd.</a:t>
            </a:r>
            <a:r>
              <a:rPr lang="tr-TR" dirty="0">
                <a:ea typeface="+mn-lt"/>
                <a:cs typeface="+mn-lt"/>
              </a:rPr>
              <a:t> tarafından öncelikli olarak </a:t>
            </a:r>
            <a:r>
              <a:rPr lang="tr-TR" dirty="0" err="1">
                <a:ea typeface="+mn-lt"/>
                <a:cs typeface="+mn-lt"/>
              </a:rPr>
              <a:t>fundus</a:t>
            </a:r>
            <a:r>
              <a:rPr lang="tr-TR" dirty="0">
                <a:ea typeface="+mn-lt"/>
                <a:cs typeface="+mn-lt"/>
              </a:rPr>
              <a:t> görüntüler üzerinde görüntü iyileştirilmesi yapılmıştır. İyileştirilmiş görüntüler üzerinde Süper Piksel (SLIC) yöntemi uygulanmış ve bölütleme gerçekleştirilmiştir. Ardından otomatik olarak seçilen düğüm noktalarından damar takibine başlanmış ve belirlenen durma kriterine ulaşıldığında takip işlemi sonlanmıştır. </a:t>
            </a:r>
          </a:p>
        </p:txBody>
      </p:sp>
    </p:spTree>
    <p:extLst>
      <p:ext uri="{BB962C8B-B14F-4D97-AF65-F5344CB8AC3E}">
        <p14:creationId xmlns:p14="http://schemas.microsoft.com/office/powerpoint/2010/main" val="173105813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66D688-D57A-0A32-4796-FEE1D290CCF4}"/>
              </a:ext>
            </a:extLst>
          </p:cNvPr>
          <p:cNvSpPr>
            <a:spLocks noGrp="1"/>
          </p:cNvSpPr>
          <p:nvPr>
            <p:ph type="title"/>
          </p:nvPr>
        </p:nvSpPr>
        <p:spPr>
          <a:xfrm>
            <a:off x="540000" y="540000"/>
            <a:ext cx="11101135" cy="761750"/>
          </a:xfrm>
        </p:spPr>
        <p:txBody>
          <a:bodyPr/>
          <a:lstStyle/>
          <a:p>
            <a:r>
              <a:rPr lang="tr-TR" sz="4500" dirty="0"/>
              <a:t>Görüntü </a:t>
            </a:r>
            <a:r>
              <a:rPr lang="tr-TR" sz="4500" dirty="0" err="1"/>
              <a:t>işlme</a:t>
            </a:r>
            <a:r>
              <a:rPr lang="tr-TR" sz="4500" dirty="0"/>
              <a:t> yöntemi ile hastalık teşhisi</a:t>
            </a:r>
            <a:endParaRPr lang="tr-TR"/>
          </a:p>
        </p:txBody>
      </p:sp>
      <p:sp>
        <p:nvSpPr>
          <p:cNvPr id="3" name="İçerik Yer Tutucusu 2">
            <a:extLst>
              <a:ext uri="{FF2B5EF4-FFF2-40B4-BE49-F238E27FC236}">
                <a16:creationId xmlns:a16="http://schemas.microsoft.com/office/drawing/2014/main" id="{5CD6768E-3195-5273-02BD-2ABF142D8309}"/>
              </a:ext>
            </a:extLst>
          </p:cNvPr>
          <p:cNvSpPr>
            <a:spLocks noGrp="1"/>
          </p:cNvSpPr>
          <p:nvPr>
            <p:ph idx="1"/>
          </p:nvPr>
        </p:nvSpPr>
        <p:spPr>
          <a:xfrm>
            <a:off x="540000" y="1713970"/>
            <a:ext cx="11101136" cy="3779837"/>
          </a:xfrm>
        </p:spPr>
        <p:txBody>
          <a:bodyPr vert="horz" lIns="91440" tIns="45720" rIns="91440" bIns="45720" rtlCol="0" anchor="t">
            <a:normAutofit/>
          </a:bodyPr>
          <a:lstStyle/>
          <a:p>
            <a:pPr marL="269875" indent="-269875"/>
            <a:r>
              <a:rPr lang="tr-TR" dirty="0"/>
              <a:t>Retinanın oksijensiz kalması sonucu retinada istenmeyen yeni damarlar oluşur. Bu damarlar hassas bir yapıda olup DR hastalığının habercisidir. Bu istenmeyen damarları tespit etmek için retina damar ağ yapısının bilinmesi gerekir. Bu makalede, retina damar ağ yapısını otomatik olarak </a:t>
            </a:r>
            <a:r>
              <a:rPr lang="tr-TR" dirty="0" err="1"/>
              <a:t>bölütleyen</a:t>
            </a:r>
            <a:r>
              <a:rPr lang="tr-TR" dirty="0"/>
              <a:t> morfolojik tabanlı bir yöntem önerilmiştir. Bu yöntem morfolojik işlemlere dayalı iki farklı yöntemden esinlenerek oluşturulmuştur. Bu yöntemde, ilk önce RGB renk uzayındaki görüntüler gri ölçekli görüntülere dönüştürülmüştür. Daha sonra, gri ölçekli görüntünün tersi üzerinde üst-şapka, alt-şapka ve morfolojik açma yöntemi uygulanmıştır. PEKİ BU İŞLEMLER SIRASINDA KULLANILAN MATERYALLER , METOTLAR VE KULLANILAN YÖNTEM NEDİR?</a:t>
            </a:r>
          </a:p>
        </p:txBody>
      </p:sp>
    </p:spTree>
    <p:extLst>
      <p:ext uri="{BB962C8B-B14F-4D97-AF65-F5344CB8AC3E}">
        <p14:creationId xmlns:p14="http://schemas.microsoft.com/office/powerpoint/2010/main" val="38067319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90FFDD-794E-D6E4-CAA3-020752994E25}"/>
              </a:ext>
            </a:extLst>
          </p:cNvPr>
          <p:cNvSpPr>
            <a:spLocks noGrp="1"/>
          </p:cNvSpPr>
          <p:nvPr>
            <p:ph type="title"/>
          </p:nvPr>
        </p:nvSpPr>
        <p:spPr/>
        <p:txBody>
          <a:bodyPr>
            <a:normAutofit/>
          </a:bodyPr>
          <a:lstStyle/>
          <a:p>
            <a:r>
              <a:rPr lang="tr-TR" sz="4500" dirty="0"/>
              <a:t>MATERYAL VE METOTLAR</a:t>
            </a:r>
          </a:p>
        </p:txBody>
      </p:sp>
      <p:sp>
        <p:nvSpPr>
          <p:cNvPr id="3" name="İçerik Yer Tutucusu 2">
            <a:extLst>
              <a:ext uri="{FF2B5EF4-FFF2-40B4-BE49-F238E27FC236}">
                <a16:creationId xmlns:a16="http://schemas.microsoft.com/office/drawing/2014/main" id="{ADFB7777-79DE-13B3-8F42-EE3E38468709}"/>
              </a:ext>
            </a:extLst>
          </p:cNvPr>
          <p:cNvSpPr>
            <a:spLocks noGrp="1"/>
          </p:cNvSpPr>
          <p:nvPr>
            <p:ph idx="1"/>
          </p:nvPr>
        </p:nvSpPr>
        <p:spPr/>
        <p:txBody>
          <a:bodyPr vert="horz" lIns="91440" tIns="45720" rIns="91440" bIns="45720" rtlCol="0" anchor="t">
            <a:normAutofit fontScale="85000" lnSpcReduction="10000"/>
          </a:bodyPr>
          <a:lstStyle/>
          <a:p>
            <a:pPr marL="269875" indent="-269875"/>
            <a:r>
              <a:rPr lang="tr-TR" dirty="0">
                <a:ea typeface="+mn-lt"/>
                <a:cs typeface="+mn-lt"/>
              </a:rPr>
              <a:t>Morfolojik işlemlerin temel amacı, görüntünün temel özelliklerini korumak ve görüntüyü basitleştirmektir. Bu çalışmada, üst-şapka ve alt-şapka dönüşümleri kan damarlarına belirginlik kazandırmak için kullanılır. </a:t>
            </a:r>
            <a:r>
              <a:rPr lang="tr-TR" dirty="0" err="1">
                <a:ea typeface="+mn-lt"/>
                <a:cs typeface="+mn-lt"/>
              </a:rPr>
              <a:t>Üstşapka</a:t>
            </a:r>
            <a:r>
              <a:rPr lang="tr-TR" dirty="0">
                <a:ea typeface="+mn-lt"/>
                <a:cs typeface="+mn-lt"/>
              </a:rPr>
              <a:t> dönüşümü, bir giriş görüntüsüne morfolojik açma işlemi uygulandıktan sonra uygulama sonucunun orijinal giriş görüntüsünden çıkarılması işlemidir. Bu işlemin matematiksel ifadesi aşağıdaki şekildedir.</a:t>
            </a:r>
          </a:p>
          <a:p>
            <a:pPr marL="269875" indent="-269875"/>
            <a:r>
              <a:rPr lang="tr-TR" dirty="0">
                <a:ea typeface="+mn-lt"/>
                <a:cs typeface="+mn-lt"/>
              </a:rPr>
              <a:t>T</a:t>
            </a:r>
            <a:r>
              <a:rPr lang="tr-TR" sz="1050" dirty="0">
                <a:ea typeface="+mn-lt"/>
                <a:cs typeface="+mn-lt"/>
              </a:rPr>
              <a:t>HAT</a:t>
            </a:r>
            <a:r>
              <a:rPr lang="tr-TR" dirty="0">
                <a:ea typeface="+mn-lt"/>
                <a:cs typeface="+mn-lt"/>
              </a:rPr>
              <a:t>(g) = g - (g </a:t>
            </a:r>
            <a:r>
              <a:rPr lang="tr-TR" sz="1000" dirty="0">
                <a:ea typeface="+mn-lt"/>
                <a:cs typeface="+mn-lt"/>
              </a:rPr>
              <a:t>O</a:t>
            </a:r>
            <a:r>
              <a:rPr lang="tr-TR" dirty="0">
                <a:ea typeface="+mn-lt"/>
                <a:cs typeface="+mn-lt"/>
              </a:rPr>
              <a:t> SE)</a:t>
            </a:r>
          </a:p>
          <a:p>
            <a:pPr marL="269875" indent="-269875"/>
            <a:r>
              <a:rPr lang="tr-TR" dirty="0">
                <a:ea typeface="+mn-lt"/>
                <a:cs typeface="+mn-lt"/>
              </a:rPr>
              <a:t> Alt-şapka dönüşümü, bir giriş görüntüsüne morfolojik bir kapama işlemi uygulandıktan sonra uygulama sonucunun orijinal giriş görüntüsünden çıkarılması işlemidir. Bu işlemin matematiksel ifadesi aşağıdaki şekildedir.</a:t>
            </a:r>
          </a:p>
          <a:p>
            <a:pPr marL="269875" indent="-269875"/>
            <a:r>
              <a:rPr lang="tr-TR" dirty="0">
                <a:ea typeface="+mn-lt"/>
                <a:cs typeface="+mn-lt"/>
              </a:rPr>
              <a:t>B</a:t>
            </a:r>
            <a:r>
              <a:rPr lang="tr-TR" sz="900" dirty="0">
                <a:ea typeface="+mn-lt"/>
                <a:cs typeface="+mn-lt"/>
              </a:rPr>
              <a:t>HAT</a:t>
            </a:r>
            <a:r>
              <a:rPr lang="tr-TR" dirty="0">
                <a:ea typeface="+mn-lt"/>
                <a:cs typeface="+mn-lt"/>
              </a:rPr>
              <a:t> (g) =  (g </a:t>
            </a:r>
            <a:r>
              <a:rPr lang="tr-TR" sz="4300" dirty="0">
                <a:ea typeface="+mn-lt"/>
                <a:cs typeface="+mn-lt"/>
              </a:rPr>
              <a:t>.</a:t>
            </a:r>
            <a:r>
              <a:rPr lang="tr-TR" dirty="0">
                <a:ea typeface="+mn-lt"/>
                <a:cs typeface="+mn-lt"/>
              </a:rPr>
              <a:t> SE)-g</a:t>
            </a:r>
            <a:endParaRPr lang="tr-TR" dirty="0"/>
          </a:p>
          <a:p>
            <a:pPr marL="269875" indent="-269875"/>
            <a:r>
              <a:rPr lang="tr-TR" dirty="0">
                <a:ea typeface="+mn-lt"/>
                <a:cs typeface="+mn-lt"/>
              </a:rPr>
              <a:t>Burada, </a:t>
            </a:r>
            <a:r>
              <a:rPr lang="tr-TR" sz="900" dirty="0">
                <a:ea typeface="+mn-lt"/>
                <a:cs typeface="+mn-lt"/>
              </a:rPr>
              <a:t>O</a:t>
            </a:r>
            <a:r>
              <a:rPr lang="tr-TR" dirty="0">
                <a:ea typeface="+mn-lt"/>
                <a:cs typeface="+mn-lt"/>
              </a:rPr>
              <a:t> operatörü morfolojik açma işlemini, </a:t>
            </a:r>
            <a:r>
              <a:rPr lang="tr-TR" sz="4600" dirty="0">
                <a:ea typeface="+mn-lt"/>
                <a:cs typeface="+mn-lt"/>
              </a:rPr>
              <a:t>.</a:t>
            </a:r>
            <a:r>
              <a:rPr lang="tr-TR" dirty="0">
                <a:ea typeface="+mn-lt"/>
                <a:cs typeface="+mn-lt"/>
              </a:rPr>
              <a:t> operatörü ise morfolojik kapama işlemini temsil etmektedir.</a:t>
            </a:r>
            <a:endParaRPr lang="tr-TR" sz="1100" dirty="0"/>
          </a:p>
          <a:p>
            <a:pPr marL="269875" indent="-269875"/>
            <a:endParaRPr lang="tr-TR" dirty="0"/>
          </a:p>
        </p:txBody>
      </p:sp>
    </p:spTree>
    <p:extLst>
      <p:ext uri="{BB962C8B-B14F-4D97-AF65-F5344CB8AC3E}">
        <p14:creationId xmlns:p14="http://schemas.microsoft.com/office/powerpoint/2010/main" val="32870597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580F11-4F26-B301-9CE7-1B9ED708F1F2}"/>
              </a:ext>
            </a:extLst>
          </p:cNvPr>
          <p:cNvSpPr>
            <a:spLocks noGrp="1"/>
          </p:cNvSpPr>
          <p:nvPr>
            <p:ph type="title"/>
          </p:nvPr>
        </p:nvSpPr>
        <p:spPr>
          <a:xfrm>
            <a:off x="540000" y="540000"/>
            <a:ext cx="11101135" cy="666500"/>
          </a:xfrm>
        </p:spPr>
        <p:txBody>
          <a:bodyPr>
            <a:normAutofit fontScale="90000"/>
          </a:bodyPr>
          <a:lstStyle/>
          <a:p>
            <a:r>
              <a:rPr lang="tr-TR" sz="4500" dirty="0"/>
              <a:t>DENKLEM AÇIKALMALARI</a:t>
            </a:r>
          </a:p>
        </p:txBody>
      </p:sp>
      <p:sp>
        <p:nvSpPr>
          <p:cNvPr id="3" name="İçerik Yer Tutucusu 2">
            <a:extLst>
              <a:ext uri="{FF2B5EF4-FFF2-40B4-BE49-F238E27FC236}">
                <a16:creationId xmlns:a16="http://schemas.microsoft.com/office/drawing/2014/main" id="{68279C13-6D9A-1CD1-20E0-8C8E033CEBA5}"/>
              </a:ext>
            </a:extLst>
          </p:cNvPr>
          <p:cNvSpPr>
            <a:spLocks noGrp="1"/>
          </p:cNvSpPr>
          <p:nvPr>
            <p:ph idx="1"/>
          </p:nvPr>
        </p:nvSpPr>
        <p:spPr/>
        <p:txBody>
          <a:bodyPr vert="horz" lIns="91440" tIns="45720" rIns="91440" bIns="45720" rtlCol="0" anchor="t">
            <a:normAutofit/>
          </a:bodyPr>
          <a:lstStyle/>
          <a:p>
            <a:pPr marL="0" indent="0">
              <a:buNone/>
            </a:pPr>
            <a:r>
              <a:rPr lang="tr-TR" dirty="0">
                <a:ea typeface="+mn-lt"/>
                <a:cs typeface="+mn-lt"/>
              </a:rPr>
              <a:t>1.denkleme göre, açma operatörü görüntünün arka planına etki ettiğinden, üst-şapka dönüşümünün görüntünün arka planını çıkarması beklenir. Bu dönüşüm, yüksek geçirgen bir filtre gibi davranır ve görüntünün maskeden daha küçük olan parlak alanlarını çıkarır.</a:t>
            </a:r>
          </a:p>
          <a:p>
            <a:pPr marL="0" indent="0">
              <a:buNone/>
            </a:pPr>
            <a:r>
              <a:rPr lang="tr-TR" dirty="0">
                <a:ea typeface="+mn-lt"/>
                <a:cs typeface="+mn-lt"/>
              </a:rPr>
              <a:t>2.denetime göre, alt-şapka dönüşümü görüntünün arka planını etkiler ve görüntünün arka plandaki maskeden daha küçük olan bazı karanlık alanları üzerinde etkili olur. Parlak alanları (açma operatörünün sonuçları) görüntüye eklemek ve karanlık alanları (kapama operatörünün sonuçları) görüntüden çıkarmak mümkündür. Sonuç olarak, aydınlık ve karanlık alanlar arasındaki kontrastta bir iyileşme olacaktır.</a:t>
            </a:r>
            <a:endParaRPr lang="tr-TR" dirty="0"/>
          </a:p>
        </p:txBody>
      </p:sp>
    </p:spTree>
    <p:extLst>
      <p:ext uri="{BB962C8B-B14F-4D97-AF65-F5344CB8AC3E}">
        <p14:creationId xmlns:p14="http://schemas.microsoft.com/office/powerpoint/2010/main" val="375459224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E12A28-1A0D-80B8-6217-1185599676A0}"/>
              </a:ext>
            </a:extLst>
          </p:cNvPr>
          <p:cNvSpPr>
            <a:spLocks noGrp="1"/>
          </p:cNvSpPr>
          <p:nvPr>
            <p:ph type="title"/>
          </p:nvPr>
        </p:nvSpPr>
        <p:spPr>
          <a:xfrm>
            <a:off x="540000" y="540000"/>
            <a:ext cx="9111469" cy="719417"/>
          </a:xfrm>
        </p:spPr>
        <p:txBody>
          <a:bodyPr>
            <a:normAutofit/>
          </a:bodyPr>
          <a:lstStyle/>
          <a:p>
            <a:r>
              <a:rPr lang="tr-TR" sz="4500" dirty="0"/>
              <a:t>EŞİKLEME YÖNTEMLERİ</a:t>
            </a:r>
          </a:p>
        </p:txBody>
      </p:sp>
      <p:sp>
        <p:nvSpPr>
          <p:cNvPr id="3" name="İçerik Yer Tutucusu 2">
            <a:extLst>
              <a:ext uri="{FF2B5EF4-FFF2-40B4-BE49-F238E27FC236}">
                <a16:creationId xmlns:a16="http://schemas.microsoft.com/office/drawing/2014/main" id="{1DFBA091-DA06-736D-80FF-36CAFBAFF522}"/>
              </a:ext>
            </a:extLst>
          </p:cNvPr>
          <p:cNvSpPr>
            <a:spLocks noGrp="1"/>
          </p:cNvSpPr>
          <p:nvPr>
            <p:ph idx="1"/>
          </p:nvPr>
        </p:nvSpPr>
        <p:spPr>
          <a:xfrm>
            <a:off x="540000" y="1354137"/>
            <a:ext cx="11143468" cy="2414588"/>
          </a:xfrm>
        </p:spPr>
        <p:txBody>
          <a:bodyPr vert="horz" lIns="91440" tIns="45720" rIns="91440" bIns="45720" rtlCol="0" anchor="t">
            <a:normAutofit fontScale="85000" lnSpcReduction="20000"/>
          </a:bodyPr>
          <a:lstStyle/>
          <a:p>
            <a:pPr marL="269875" indent="-269875"/>
            <a:r>
              <a:rPr lang="tr-TR" b="1" dirty="0"/>
              <a:t>1.ÇOK SEVİYELİ EŞİKLEME:</a:t>
            </a:r>
          </a:p>
          <a:p>
            <a:pPr marL="269875" indent="-269875"/>
            <a:r>
              <a:rPr lang="tr-TR" dirty="0">
                <a:ea typeface="+mn-lt"/>
                <a:cs typeface="+mn-lt"/>
              </a:rPr>
              <a:t>Gri ölçekli görüntüyü birkaç farklı bölgeye ayırabilen bir işlemdir . Bu işleme ait uyulması gereken kural aşağıda matematiksel olarak ifade edilmiştir.</a:t>
            </a:r>
          </a:p>
          <a:p>
            <a:pPr marL="269875" indent="-269875"/>
            <a:r>
              <a:rPr lang="tr-TR" b="1" dirty="0">
                <a:ea typeface="+mn-lt"/>
                <a:cs typeface="+mn-lt"/>
              </a:rPr>
              <a:t>C</a:t>
            </a:r>
            <a:r>
              <a:rPr lang="tr-TR" sz="1100" b="1" dirty="0">
                <a:ea typeface="+mn-lt"/>
                <a:cs typeface="+mn-lt"/>
              </a:rPr>
              <a:t>1</a:t>
            </a:r>
            <a:r>
              <a:rPr lang="tr-TR" b="1" dirty="0">
                <a:ea typeface="+mn-lt"/>
                <a:cs typeface="+mn-lt"/>
              </a:rPr>
              <a:t> &lt;-- p </a:t>
            </a:r>
            <a:r>
              <a:rPr lang="tr-TR" b="1" dirty="0" err="1">
                <a:ea typeface="+mn-lt"/>
                <a:cs typeface="+mn-lt"/>
              </a:rPr>
              <a:t>if</a:t>
            </a:r>
            <a:r>
              <a:rPr lang="tr-TR" b="1" dirty="0">
                <a:ea typeface="+mn-lt"/>
                <a:cs typeface="+mn-lt"/>
              </a:rPr>
              <a:t> 0&lt;= p&lt; </a:t>
            </a:r>
            <a:r>
              <a:rPr lang="tr-TR" b="1" dirty="0" err="1">
                <a:ea typeface="+mn-lt"/>
                <a:cs typeface="+mn-lt"/>
              </a:rPr>
              <a:t>th</a:t>
            </a:r>
            <a:endParaRPr lang="tr-TR" b="1">
              <a:ea typeface="+mn-lt"/>
              <a:cs typeface="+mn-lt"/>
            </a:endParaRPr>
          </a:p>
          <a:p>
            <a:pPr marL="269875" indent="-269875"/>
            <a:r>
              <a:rPr lang="tr-TR" b="1" dirty="0">
                <a:ea typeface="+mn-lt"/>
                <a:cs typeface="+mn-lt"/>
              </a:rPr>
              <a:t>C</a:t>
            </a:r>
            <a:r>
              <a:rPr lang="tr-TR" sz="1200" b="1" dirty="0">
                <a:ea typeface="+mn-lt"/>
                <a:cs typeface="+mn-lt"/>
              </a:rPr>
              <a:t>2</a:t>
            </a:r>
            <a:r>
              <a:rPr lang="tr-TR" b="1" dirty="0">
                <a:ea typeface="+mn-lt"/>
                <a:cs typeface="+mn-lt"/>
              </a:rPr>
              <a:t> &lt;-- p </a:t>
            </a:r>
            <a:r>
              <a:rPr lang="tr-TR" b="1" dirty="0" err="1">
                <a:ea typeface="+mn-lt"/>
                <a:cs typeface="+mn-lt"/>
              </a:rPr>
              <a:t>if</a:t>
            </a:r>
            <a:r>
              <a:rPr lang="tr-TR" b="1" dirty="0">
                <a:ea typeface="+mn-lt"/>
                <a:cs typeface="+mn-lt"/>
              </a:rPr>
              <a:t> </a:t>
            </a:r>
            <a:r>
              <a:rPr lang="tr-TR" b="1" dirty="0" err="1">
                <a:ea typeface="+mn-lt"/>
                <a:cs typeface="+mn-lt"/>
              </a:rPr>
              <a:t>th</a:t>
            </a:r>
            <a:r>
              <a:rPr lang="tr-TR" b="1" dirty="0">
                <a:ea typeface="+mn-lt"/>
                <a:cs typeface="+mn-lt"/>
              </a:rPr>
              <a:t>&lt;= p&lt; L – 1</a:t>
            </a:r>
          </a:p>
          <a:p>
            <a:pPr marL="269875" indent="-269875"/>
            <a:r>
              <a:rPr lang="tr-TR" dirty="0">
                <a:ea typeface="+mn-lt"/>
                <a:cs typeface="+mn-lt"/>
              </a:rPr>
              <a:t>Burada, p parametresi L gri tonlama seviyeleri L = {0, 1, 2,…, L - 1} ile temsil edilebilen gri tonlama görüntüsünün piksellerinden biridir. C1 ve C2 parametreleri, p pikselinin atanacağı sınıflardır, </a:t>
            </a:r>
            <a:r>
              <a:rPr lang="tr-TR" dirty="0" err="1">
                <a:ea typeface="+mn-lt"/>
                <a:cs typeface="+mn-lt"/>
              </a:rPr>
              <a:t>th</a:t>
            </a:r>
            <a:r>
              <a:rPr lang="tr-TR" dirty="0">
                <a:ea typeface="+mn-lt"/>
                <a:cs typeface="+mn-lt"/>
              </a:rPr>
              <a:t> parametresi ise eşik değeridir.</a:t>
            </a:r>
            <a:endParaRPr lang="tr-TR" dirty="0"/>
          </a:p>
        </p:txBody>
      </p:sp>
      <p:sp>
        <p:nvSpPr>
          <p:cNvPr id="5" name="İçerik Yer Tutucusu 2">
            <a:extLst>
              <a:ext uri="{FF2B5EF4-FFF2-40B4-BE49-F238E27FC236}">
                <a16:creationId xmlns:a16="http://schemas.microsoft.com/office/drawing/2014/main" id="{DD9CA53F-482F-4D4A-D9B6-6672C9CF833A}"/>
              </a:ext>
            </a:extLst>
          </p:cNvPr>
          <p:cNvSpPr txBox="1">
            <a:spLocks/>
          </p:cNvSpPr>
          <p:nvPr/>
        </p:nvSpPr>
        <p:spPr>
          <a:xfrm>
            <a:off x="523067" y="3771370"/>
            <a:ext cx="11143468" cy="2414588"/>
          </a:xfrm>
          <a:prstGeom prst="rect">
            <a:avLst/>
          </a:prstGeom>
        </p:spPr>
        <p:txBody>
          <a:bodyPr vert="horz" lIns="91440" tIns="45720" rIns="91440" bIns="45720" rtlCol="0" anchor="t">
            <a:normAutofit fontScale="70000" lnSpcReduction="20000"/>
          </a:bodyPr>
          <a:lst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9875" indent="-269875"/>
            <a:r>
              <a:rPr lang="tr-TR" sz="1500" b="1" dirty="0"/>
              <a:t>2.MAKSİMUM ENTROPİ TABANLI EŞİKLEME:</a:t>
            </a:r>
            <a:endParaRPr lang="tr-TR" dirty="0"/>
          </a:p>
          <a:p>
            <a:pPr marL="269875" indent="-269875"/>
            <a:r>
              <a:rPr lang="tr-TR" sz="1500" dirty="0" err="1">
                <a:ea typeface="+mn-lt"/>
                <a:cs typeface="+mn-lt"/>
              </a:rPr>
              <a:t>Entopi</a:t>
            </a:r>
            <a:r>
              <a:rPr lang="tr-TR" sz="1500" dirty="0">
                <a:ea typeface="+mn-lt"/>
                <a:cs typeface="+mn-lt"/>
              </a:rPr>
              <a:t> yöntemlerine bağlı eşikleme işlemi araştırmacılar tarafından tercih edilen bir yöntemdir . </a:t>
            </a:r>
            <a:r>
              <a:rPr lang="tr-TR" sz="1500" dirty="0" err="1">
                <a:ea typeface="+mn-lt"/>
                <a:cs typeface="+mn-lt"/>
              </a:rPr>
              <a:t>Otsu’nun</a:t>
            </a:r>
            <a:r>
              <a:rPr lang="tr-TR" sz="1500" dirty="0">
                <a:ea typeface="+mn-lt"/>
                <a:cs typeface="+mn-lt"/>
              </a:rPr>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 . Arka ve ön plan görüntüsüne ait entropi değeri 1. ve 2. denklem de verilmiştir. 3.denklem de arka ve ön plan görüntüsüne ait entropi değerlerinin maksimize edilmiş halidir.</a:t>
            </a:r>
            <a:endParaRPr lang="tr-TR" sz="1500" b="1" dirty="0">
              <a:ea typeface="+mn-lt"/>
              <a:cs typeface="+mn-lt"/>
            </a:endParaRPr>
          </a:p>
          <a:p>
            <a:pPr marL="269875" indent="-269875"/>
            <a:r>
              <a:rPr lang="tr-TR" sz="1500" dirty="0"/>
              <a:t>1.denklem:</a:t>
            </a:r>
            <a:endParaRPr lang="tr-TR" sz="1500" dirty="0">
              <a:ea typeface="+mn-lt"/>
              <a:cs typeface="+mn-lt"/>
            </a:endParaRPr>
          </a:p>
          <a:p>
            <a:pPr marL="269875" indent="-269875"/>
            <a:r>
              <a:rPr lang="tr-TR" sz="1500" dirty="0"/>
              <a:t>2. denklem:</a:t>
            </a:r>
          </a:p>
          <a:p>
            <a:pPr marL="269875" indent="-269875"/>
            <a:r>
              <a:rPr lang="tr-TR" sz="1500" dirty="0"/>
              <a:t>3.denklem:</a:t>
            </a:r>
          </a:p>
        </p:txBody>
      </p:sp>
      <p:pic>
        <p:nvPicPr>
          <p:cNvPr id="6" name="Resim 6">
            <a:extLst>
              <a:ext uri="{FF2B5EF4-FFF2-40B4-BE49-F238E27FC236}">
                <a16:creationId xmlns:a16="http://schemas.microsoft.com/office/drawing/2014/main" id="{ED28BD1C-11D3-913C-3B10-CED3E098B2B0}"/>
              </a:ext>
            </a:extLst>
          </p:cNvPr>
          <p:cNvPicPr>
            <a:picLocks noChangeAspect="1"/>
          </p:cNvPicPr>
          <p:nvPr/>
        </p:nvPicPr>
        <p:blipFill>
          <a:blip r:embed="rId2"/>
          <a:stretch>
            <a:fillRect/>
          </a:stretch>
        </p:blipFill>
        <p:spPr>
          <a:xfrm>
            <a:off x="1829330" y="5046134"/>
            <a:ext cx="1400175" cy="342900"/>
          </a:xfrm>
          <a:prstGeom prst="rect">
            <a:avLst/>
          </a:prstGeom>
        </p:spPr>
      </p:pic>
      <p:pic>
        <p:nvPicPr>
          <p:cNvPr id="7" name="Resim 7">
            <a:extLst>
              <a:ext uri="{FF2B5EF4-FFF2-40B4-BE49-F238E27FC236}">
                <a16:creationId xmlns:a16="http://schemas.microsoft.com/office/drawing/2014/main" id="{99DEF17B-702F-447A-092B-C09D52E10616}"/>
              </a:ext>
            </a:extLst>
          </p:cNvPr>
          <p:cNvPicPr>
            <a:picLocks noChangeAspect="1"/>
          </p:cNvPicPr>
          <p:nvPr/>
        </p:nvPicPr>
        <p:blipFill>
          <a:blip r:embed="rId3"/>
          <a:stretch>
            <a:fillRect/>
          </a:stretch>
        </p:blipFill>
        <p:spPr>
          <a:xfrm>
            <a:off x="1830388" y="5389563"/>
            <a:ext cx="1609725" cy="333375"/>
          </a:xfrm>
          <a:prstGeom prst="rect">
            <a:avLst/>
          </a:prstGeom>
        </p:spPr>
      </p:pic>
      <p:pic>
        <p:nvPicPr>
          <p:cNvPr id="8" name="Resim 8">
            <a:extLst>
              <a:ext uri="{FF2B5EF4-FFF2-40B4-BE49-F238E27FC236}">
                <a16:creationId xmlns:a16="http://schemas.microsoft.com/office/drawing/2014/main" id="{1B5E0802-E920-983A-B5E3-52CFA259C55D}"/>
              </a:ext>
            </a:extLst>
          </p:cNvPr>
          <p:cNvPicPr>
            <a:picLocks noChangeAspect="1"/>
          </p:cNvPicPr>
          <p:nvPr/>
        </p:nvPicPr>
        <p:blipFill>
          <a:blip r:embed="rId4"/>
          <a:stretch>
            <a:fillRect/>
          </a:stretch>
        </p:blipFill>
        <p:spPr>
          <a:xfrm>
            <a:off x="1828800" y="5727171"/>
            <a:ext cx="1676400" cy="314325"/>
          </a:xfrm>
          <a:prstGeom prst="rect">
            <a:avLst/>
          </a:prstGeom>
        </p:spPr>
      </p:pic>
      <p:sp>
        <p:nvSpPr>
          <p:cNvPr id="9" name="Metin kutusu 8">
            <a:extLst>
              <a:ext uri="{FF2B5EF4-FFF2-40B4-BE49-F238E27FC236}">
                <a16:creationId xmlns:a16="http://schemas.microsoft.com/office/drawing/2014/main" id="{A665E815-409F-D5E2-C034-4A9D4763A850}"/>
              </a:ext>
            </a:extLst>
          </p:cNvPr>
          <p:cNvSpPr txBox="1"/>
          <p:nvPr/>
        </p:nvSpPr>
        <p:spPr>
          <a:xfrm>
            <a:off x="4048124" y="5095875"/>
            <a:ext cx="71278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Burada, t eşik değerini temsil eder, </a:t>
            </a:r>
            <a:r>
              <a:rPr lang="tr-TR" dirty="0" err="1">
                <a:ea typeface="+mn-lt"/>
                <a:cs typeface="+mn-lt"/>
              </a:rPr>
              <a:t>Pt</a:t>
            </a:r>
            <a:r>
              <a:rPr lang="tr-TR" dirty="0">
                <a:ea typeface="+mn-lt"/>
                <a:cs typeface="+mn-lt"/>
              </a:rPr>
              <a:t> parametresi                olarak hesaplanır. Pi parametresi görüntüdeki i gri düzeyinin olasılığıdır. </a:t>
            </a:r>
            <a:endParaRPr lang="tr-TR"/>
          </a:p>
        </p:txBody>
      </p:sp>
      <p:pic>
        <p:nvPicPr>
          <p:cNvPr id="11" name="Resim 11">
            <a:extLst>
              <a:ext uri="{FF2B5EF4-FFF2-40B4-BE49-F238E27FC236}">
                <a16:creationId xmlns:a16="http://schemas.microsoft.com/office/drawing/2014/main" id="{017009A1-4898-932B-0DB9-402A52526745}"/>
              </a:ext>
            </a:extLst>
          </p:cNvPr>
          <p:cNvPicPr>
            <a:picLocks noChangeAspect="1"/>
          </p:cNvPicPr>
          <p:nvPr/>
        </p:nvPicPr>
        <p:blipFill>
          <a:blip r:embed="rId5"/>
          <a:stretch>
            <a:fillRect/>
          </a:stretch>
        </p:blipFill>
        <p:spPr>
          <a:xfrm>
            <a:off x="9602787" y="5136092"/>
            <a:ext cx="733425" cy="247650"/>
          </a:xfrm>
          <a:prstGeom prst="rect">
            <a:avLst/>
          </a:prstGeom>
        </p:spPr>
      </p:pic>
    </p:spTree>
    <p:extLst>
      <p:ext uri="{BB962C8B-B14F-4D97-AF65-F5344CB8AC3E}">
        <p14:creationId xmlns:p14="http://schemas.microsoft.com/office/powerpoint/2010/main" val="392583660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GlowVTI">
  <a:themeElements>
    <a:clrScheme name="AnalogousFromDarkSeedLeftStep">
      <a:dk1>
        <a:srgbClr val="000000"/>
      </a:dk1>
      <a:lt1>
        <a:srgbClr val="FFFFFF"/>
      </a:lt1>
      <a:dk2>
        <a:srgbClr val="181734"/>
      </a:dk2>
      <a:lt2>
        <a:srgbClr val="F0F3F2"/>
      </a:lt2>
      <a:accent1>
        <a:srgbClr val="E72971"/>
      </a:accent1>
      <a:accent2>
        <a:srgbClr val="D517AE"/>
      </a:accent2>
      <a:accent3>
        <a:srgbClr val="BF29E7"/>
      </a:accent3>
      <a:accent4>
        <a:srgbClr val="5E17D5"/>
      </a:accent4>
      <a:accent5>
        <a:srgbClr val="2932E7"/>
      </a:accent5>
      <a:accent6>
        <a:srgbClr val="176FD5"/>
      </a:accent6>
      <a:hlink>
        <a:srgbClr val="6355C6"/>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33</Slides>
  <Notes>0</Notes>
  <HiddenSlides>0</HiddenSlides>
  <MMClips>0</MMClips>
  <ScaleCrop>false</ScaleCrop>
  <HeadingPairs>
    <vt:vector size="4" baseType="variant">
      <vt:variant>
        <vt:lpstr>Tema</vt:lpstr>
      </vt:variant>
      <vt:variant>
        <vt:i4>1</vt:i4>
      </vt:variant>
      <vt:variant>
        <vt:lpstr>Slayt Başlıkları</vt:lpstr>
      </vt:variant>
      <vt:variant>
        <vt:i4>33</vt:i4>
      </vt:variant>
    </vt:vector>
  </HeadingPairs>
  <TitlesOfParts>
    <vt:vector size="34" baseType="lpstr">
      <vt:lpstr>GlowVTI</vt:lpstr>
      <vt:lpstr>RETİNA KAN DAMARLARINI ÇIKARMAK İÇİN EŞİKLEME TEMELLİ MORFOLOJİK YÖNTEM</vt:lpstr>
      <vt:lpstr>ÖZET</vt:lpstr>
      <vt:lpstr>GİRİŞ</vt:lpstr>
      <vt:lpstr>Bu alanda çalışma yapanlar</vt:lpstr>
      <vt:lpstr>PowerPoint Sunusu</vt:lpstr>
      <vt:lpstr>Görüntü işlme yöntemi ile hastalık teşhisi</vt:lpstr>
      <vt:lpstr>MATERYAL VE METOTLAR</vt:lpstr>
      <vt:lpstr>DENKLEM AÇIKALMALARI</vt:lpstr>
      <vt:lpstr>EŞİKLEME YÖNTEMLERİ</vt:lpstr>
      <vt:lpstr>PowerPoint Sunusu</vt:lpstr>
      <vt:lpstr>KULLANILAN YÖNTEM</vt:lpstr>
      <vt:lpstr>YÖNTEMLER</vt:lpstr>
      <vt:lpstr>BULGULAR VE TARTIŞMA</vt:lpstr>
      <vt:lpstr>PowerPoint Sunusu</vt:lpstr>
      <vt:lpstr>PowerPoint Sunusu</vt:lpstr>
      <vt:lpstr>SONUÇ</vt:lpstr>
      <vt:lpstr>Görüntü işleme teknikleri ve kümeleme yöntemleri kullanılarak fındık meyvesinin tespit ve sınıflandırılması</vt:lpstr>
      <vt:lpstr>ÖZET</vt:lpstr>
      <vt:lpstr>GİRİŞ</vt:lpstr>
      <vt:lpstr>ÖNERİLEN YÖNTEM</vt:lpstr>
      <vt:lpstr>GÖRÜNTÜ ÖN İŞLEME AŞAMASI</vt:lpstr>
      <vt:lpstr>PowerPoint Sunusu</vt:lpstr>
      <vt:lpstr>PowerPoint Sunusu</vt:lpstr>
      <vt:lpstr>Nesne bulma ve özellik çıkarımı işlemi aşaması</vt:lpstr>
      <vt:lpstr>PowerPoint Sunusu</vt:lpstr>
      <vt:lpstr>Sınıflandırma işlemi aşamasına ait adımlar</vt:lpstr>
      <vt:lpstr>Ortalama tabanlı sınıflandırma</vt:lpstr>
      <vt:lpstr>K-means kümeleme yöntemi </vt:lpstr>
      <vt:lpstr>Makalede kullanılmakta olan K-means algoritmasının akış diyagramı</vt:lpstr>
      <vt:lpstr>DENEYSEL ÇALIŞMA</vt:lpstr>
      <vt:lpstr>PowerPoint Sunusu</vt:lpstr>
      <vt:lpstr>PowerPoint Sunusu</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666</cp:revision>
  <dcterms:created xsi:type="dcterms:W3CDTF">2022-12-13T09:53:46Z</dcterms:created>
  <dcterms:modified xsi:type="dcterms:W3CDTF">2022-12-15T19:02:08Z</dcterms:modified>
</cp:coreProperties>
</file>