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66" r:id="rId3"/>
    <p:sldId id="259" r:id="rId4"/>
    <p:sldId id="260" r:id="rId5"/>
    <p:sldId id="263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6" y="276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79110-8674-4354-9FB3-0BB97102E42F}" type="doc">
      <dgm:prSet loTypeId="urn:microsoft.com/office/officeart/2009/layout/ReverseList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D8DAD8-037F-4D03-8D9E-CC927A6FBB50}">
      <dgm:prSet phldrT="[Texte]"/>
      <dgm:spPr>
        <a:solidFill>
          <a:schemeClr val="accent2">
            <a:lumMod val="40000"/>
            <a:lumOff val="60000"/>
          </a:schemeClr>
        </a:solidFill>
      </dgm:spPr>
      <dgm:t>
        <a:bodyPr anchor="ctr" anchorCtr="0"/>
        <a:lstStyle/>
        <a:p>
          <a:pPr algn="ctr"/>
          <a:r>
            <a:rPr lang="fr-FR" dirty="0" smtClean="0"/>
            <a:t>Etude sur les technologies sans fil</a:t>
          </a:r>
        </a:p>
        <a:p>
          <a:pPr algn="ctr"/>
          <a:r>
            <a:rPr lang="fr-FR" dirty="0" smtClean="0"/>
            <a:t>Prototypage</a:t>
          </a:r>
          <a:endParaRPr lang="fr-FR" dirty="0"/>
        </a:p>
      </dgm:t>
    </dgm:pt>
    <dgm:pt modelId="{DE1FCE52-D2BD-4985-A603-86A338D5A0C8}" type="parTrans" cxnId="{FF1C7C6F-E85C-4CB3-BBE8-DFBEC65CB5E6}">
      <dgm:prSet/>
      <dgm:spPr/>
      <dgm:t>
        <a:bodyPr/>
        <a:lstStyle/>
        <a:p>
          <a:endParaRPr lang="fr-FR"/>
        </a:p>
      </dgm:t>
    </dgm:pt>
    <dgm:pt modelId="{44C55A90-8E17-4B63-A4FB-A243CE40A282}" type="sibTrans" cxnId="{FF1C7C6F-E85C-4CB3-BBE8-DFBEC65CB5E6}">
      <dgm:prSet/>
      <dgm:spPr/>
      <dgm:t>
        <a:bodyPr/>
        <a:lstStyle/>
        <a:p>
          <a:endParaRPr lang="fr-FR"/>
        </a:p>
      </dgm:t>
    </dgm:pt>
    <dgm:pt modelId="{2FFE8D70-B641-479A-9A5D-013FF0D22B33}">
      <dgm:prSet phldrT="[Texte]"/>
      <dgm:spPr>
        <a:solidFill>
          <a:schemeClr val="accent4">
            <a:lumMod val="40000"/>
            <a:lumOff val="60000"/>
          </a:schemeClr>
        </a:solidFill>
      </dgm:spPr>
      <dgm:t>
        <a:bodyPr vert="horz" anchor="ctr" anchorCtr="0"/>
        <a:lstStyle/>
        <a:p>
          <a:pPr algn="ctr"/>
          <a:r>
            <a:rPr lang="fr-FR" dirty="0" smtClean="0"/>
            <a:t>Expertise en électronique et sécurité</a:t>
          </a:r>
        </a:p>
        <a:p>
          <a:pPr algn="ctr"/>
          <a:r>
            <a:rPr lang="fr-FR" dirty="0" smtClean="0"/>
            <a:t>Matériel</a:t>
          </a:r>
          <a:endParaRPr lang="fr-FR" dirty="0"/>
        </a:p>
      </dgm:t>
    </dgm:pt>
    <dgm:pt modelId="{980AF8D0-3A80-418C-9247-649A6649553C}" type="parTrans" cxnId="{B4BEE360-1EE9-4AB5-B870-57320E88DE45}">
      <dgm:prSet/>
      <dgm:spPr/>
      <dgm:t>
        <a:bodyPr/>
        <a:lstStyle/>
        <a:p>
          <a:endParaRPr lang="fr-FR"/>
        </a:p>
      </dgm:t>
    </dgm:pt>
    <dgm:pt modelId="{D438F8A3-D9C6-4853-86DC-376297BBBAE0}" type="sibTrans" cxnId="{B4BEE360-1EE9-4AB5-B870-57320E88DE45}">
      <dgm:prSet/>
      <dgm:spPr/>
      <dgm:t>
        <a:bodyPr/>
        <a:lstStyle/>
        <a:p>
          <a:endParaRPr lang="fr-FR"/>
        </a:p>
      </dgm:t>
    </dgm:pt>
    <dgm:pt modelId="{40DE0F29-1A79-4498-9596-1A182296C856}" type="pres">
      <dgm:prSet presAssocID="{BAE79110-8674-4354-9FB3-0BB97102E42F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8A301DFD-89CA-4E57-A44F-506AC0D6829C}" type="pres">
      <dgm:prSet presAssocID="{BAE79110-8674-4354-9FB3-0BB97102E42F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E85629-C458-4282-8F34-119773B65773}" type="pres">
      <dgm:prSet presAssocID="{BAE79110-8674-4354-9FB3-0BB97102E42F}" presName="LeftNode" presStyleLbl="bgImgPlace1" presStyleIdx="0" presStyleCnt="2" custScaleX="151113" custLinFactNeighborX="-51133" custLinFactNeighborY="-1229">
        <dgm:presLayoutVars>
          <dgm:chMax val="2"/>
          <dgm:chPref val="2"/>
        </dgm:presLayoutVars>
      </dgm:prSet>
      <dgm:spPr/>
      <dgm:t>
        <a:bodyPr/>
        <a:lstStyle/>
        <a:p>
          <a:endParaRPr lang="fr-FR"/>
        </a:p>
      </dgm:t>
    </dgm:pt>
    <dgm:pt modelId="{E192D8CA-698C-436D-AEAA-BF45F29978C7}" type="pres">
      <dgm:prSet presAssocID="{BAE79110-8674-4354-9FB3-0BB97102E42F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A030A6-FA35-4F94-8084-335DE532C0C2}" type="pres">
      <dgm:prSet presAssocID="{BAE79110-8674-4354-9FB3-0BB97102E42F}" presName="RightNode" presStyleLbl="bgImgPlace1" presStyleIdx="1" presStyleCnt="2" custScaleX="152564" custLinFactNeighborX="44997" custLinFactNeighborY="-1180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D19B4DD-4DAC-4CE2-81F5-383C6F95F5EC}" type="pres">
      <dgm:prSet presAssocID="{BAE79110-8674-4354-9FB3-0BB97102E42F}" presName="TopArrow" presStyleLbl="node1" presStyleIdx="0" presStyleCnt="2"/>
      <dgm:spPr/>
    </dgm:pt>
    <dgm:pt modelId="{732F25DD-52ED-4020-A5A9-D6C555089F48}" type="pres">
      <dgm:prSet presAssocID="{BAE79110-8674-4354-9FB3-0BB97102E42F}" presName="BottomArrow" presStyleLbl="node1" presStyleIdx="1" presStyleCnt="2" custLinFactNeighborY="-2492"/>
      <dgm:spPr/>
    </dgm:pt>
  </dgm:ptLst>
  <dgm:cxnLst>
    <dgm:cxn modelId="{B2020E38-1CBC-4484-A78C-9AE12B078113}" type="presOf" srcId="{2FFE8D70-B641-479A-9A5D-013FF0D22B33}" destId="{D3A030A6-FA35-4F94-8084-335DE532C0C2}" srcOrd="1" destOrd="0" presId="urn:microsoft.com/office/officeart/2009/layout/ReverseList"/>
    <dgm:cxn modelId="{26A11018-5290-4AC9-B021-983F2F2728F7}" type="presOf" srcId="{BAE79110-8674-4354-9FB3-0BB97102E42F}" destId="{40DE0F29-1A79-4498-9596-1A182296C856}" srcOrd="0" destOrd="0" presId="urn:microsoft.com/office/officeart/2009/layout/ReverseList"/>
    <dgm:cxn modelId="{B4BEE360-1EE9-4AB5-B870-57320E88DE45}" srcId="{BAE79110-8674-4354-9FB3-0BB97102E42F}" destId="{2FFE8D70-B641-479A-9A5D-013FF0D22B33}" srcOrd="1" destOrd="0" parTransId="{980AF8D0-3A80-418C-9247-649A6649553C}" sibTransId="{D438F8A3-D9C6-4853-86DC-376297BBBAE0}"/>
    <dgm:cxn modelId="{7C3604E4-195F-43A0-8F15-540B35F7B864}" type="presOf" srcId="{2CD8DAD8-037F-4D03-8D9E-CC927A6FBB50}" destId="{8A301DFD-89CA-4E57-A44F-506AC0D6829C}" srcOrd="0" destOrd="0" presId="urn:microsoft.com/office/officeart/2009/layout/ReverseList"/>
    <dgm:cxn modelId="{FF1C7C6F-E85C-4CB3-BBE8-DFBEC65CB5E6}" srcId="{BAE79110-8674-4354-9FB3-0BB97102E42F}" destId="{2CD8DAD8-037F-4D03-8D9E-CC927A6FBB50}" srcOrd="0" destOrd="0" parTransId="{DE1FCE52-D2BD-4985-A603-86A338D5A0C8}" sibTransId="{44C55A90-8E17-4B63-A4FB-A243CE40A282}"/>
    <dgm:cxn modelId="{3EE8140D-C6DD-49A0-94C8-9112BB1C1528}" type="presOf" srcId="{2CD8DAD8-037F-4D03-8D9E-CC927A6FBB50}" destId="{7AE85629-C458-4282-8F34-119773B65773}" srcOrd="1" destOrd="0" presId="urn:microsoft.com/office/officeart/2009/layout/ReverseList"/>
    <dgm:cxn modelId="{92401701-3F61-411E-A899-1829E7814292}" type="presOf" srcId="{2FFE8D70-B641-479A-9A5D-013FF0D22B33}" destId="{E192D8CA-698C-436D-AEAA-BF45F29978C7}" srcOrd="0" destOrd="0" presId="urn:microsoft.com/office/officeart/2009/layout/ReverseList"/>
    <dgm:cxn modelId="{A7FB3E19-8A0D-4F98-82A3-E96045D80572}" type="presParOf" srcId="{40DE0F29-1A79-4498-9596-1A182296C856}" destId="{8A301DFD-89CA-4E57-A44F-506AC0D6829C}" srcOrd="0" destOrd="0" presId="urn:microsoft.com/office/officeart/2009/layout/ReverseList"/>
    <dgm:cxn modelId="{7FAB7EAB-8D72-43A8-B8C5-638922D2D947}" type="presParOf" srcId="{40DE0F29-1A79-4498-9596-1A182296C856}" destId="{7AE85629-C458-4282-8F34-119773B65773}" srcOrd="1" destOrd="0" presId="urn:microsoft.com/office/officeart/2009/layout/ReverseList"/>
    <dgm:cxn modelId="{73565B40-1909-4DC1-96F3-2C0E8A529731}" type="presParOf" srcId="{40DE0F29-1A79-4498-9596-1A182296C856}" destId="{E192D8CA-698C-436D-AEAA-BF45F29978C7}" srcOrd="2" destOrd="0" presId="urn:microsoft.com/office/officeart/2009/layout/ReverseList"/>
    <dgm:cxn modelId="{44F11F6B-62FD-4AAD-80D5-A49F1AD8564E}" type="presParOf" srcId="{40DE0F29-1A79-4498-9596-1A182296C856}" destId="{D3A030A6-FA35-4F94-8084-335DE532C0C2}" srcOrd="3" destOrd="0" presId="urn:microsoft.com/office/officeart/2009/layout/ReverseList"/>
    <dgm:cxn modelId="{87EC5187-D374-4E0B-BA3D-0CA4178E1282}" type="presParOf" srcId="{40DE0F29-1A79-4498-9596-1A182296C856}" destId="{6D19B4DD-4DAC-4CE2-81F5-383C6F95F5EC}" srcOrd="4" destOrd="0" presId="urn:microsoft.com/office/officeart/2009/layout/ReverseList"/>
    <dgm:cxn modelId="{08773E80-F6F6-4FA9-8FAA-42AC1E4CB101}" type="presParOf" srcId="{40DE0F29-1A79-4498-9596-1A182296C856}" destId="{732F25DD-52ED-4020-A5A9-D6C555089F48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85629-C458-4282-8F34-119773B65773}">
      <dsp:nvSpPr>
        <dsp:cNvPr id="0" name=""/>
        <dsp:cNvSpPr/>
      </dsp:nvSpPr>
      <dsp:spPr>
        <a:xfrm rot="16200000">
          <a:off x="113106" y="1058278"/>
          <a:ext cx="3483661" cy="321702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33350" tIns="222250" rIns="200025" bIns="2222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Etude sur les technologies sans fil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Prototypage</a:t>
          </a:r>
          <a:endParaRPr lang="fr-FR" sz="3500" kern="1200" dirty="0"/>
        </a:p>
      </dsp:txBody>
      <dsp:txXfrm rot="5400000">
        <a:off x="403495" y="1082029"/>
        <a:ext cx="3059953" cy="3169521"/>
      </dsp:txXfrm>
    </dsp:sp>
    <dsp:sp modelId="{D3A030A6-FA35-4F94-8084-335DE532C0C2}">
      <dsp:nvSpPr>
        <dsp:cNvPr id="0" name=""/>
        <dsp:cNvSpPr/>
      </dsp:nvSpPr>
      <dsp:spPr>
        <a:xfrm rot="5400000">
          <a:off x="4385159" y="1044540"/>
          <a:ext cx="3483661" cy="324791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94310" tIns="215900" rIns="129540" bIns="21590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Expertise en électronique et sécurité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Matériel</a:t>
          </a:r>
          <a:endParaRPr lang="fr-FR" sz="3400" kern="1200" dirty="0"/>
        </a:p>
      </dsp:txBody>
      <dsp:txXfrm rot="-5400000">
        <a:off x="4503033" y="1085246"/>
        <a:ext cx="3089334" cy="3166503"/>
      </dsp:txXfrm>
    </dsp:sp>
    <dsp:sp modelId="{6D19B4DD-4DAC-4CE2-81F5-383C6F95F5EC}">
      <dsp:nvSpPr>
        <dsp:cNvPr id="0" name=""/>
        <dsp:cNvSpPr/>
      </dsp:nvSpPr>
      <dsp:spPr>
        <a:xfrm>
          <a:off x="2943282" y="0"/>
          <a:ext cx="2225554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2F25DD-52ED-4020-A5A9-D6C555089F48}">
      <dsp:nvSpPr>
        <dsp:cNvPr id="0" name=""/>
        <dsp:cNvSpPr/>
      </dsp:nvSpPr>
      <dsp:spPr>
        <a:xfrm rot="10800000">
          <a:off x="2943282" y="3137762"/>
          <a:ext cx="2225554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8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609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50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81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329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461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7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5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4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08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60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7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30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02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9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7C2D-9682-4263-8C55-71BCF9302293}" type="datetimeFigureOut">
              <a:rPr lang="fr-FR" smtClean="0"/>
              <a:t>22/09/2016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FCB325-349D-4BAA-AA98-8572173BDC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59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40665" y="1417565"/>
            <a:ext cx="7766936" cy="1646302"/>
          </a:xfrm>
        </p:spPr>
        <p:txBody>
          <a:bodyPr anchor="b" anchorCtr="0">
            <a:normAutofit/>
          </a:bodyPr>
          <a:lstStyle/>
          <a:p>
            <a:pPr algn="l"/>
            <a:r>
              <a:rPr lang="fr-FR" sz="6000" dirty="0" err="1" smtClean="0">
                <a:solidFill>
                  <a:srgbClr val="0070C0"/>
                </a:solidFill>
              </a:rPr>
              <a:t>Knocklet</a:t>
            </a:r>
            <a:endParaRPr lang="fr-FR" sz="6000" dirty="0">
              <a:solidFill>
                <a:srgbClr val="0070C0"/>
              </a:solidFill>
            </a:endParaRP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>
          <a:xfrm>
            <a:off x="3640665" y="3050704"/>
            <a:ext cx="7766936" cy="1096899"/>
          </a:xfrm>
        </p:spPr>
        <p:txBody>
          <a:bodyPr anchor="ctr" anchorCtr="0">
            <a:noAutofit/>
          </a:bodyPr>
          <a:lstStyle/>
          <a:p>
            <a:endParaRPr lang="fr-FR" sz="2400" dirty="0" smtClean="0"/>
          </a:p>
          <a:p>
            <a:pPr algn="l"/>
            <a:r>
              <a:rPr lang="fr-FR" sz="2400" dirty="0" smtClean="0"/>
              <a:t>Pitch du 23 Septembre 2016</a:t>
            </a:r>
            <a:br>
              <a:rPr lang="fr-FR" sz="2400" dirty="0" smtClean="0"/>
            </a:br>
            <a:r>
              <a:rPr lang="fr-FR" sz="2400" dirty="0" smtClean="0"/>
              <a:t>PFE1619 </a:t>
            </a:r>
            <a:r>
              <a:rPr lang="fr-FR" sz="2400" dirty="0" err="1" smtClean="0"/>
              <a:t>Dome</a:t>
            </a:r>
            <a:r>
              <a:rPr lang="fr-FR" sz="2400" dirty="0" smtClean="0"/>
              <a:t> – Valorisation Partenariat</a:t>
            </a:r>
            <a:endParaRPr lang="fr-FR" sz="2400" dirty="0"/>
          </a:p>
        </p:txBody>
      </p:sp>
      <p:pic>
        <p:nvPicPr>
          <p:cNvPr id="8" name="Picture 2" descr="http://www.underconsideration.com/brandnew/archives/ingenico_group_logo_det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06315"/>
            <a:ext cx="2825069" cy="101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17476" r="8462" b="18520"/>
          <a:stretch/>
        </p:blipFill>
        <p:spPr>
          <a:xfrm>
            <a:off x="159658" y="5672773"/>
            <a:ext cx="4339771" cy="11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56" y="1043012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La domotique, une simplification de la vie à la maison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3156" y="3707883"/>
            <a:ext cx="10115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>
                <a:solidFill>
                  <a:srgbClr val="0070C0"/>
                </a:solidFill>
              </a:rPr>
              <a:t>Knocklet</a:t>
            </a:r>
            <a:r>
              <a:rPr lang="fr-FR" sz="4000" dirty="0">
                <a:solidFill>
                  <a:srgbClr val="0070C0"/>
                </a:solidFill>
              </a:rPr>
              <a:t>, </a:t>
            </a:r>
            <a:r>
              <a:rPr lang="fr-FR" sz="4000" dirty="0" smtClean="0">
                <a:solidFill>
                  <a:srgbClr val="0070C0"/>
                </a:solidFill>
              </a:rPr>
              <a:t>la simplification </a:t>
            </a:r>
            <a:r>
              <a:rPr lang="fr-FR" sz="4000" dirty="0">
                <a:solidFill>
                  <a:srgbClr val="0070C0"/>
                </a:solidFill>
              </a:rPr>
              <a:t>de la domotique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600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Etat de l’art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6" t="5445" r="2795" b="3801"/>
          <a:stretch/>
        </p:blipFill>
        <p:spPr>
          <a:xfrm flipH="1">
            <a:off x="6297799" y="96156"/>
            <a:ext cx="2976203" cy="26416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10" y="3462350"/>
            <a:ext cx="3449693" cy="3409950"/>
          </a:xfrm>
          <a:prstGeom prst="rect">
            <a:avLst/>
          </a:prstGeom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" t="4191" r="12012" b="5143"/>
          <a:stretch/>
        </p:blipFill>
        <p:spPr bwMode="auto">
          <a:xfrm>
            <a:off x="454081" y="2087825"/>
            <a:ext cx="3033486" cy="34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11" y="3583228"/>
            <a:ext cx="3317257" cy="327486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6581">
            <a:off x="3919613" y="3563852"/>
            <a:ext cx="2209800" cy="2074964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3813">
            <a:off x="3638208" y="1050343"/>
            <a:ext cx="2209800" cy="20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Notre solution</a:t>
            </a:r>
            <a:br>
              <a:rPr lang="fr-FR" dirty="0" smtClean="0">
                <a:solidFill>
                  <a:srgbClr val="0070C0"/>
                </a:solidFill>
              </a:rPr>
            </a:b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3" name="Espace réservé du contenu 3"/>
          <p:cNvPicPr>
            <a:picLocks noChangeAspect="1"/>
          </p:cNvPicPr>
          <p:nvPr/>
        </p:nvPicPr>
        <p:blipFill rotWithShape="1">
          <a:blip r:embed="rId2"/>
          <a:srcRect l="2716" t="5445" r="2795" b="3801"/>
          <a:stretch/>
        </p:blipFill>
        <p:spPr>
          <a:xfrm flipH="1">
            <a:off x="6297799" y="95089"/>
            <a:ext cx="2976203" cy="26416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16" y="3462350"/>
            <a:ext cx="2347481" cy="3409950"/>
          </a:xfrm>
          <a:prstGeom prst="rect">
            <a:avLst/>
          </a:prstGeom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" t="4191" r="12012" b="5143"/>
          <a:stretch/>
        </p:blipFill>
        <p:spPr bwMode="auto">
          <a:xfrm>
            <a:off x="454081" y="2087825"/>
            <a:ext cx="3033486" cy="34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6581">
            <a:off x="3919613" y="3563852"/>
            <a:ext cx="2209800" cy="207496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3813">
            <a:off x="3638208" y="1050343"/>
            <a:ext cx="2209800" cy="20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5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Décomposition du projet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825" y="2255980"/>
            <a:ext cx="2540693" cy="25030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Détection d’un « </a:t>
            </a:r>
            <a:r>
              <a:rPr lang="fr-FR" sz="2400" dirty="0" err="1" smtClean="0"/>
              <a:t>knock</a:t>
            </a:r>
            <a:r>
              <a:rPr lang="fr-FR" sz="2400" dirty="0" smtClean="0"/>
              <a:t> »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3615267" y="2255980"/>
            <a:ext cx="2540693" cy="25030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Liaison avec la centrale domotique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6885709" y="2255980"/>
            <a:ext cx="2540693" cy="25030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Localisation </a:t>
            </a:r>
            <a:r>
              <a:rPr lang="fr-FR" sz="2400" dirty="0"/>
              <a:t>« indoor »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5562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Notre partenaire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3074" name="Picture 2" descr="http://www.underconsideration.com/brandnew/archives/ingenico_group_logo_det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477" y="2410798"/>
            <a:ext cx="5650139" cy="203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Valorisation partenariat</a:t>
            </a: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715967219"/>
              </p:ext>
            </p:extLst>
          </p:nvPr>
        </p:nvGraphicFramePr>
        <p:xfrm>
          <a:off x="911668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0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5989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0070C0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139311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te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63</Words>
  <Application>Microsoft Office PowerPoint</Application>
  <PresentationFormat>Grand écran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Knocklet</vt:lpstr>
      <vt:lpstr>La domotique, une simplification de la vie à la maison</vt:lpstr>
      <vt:lpstr>Etat de l’art</vt:lpstr>
      <vt:lpstr>Notre solution </vt:lpstr>
      <vt:lpstr>Décomposition du projet</vt:lpstr>
      <vt:lpstr>Notre partenaire</vt:lpstr>
      <vt:lpstr>Valorisation partenariat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 knock</dc:title>
  <dc:creator>Nicolas Law</dc:creator>
  <cp:lastModifiedBy>Jean-baptiste Lorenzoni</cp:lastModifiedBy>
  <cp:revision>28</cp:revision>
  <dcterms:created xsi:type="dcterms:W3CDTF">2016-09-22T08:36:23Z</dcterms:created>
  <dcterms:modified xsi:type="dcterms:W3CDTF">2016-09-22T15:07:29Z</dcterms:modified>
</cp:coreProperties>
</file>