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9" r:id="rId8"/>
    <p:sldId id="263" r:id="rId9"/>
    <p:sldId id="264" r:id="rId10"/>
    <p:sldId id="268" r:id="rId11"/>
    <p:sldId id="265" r:id="rId12"/>
    <p:sldId id="270" r:id="rId13"/>
    <p:sldId id="266" r:id="rId14"/>
    <p:sldId id="281" r:id="rId15"/>
    <p:sldId id="293" r:id="rId16"/>
    <p:sldId id="283" r:id="rId17"/>
    <p:sldId id="290" r:id="rId18"/>
    <p:sldId id="271" r:id="rId19"/>
    <p:sldId id="288" r:id="rId20"/>
    <p:sldId id="262" r:id="rId21"/>
    <p:sldId id="267"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37" d="100"/>
          <a:sy n="37"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Brush Script MT Italic"/>
                <a:ea typeface="Brush Script MT Italic"/>
                <a:cs typeface="Brush Script MT Italic"/>
                <a:sym typeface="Brush Script MT Italic"/>
              </a:defRPr>
            </a:lvl1pPr>
            <a:lvl2pPr marL="0" indent="457200" algn="ctr">
              <a:lnSpc>
                <a:spcPct val="80000"/>
              </a:lnSpc>
              <a:spcBef>
                <a:spcPts val="0"/>
              </a:spcBef>
              <a:buSzTx/>
              <a:buNone/>
              <a:defRPr sz="11600" spc="-232">
                <a:latin typeface="Brush Script MT Italic"/>
                <a:ea typeface="Brush Script MT Italic"/>
                <a:cs typeface="Brush Script MT Italic"/>
                <a:sym typeface="Brush Script MT Italic"/>
              </a:defRPr>
            </a:lvl2pPr>
            <a:lvl3pPr marL="0" indent="914400" algn="ctr">
              <a:lnSpc>
                <a:spcPct val="80000"/>
              </a:lnSpc>
              <a:spcBef>
                <a:spcPts val="0"/>
              </a:spcBef>
              <a:buSzTx/>
              <a:buNone/>
              <a:defRPr sz="11600" spc="-232">
                <a:latin typeface="Brush Script MT Italic"/>
                <a:ea typeface="Brush Script MT Italic"/>
                <a:cs typeface="Brush Script MT Italic"/>
                <a:sym typeface="Brush Script MT Italic"/>
              </a:defRPr>
            </a:lvl3pPr>
            <a:lvl4pPr marL="0" indent="1371600" algn="ctr">
              <a:lnSpc>
                <a:spcPct val="80000"/>
              </a:lnSpc>
              <a:spcBef>
                <a:spcPts val="0"/>
              </a:spcBef>
              <a:buSzTx/>
              <a:buNone/>
              <a:defRPr sz="11600" spc="-232">
                <a:latin typeface="Brush Script MT Italic"/>
                <a:ea typeface="Brush Script MT Italic"/>
                <a:cs typeface="Brush Script MT Italic"/>
                <a:sym typeface="Brush Script MT Italic"/>
              </a:defRPr>
            </a:lvl4pPr>
            <a:lvl5pPr marL="0" indent="1828800" algn="ctr">
              <a:lnSpc>
                <a:spcPct val="80000"/>
              </a:lnSpc>
              <a:spcBef>
                <a:spcPts val="0"/>
              </a:spcBef>
              <a:buSzTx/>
              <a:buNone/>
              <a:defRPr sz="11600" spc="-232">
                <a:latin typeface="Brush Script MT Italic"/>
                <a:ea typeface="Brush Script MT Italic"/>
                <a:cs typeface="Brush Script MT Italic"/>
                <a:sym typeface="Brush Script MT Italic"/>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810" indent="-469900">
              <a:spcBef>
                <a:spcPts val="0"/>
              </a:spcBef>
              <a:buSzTx/>
              <a:buNone/>
              <a:defRPr sz="8500" spc="-170">
                <a:latin typeface="Helvetica Neue Medium"/>
                <a:ea typeface="Helvetica Neue Medium"/>
                <a:cs typeface="Helvetica Neue Medium"/>
                <a:sym typeface="Helvetica Neue Medium"/>
              </a:defRPr>
            </a:lvl1pPr>
            <a:lvl2pPr marL="638810" indent="-12700">
              <a:spcBef>
                <a:spcPts val="0"/>
              </a:spcBef>
              <a:buSzTx/>
              <a:buNone/>
              <a:defRPr sz="8500" spc="-170">
                <a:latin typeface="Helvetica Neue Medium"/>
                <a:ea typeface="Helvetica Neue Medium"/>
                <a:cs typeface="Helvetica Neue Medium"/>
                <a:sym typeface="Helvetica Neue Medium"/>
              </a:defRPr>
            </a:lvl2pPr>
            <a:lvl3pPr marL="638810" indent="444500">
              <a:spcBef>
                <a:spcPts val="0"/>
              </a:spcBef>
              <a:buSzTx/>
              <a:buNone/>
              <a:defRPr sz="8500" spc="-170">
                <a:latin typeface="Helvetica Neue Medium"/>
                <a:ea typeface="Helvetica Neue Medium"/>
                <a:cs typeface="Helvetica Neue Medium"/>
                <a:sym typeface="Helvetica Neue Medium"/>
              </a:defRPr>
            </a:lvl3pPr>
            <a:lvl4pPr marL="638810" indent="901700">
              <a:spcBef>
                <a:spcPts val="0"/>
              </a:spcBef>
              <a:buSzTx/>
              <a:buNone/>
              <a:defRPr sz="8500" spc="-170">
                <a:latin typeface="Helvetica Neue Medium"/>
                <a:ea typeface="Helvetica Neue Medium"/>
                <a:cs typeface="Helvetica Neue Medium"/>
                <a:sym typeface="Helvetica Neue Medium"/>
              </a:defRPr>
            </a:lvl4pPr>
            <a:lvl5pPr marL="638810"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black and white photo of a futuristic apartment building under a cloudy sky"/>
          <p:cNvSpPr>
            <a:spLocks noGrp="1"/>
          </p:cNvSpPr>
          <p:nvPr>
            <p:ph type="pic" idx="21"/>
          </p:nvPr>
        </p:nvSpPr>
        <p:spPr>
          <a:xfrm>
            <a:off x="-120802" y="1270000"/>
            <a:ext cx="16840201" cy="11226800"/>
          </a:xfrm>
          <a:prstGeom prst="rect">
            <a:avLst/>
          </a:prstGeom>
        </p:spPr>
        <p:txBody>
          <a:bodyPr lIns="91439" tIns="45719" rIns="91439" bIns="45719">
            <a:noAutofit/>
          </a:bodyPr>
          <a:lstStyle/>
          <a:p>
            <a:endParaRPr/>
          </a:p>
        </p:txBody>
      </p:sp>
      <p:sp>
        <p:nvSpPr>
          <p:cNvPr id="125" name="Black and white photo of the outside of a modern office building "/>
          <p:cNvSpPr>
            <a:spLocks noGrp="1"/>
          </p:cNvSpPr>
          <p:nvPr>
            <p:ph type="pic" sz="quarter" idx="22"/>
          </p:nvPr>
        </p:nvSpPr>
        <p:spPr>
          <a:xfrm>
            <a:off x="15443200" y="1270000"/>
            <a:ext cx="8102600" cy="5410200"/>
          </a:xfrm>
          <a:prstGeom prst="rect">
            <a:avLst/>
          </a:prstGeom>
        </p:spPr>
        <p:txBody>
          <a:bodyPr lIns="91439" tIns="45719" rIns="91439" bIns="45719">
            <a:noAutofit/>
          </a:bodyPr>
          <a:lstStyle/>
          <a:p>
            <a:endParaRPr/>
          </a:p>
        </p:txBody>
      </p:sp>
      <p:sp>
        <p:nvSpPr>
          <p:cNvPr id="126" name="Black and white photo of lattice-like, modern architecture on a building"/>
          <p:cNvSpPr>
            <a:spLocks noGrp="1"/>
          </p:cNvSpPr>
          <p:nvPr>
            <p:ph type="pic" sz="half" idx="23"/>
          </p:nvPr>
        </p:nvSpPr>
        <p:spPr>
          <a:xfrm>
            <a:off x="15811500" y="4876800"/>
            <a:ext cx="7366000" cy="98298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000000"/>
        </a:solidFill>
        <a:effectLst/>
      </p:bgPr>
    </p:bg>
    <p:spTree>
      <p:nvGrpSpPr>
        <p:cNvPr id="1" name=""/>
        <p:cNvGrpSpPr/>
        <p:nvPr/>
      </p:nvGrpSpPr>
      <p:grpSpPr>
        <a:xfrm>
          <a:off x="0" y="0"/>
          <a:ext cx="0" cy="0"/>
          <a:chOff x="0" y="0"/>
          <a:chExt cx="0" cy="0"/>
        </a:xfrm>
      </p:grpSpPr>
      <p:sp>
        <p:nvSpPr>
          <p:cNvPr id="134" name="Low-angle black and white photo of a modern buildin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000000"/>
        </a:solidFill>
        <a:effectLst/>
      </p:bgPr>
    </p:bg>
    <p:spTree>
      <p:nvGrpSpPr>
        <p:cNvPr id="1" name=""/>
        <p:cNvGrpSpPr/>
        <p:nvPr/>
      </p:nvGrpSpPr>
      <p:grpSpPr>
        <a:xfrm>
          <a:off x="0" y="0"/>
          <a:ext cx="0" cy="0"/>
          <a:chOff x="0" y="0"/>
          <a:chExt cx="0" cy="0"/>
        </a:xfrm>
      </p:grpSpPr>
      <p:sp>
        <p:nvSpPr>
          <p:cNvPr id="21" name="Black and white photo of light and shadows on a buildin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Black and white photo of shadows cast on a concrete structure"/>
          <p:cNvSpPr>
            <a:spLocks noGrp="1"/>
          </p:cNvSpPr>
          <p:nvPr>
            <p:ph type="pic" idx="21"/>
          </p:nvPr>
        </p:nvSpPr>
        <p:spPr>
          <a:xfrm>
            <a:off x="9270652" y="1263650"/>
            <a:ext cx="16757661" cy="11188700"/>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Close-up black and white photo of intricate building architecture"/>
          <p:cNvSpPr>
            <a:spLocks noGrp="1"/>
          </p:cNvSpPr>
          <p:nvPr>
            <p:ph type="pic" idx="22"/>
          </p:nvPr>
        </p:nvSpPr>
        <p:spPr>
          <a:xfrm>
            <a:off x="12192000" y="-1341967"/>
            <a:ext cx="10922000" cy="16399934"/>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xfrm>
            <a:off x="966026" y="3983983"/>
            <a:ext cx="21971001" cy="8256012"/>
          </a:xfrm>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r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1pPr>
      <a:lvl2pPr marL="0" marR="0" indent="45720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2pPr>
      <a:lvl3pPr marL="0" marR="0" indent="91440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3pPr>
      <a:lvl4pPr marL="0" marR="0" indent="137160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4pPr>
      <a:lvl5pPr marL="0" marR="0" indent="182880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5pPr>
      <a:lvl6pPr marL="0" marR="0" indent="228600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6pPr>
      <a:lvl7pPr marL="0" marR="0" indent="274320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7pPr>
      <a:lvl8pPr marL="0" marR="0" indent="320040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8pPr>
      <a:lvl9pPr marL="0" marR="0" indent="3657600" algn="l" defTabSz="2438400" rtl="0" latinLnBrk="0">
        <a:lnSpc>
          <a:spcPct val="80000"/>
        </a:lnSpc>
        <a:spcBef>
          <a:spcPts val="0"/>
        </a:spcBef>
        <a:spcAft>
          <a:spcPts val="0"/>
        </a:spcAft>
        <a:buClrTx/>
        <a:buSzTx/>
        <a:buFontTx/>
        <a:buNone/>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1pPr>
      <a:lvl2pPr marL="1219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2pPr>
      <a:lvl3pPr marL="1828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3pPr>
      <a:lvl4pPr marL="2438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4pPr>
      <a:lvl5pPr marL="30480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5pPr>
      <a:lvl6pPr marL="3657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6pPr>
      <a:lvl7pPr marL="4267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7pPr>
      <a:lvl8pPr marL="4876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8pPr>
      <a:lvl9pPr marL="5486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1" name="BY…"/>
          <p:cNvSpPr txBox="1">
            <a:spLocks noGrp="1"/>
          </p:cNvSpPr>
          <p:nvPr>
            <p:ph type="body" idx="21"/>
          </p:nvPr>
        </p:nvSpPr>
        <p:spPr>
          <a:xfrm>
            <a:off x="13051155" y="6361430"/>
            <a:ext cx="10728960" cy="6926580"/>
          </a:xfrm>
          <a:prstGeom prst="rect">
            <a:avLst/>
          </a:prstGeom>
        </p:spPr>
        <p:txBody>
          <a:bodyPr anchor="ctr">
            <a:normAutofit/>
          </a:bodyPr>
          <a:lstStyle/>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Under the Guidance of</a:t>
            </a:r>
          </a:p>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endParaRPr lang="en-IN" altLang="en-US" dirty="0">
              <a:latin typeface="Times New Roman" panose="02020603050405020304" pitchFamily="18" charset="0"/>
              <a:cs typeface="Times New Roman" panose="02020603050405020304" pitchFamily="18" charset="0"/>
            </a:endParaRPr>
          </a:p>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lang="en-IN" altLang="en-US" dirty="0">
                <a:latin typeface="Times New Roman" panose="02020603050405020304" pitchFamily="18" charset="0"/>
                <a:cs typeface="Times New Roman" panose="02020603050405020304" pitchFamily="18" charset="0"/>
              </a:rPr>
              <a:t>                                      Mr. Gopiraju, APSSDC </a:t>
            </a:r>
          </a:p>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lang="en-IN" altLang="en-US" dirty="0">
                <a:latin typeface="Times New Roman" panose="02020603050405020304" pitchFamily="18" charset="0"/>
                <a:cs typeface="Times New Roman" panose="02020603050405020304" pitchFamily="18" charset="0"/>
              </a:rPr>
              <a:t>                                     Mr. Anil Kumar, APSSDC</a:t>
            </a:r>
          </a:p>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lang="en-IN" altLang="en-US" dirty="0">
                <a:latin typeface="Times New Roman" panose="02020603050405020304" pitchFamily="18" charset="0"/>
                <a:cs typeface="Times New Roman" panose="02020603050405020304" pitchFamily="18" charset="0"/>
              </a:rPr>
              <a:t>                                       </a:t>
            </a:r>
          </a:p>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endParaRPr lang="en-IN" altLang="en-US" dirty="0">
              <a:latin typeface="Times New Roman" panose="02020603050405020304" pitchFamily="18" charset="0"/>
              <a:cs typeface="Times New Roman" panose="02020603050405020304" pitchFamily="18" charset="0"/>
            </a:endParaRPr>
          </a:p>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lang="en-IN" dirty="0">
                <a:latin typeface="Times New Roman" panose="02020603050405020304" pitchFamily="18" charset="0"/>
                <a:cs typeface="Times New Roman" panose="02020603050405020304" pitchFamily="18" charset="0"/>
              </a:rPr>
              <a:t>                                            Submitted  </a:t>
            </a:r>
            <a:r>
              <a:rPr dirty="0">
                <a:latin typeface="Times New Roman" panose="02020603050405020304" pitchFamily="18" charset="0"/>
                <a:cs typeface="Times New Roman" panose="02020603050405020304" pitchFamily="18" charset="0"/>
              </a:rPr>
              <a:t>BY</a:t>
            </a:r>
          </a:p>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lang="en-IN" dirty="0">
                <a:latin typeface="Times New Roman" panose="02020603050405020304" pitchFamily="18" charset="0"/>
                <a:cs typeface="Times New Roman" panose="02020603050405020304" pitchFamily="18" charset="0"/>
              </a:rPr>
              <a:t>                      P.PAVITHRA</a:t>
            </a:r>
            <a:r>
              <a:rPr lang="en-US" dirty="0">
                <a:latin typeface="Times New Roman" panose="02020603050405020304" pitchFamily="18" charset="0"/>
                <a:cs typeface="Times New Roman" panose="02020603050405020304" pitchFamily="18" charset="0"/>
              </a:rPr>
              <a:t>          C.VIJAYA DURGA</a:t>
            </a:r>
            <a:endParaRPr dirty="0">
              <a:latin typeface="Times New Roman" panose="02020603050405020304" pitchFamily="18" charset="0"/>
              <a:cs typeface="Times New Roman" panose="02020603050405020304" pitchFamily="18" charset="0"/>
            </a:endParaRPr>
          </a:p>
          <a:p>
            <a:pPr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  (214G1A32</a:t>
            </a:r>
            <a:r>
              <a:rPr lang="en-IN" dirty="0">
                <a:latin typeface="Times New Roman" panose="02020603050405020304" pitchFamily="18" charset="0"/>
                <a:cs typeface="Times New Roman" panose="02020603050405020304" pitchFamily="18" charset="0"/>
              </a:rPr>
              <a:t>75</a:t>
            </a:r>
            <a:r>
              <a:rP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(214G1 A3275)</a:t>
            </a:r>
          </a:p>
          <a:p>
            <a:pPr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endParaRPr dirty="0">
              <a:latin typeface="Times New Roman" panose="02020603050405020304" pitchFamily="18" charset="0"/>
              <a:cs typeface="Times New Roman" panose="02020603050405020304" pitchFamily="18" charset="0"/>
            </a:endParaRPr>
          </a:p>
          <a:p>
            <a:pPr defTabSz="784225">
              <a:defRPr sz="3420">
                <a:gradFill flip="none" rotWithShape="1">
                  <a:gsLst>
                    <a:gs pos="0">
                      <a:schemeClr val="accent3">
                        <a:hueOff val="-385756"/>
                        <a:satOff val="-32153"/>
                        <a:lumOff val="17967"/>
                      </a:schemeClr>
                    </a:gs>
                    <a:gs pos="100000">
                      <a:schemeClr val="accent4">
                        <a:hueOff val="475731"/>
                        <a:satOff val="-4336"/>
                        <a:lumOff val="10182"/>
                      </a:schemeClr>
                    </a:gs>
                  </a:gsLst>
                  <a:lin ang="5400000" scaled="0"/>
                </a:gradFill>
              </a:defRPr>
            </a:pPr>
            <a:r>
              <a:rPr dirty="0"/>
              <a:t>   </a:t>
            </a:r>
          </a:p>
        </p:txBody>
      </p:sp>
      <p:sp>
        <p:nvSpPr>
          <p:cNvPr id="152" name="PROCESS MINING VIRTUAL INTERNSHIP"/>
          <p:cNvSpPr txBox="1">
            <a:spLocks noGrp="1"/>
          </p:cNvSpPr>
          <p:nvPr>
            <p:ph type="ctrTitle"/>
          </p:nvPr>
        </p:nvSpPr>
        <p:spPr>
          <a:xfrm>
            <a:off x="691978" y="754720"/>
            <a:ext cx="22932887" cy="1803288"/>
          </a:xfrm>
          <a:prstGeom prst="rect">
            <a:avLst/>
          </a:prstGeom>
        </p:spPr>
        <p:txBody>
          <a:bodyPr anchor="ctr">
            <a:normAutofit fontScale="90000"/>
          </a:bodyPr>
          <a:lstStyle>
            <a:lvl1pPr>
              <a:defRPr sz="8300" spc="-166">
                <a:solidFill>
                  <a:schemeClr val="accent4">
                    <a:hueOff val="475731"/>
                    <a:satOff val="-4336"/>
                    <a:lumOff val="10182"/>
                  </a:schemeClr>
                </a:solidFill>
                <a:latin typeface="Times Roman"/>
                <a:ea typeface="Times Roman"/>
                <a:cs typeface="Times Roman"/>
                <a:sym typeface="Times Roman"/>
              </a:defRPr>
            </a:lvl1pPr>
          </a:lstStyle>
          <a:p>
            <a:r>
              <a:rPr lang="en-US" dirty="0">
                <a:latin typeface="Times New Roman" panose="02020603050405020304" pitchFamily="18" charset="0"/>
                <a:cs typeface="Times New Roman" panose="02020603050405020304" pitchFamily="18" charset="0"/>
              </a:rPr>
              <a:t>BUILDING AND HOSTING A WEBSITE USING AWS</a:t>
            </a:r>
            <a:endParaRPr sz="1200" spc="-24" dirty="0">
              <a:latin typeface="Times New Roman" panose="02020603050405020304" pitchFamily="18" charset="0"/>
              <a:cs typeface="Times New Roman" panose="02020603050405020304" pitchFamily="18" charset="0"/>
            </a:endParaRPr>
          </a:p>
        </p:txBody>
      </p:sp>
      <p:sp>
        <p:nvSpPr>
          <p:cNvPr id="153" name="SRINIVASA RAMANUJAN INSTITUTE OF TECHNOLOGY…"/>
          <p:cNvSpPr txBox="1">
            <a:spLocks noGrp="1"/>
          </p:cNvSpPr>
          <p:nvPr>
            <p:ph type="subTitle" sz="quarter" idx="1"/>
          </p:nvPr>
        </p:nvSpPr>
        <p:spPr>
          <a:xfrm>
            <a:off x="6363362" y="10557164"/>
            <a:ext cx="17416764" cy="2730949"/>
          </a:xfrm>
          <a:prstGeom prst="rect">
            <a:avLst/>
          </a:prstGeom>
        </p:spPr>
        <p:txBody>
          <a:bodyPr/>
          <a:lstStyle/>
          <a:p>
            <a:pPr algn="ctr" defTabSz="182880">
              <a:spcBef>
                <a:spcPts val="400"/>
              </a:spcBef>
              <a:defRPr sz="1760" i="1">
                <a:solidFill>
                  <a:srgbClr val="50B9C1"/>
                </a:solidFill>
                <a:latin typeface="Times Roman"/>
                <a:ea typeface="Times Roman"/>
                <a:cs typeface="Times Roman"/>
                <a:sym typeface="Times Roman"/>
              </a:defRPr>
            </a:pPr>
            <a:r>
              <a:rPr dirty="0"/>
              <a:t>                            </a:t>
            </a:r>
            <a:endParaRPr sz="480" dirty="0">
              <a:solidFill>
                <a:srgbClr val="000000"/>
              </a:solidFill>
            </a:endParaRPr>
          </a:p>
          <a:p>
            <a:pPr defTabSz="182880">
              <a:spcBef>
                <a:spcPts val="400"/>
              </a:spcBef>
              <a:defRPr sz="905" b="0">
                <a:solidFill>
                  <a:srgbClr val="8AD0D6"/>
                </a:solidFill>
                <a:latin typeface="Times Roman"/>
                <a:ea typeface="Times Roman"/>
                <a:cs typeface="Times Roman"/>
                <a:sym typeface="Times Roman"/>
              </a:defRPr>
            </a:pPr>
            <a:r>
              <a:rPr sz="480" dirty="0">
                <a:solidFill>
                  <a:srgbClr val="000000"/>
                </a:solidFill>
              </a:rPr>
              <a:t>                      </a:t>
            </a:r>
            <a:r>
              <a:rPr lang="en-IN" sz="480" dirty="0">
                <a:solidFill>
                  <a:srgbClr val="000000"/>
                </a:solidFill>
              </a:rPr>
              <a:t>   </a:t>
            </a:r>
            <a:endParaRPr sz="2800" dirty="0">
              <a:solidFill>
                <a:srgbClr val="000000"/>
              </a:solidFill>
            </a:endParaRPr>
          </a:p>
          <a:p>
            <a:pPr algn="ctr" defTabSz="182880">
              <a:spcBef>
                <a:spcPts val="400"/>
              </a:spcBef>
              <a:defRPr sz="1760" i="1">
                <a:solidFill>
                  <a:srgbClr val="50B9C1"/>
                </a:solidFill>
                <a:latin typeface="Times Roman"/>
                <a:ea typeface="Times Roman"/>
                <a:cs typeface="Times Roman"/>
                <a:sym typeface="Times Roman"/>
              </a:defRPr>
            </a:pPr>
            <a:endParaRPr sz="480" i="0" dirty="0">
              <a:solidFill>
                <a:srgbClr val="000000"/>
              </a:solidFill>
            </a:endParaRPr>
          </a:p>
        </p:txBody>
      </p:sp>
      <p:pic>
        <p:nvPicPr>
          <p:cNvPr id="155" name="Image" descr="Image"/>
          <p:cNvPicPr>
            <a:picLocks noChangeAspect="1"/>
          </p:cNvPicPr>
          <p:nvPr/>
        </p:nvPicPr>
        <p:blipFill>
          <a:blip r:embed="rId3"/>
          <a:stretch>
            <a:fillRect/>
          </a:stretch>
        </p:blipFill>
        <p:spPr>
          <a:xfrm>
            <a:off x="18510526" y="2098201"/>
            <a:ext cx="3810001" cy="3810001"/>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79" name="Abstract"/>
          <p:cNvSpPr txBox="1">
            <a:spLocks noGrp="1"/>
          </p:cNvSpPr>
          <p:nvPr>
            <p:ph type="body" idx="21"/>
          </p:nvPr>
        </p:nvSpPr>
        <p:spPr>
          <a:xfrm>
            <a:off x="638089" y="-1058348"/>
            <a:ext cx="21971000" cy="45719"/>
          </a:xfrm>
          <a:prstGeom prst="rect">
            <a:avLst/>
          </a:prstGeom>
        </p:spPr>
        <p:txBody>
          <a:bodyPr>
            <a:normAutofit fontScale="25000" lnSpcReduction="20000"/>
          </a:bodyPr>
          <a:lstStyle/>
          <a:p>
            <a:r>
              <a:rPr dirty="0"/>
              <a:t>Abstract</a:t>
            </a:r>
          </a:p>
        </p:txBody>
      </p:sp>
      <p:sp>
        <p:nvSpPr>
          <p:cNvPr id="180" name="Ds"/>
          <p:cNvSpPr txBox="1">
            <a:spLocks noGrp="1"/>
          </p:cNvSpPr>
          <p:nvPr>
            <p:ph type="body" idx="1"/>
          </p:nvPr>
        </p:nvSpPr>
        <p:spPr>
          <a:xfrm>
            <a:off x="1206500" y="148281"/>
            <a:ext cx="21971000" cy="12232516"/>
          </a:xfrm>
          <a:prstGeom prst="rect">
            <a:avLst/>
          </a:prstGeom>
        </p:spPr>
        <p:txBody>
          <a:bodyPr>
            <a:noAutofit/>
          </a:bodyPr>
          <a:lstStyle/>
          <a:p>
            <a:pPr marL="685800" indent="-685800" algn="l">
              <a:buFont typeface="Arial" panose="020B0604020202020204" pitchFamily="34" charset="0"/>
              <a:buChar char="•"/>
            </a:pPr>
            <a:r>
              <a:rPr lang="en-IN" b="0" i="0" dirty="0">
                <a:solidFill>
                  <a:srgbClr val="003D8C"/>
                </a:solidFill>
                <a:effectLst/>
                <a:latin typeface="Times New Roman" panose="02020603050405020304" pitchFamily="18" charset="0"/>
                <a:cs typeface="Times New Roman" panose="02020603050405020304" pitchFamily="18" charset="0"/>
              </a:rPr>
              <a:t>Public Subnet: </a:t>
            </a:r>
            <a:r>
              <a:rPr lang="en-IN" b="0" i="0" dirty="0">
                <a:solidFill>
                  <a:schemeClr val="tx1"/>
                </a:solidFill>
                <a:effectLst/>
                <a:latin typeface="Times New Roman" panose="02020603050405020304" pitchFamily="18" charset="0"/>
                <a:cs typeface="Times New Roman" panose="02020603050405020304" pitchFamily="18" charset="0"/>
              </a:rPr>
              <a:t>A public subnet is a subnet that is accessible from the internet.</a:t>
            </a:r>
          </a:p>
          <a:p>
            <a:pPr marL="685800" indent="-685800" algn="l">
              <a:buFont typeface="Arial" panose="020B0604020202020204" pitchFamily="34" charset="0"/>
              <a:buChar char="•"/>
            </a:pPr>
            <a:r>
              <a:rPr lang="en-IN" b="0" i="0" dirty="0">
                <a:solidFill>
                  <a:srgbClr val="003D8C"/>
                </a:solidFill>
                <a:effectLst/>
                <a:latin typeface="Times New Roman" panose="02020603050405020304" pitchFamily="18" charset="0"/>
                <a:cs typeface="Times New Roman" panose="02020603050405020304" pitchFamily="18" charset="0"/>
              </a:rPr>
              <a:t>Elastic Load Balancer: </a:t>
            </a:r>
            <a:r>
              <a:rPr lang="en-IN" b="0" i="0" dirty="0">
                <a:solidFill>
                  <a:schemeClr val="tx1"/>
                </a:solidFill>
                <a:effectLst/>
                <a:latin typeface="Times New Roman" panose="02020603050405020304" pitchFamily="18" charset="0"/>
                <a:cs typeface="Times New Roman" panose="02020603050405020304" pitchFamily="18" charset="0"/>
              </a:rPr>
              <a:t>An Elastic Load Balancer is a service that distributes traffic across multiple EC2 instances.</a:t>
            </a:r>
          </a:p>
          <a:p>
            <a:pPr marL="685800" indent="-685800" algn="l">
              <a:buFont typeface="Arial" panose="020B0604020202020204" pitchFamily="34" charset="0"/>
              <a:buChar char="•"/>
            </a:pPr>
            <a:r>
              <a:rPr lang="en-IN" b="0" i="0" dirty="0">
                <a:solidFill>
                  <a:srgbClr val="003D8C"/>
                </a:solidFill>
                <a:effectLst/>
                <a:latin typeface="Times New Roman" panose="02020603050405020304" pitchFamily="18" charset="0"/>
                <a:cs typeface="Times New Roman" panose="02020603050405020304" pitchFamily="18" charset="0"/>
              </a:rPr>
              <a:t>EC2 Instance: </a:t>
            </a:r>
            <a:r>
              <a:rPr lang="en-IN" b="0" i="0" dirty="0">
                <a:solidFill>
                  <a:schemeClr val="tx1"/>
                </a:solidFill>
                <a:effectLst/>
                <a:latin typeface="Times New Roman" panose="02020603050405020304" pitchFamily="18" charset="0"/>
                <a:cs typeface="Times New Roman" panose="02020603050405020304" pitchFamily="18" charset="0"/>
              </a:rPr>
              <a:t>An EC2 instance is a virtual machine that runs on AWS.</a:t>
            </a:r>
          </a:p>
          <a:p>
            <a:pPr marL="685800" indent="-685800" algn="l">
              <a:buFont typeface="Arial" panose="020B0604020202020204" pitchFamily="34" charset="0"/>
              <a:buChar char="•"/>
            </a:pPr>
            <a:r>
              <a:rPr lang="en-IN" b="0" i="0" dirty="0">
                <a:solidFill>
                  <a:srgbClr val="003D8C"/>
                </a:solidFill>
                <a:effectLst/>
                <a:latin typeface="Times New Roman" panose="02020603050405020304" pitchFamily="18" charset="0"/>
                <a:cs typeface="Times New Roman" panose="02020603050405020304" pitchFamily="18" charset="0"/>
              </a:rPr>
              <a:t>Auto Scaling group: </a:t>
            </a:r>
            <a:r>
              <a:rPr lang="en-IN" b="0" i="0" dirty="0">
                <a:solidFill>
                  <a:schemeClr val="tx1"/>
                </a:solidFill>
                <a:effectLst/>
                <a:latin typeface="Times New Roman" panose="02020603050405020304" pitchFamily="18" charset="0"/>
                <a:cs typeface="Times New Roman" panose="02020603050405020304" pitchFamily="18" charset="0"/>
              </a:rPr>
              <a:t>An Auto Scaling group is a group of EC2 instances that are automatically scaled up or down based on demand.</a:t>
            </a:r>
          </a:p>
          <a:p>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2" name="Abstract"/>
          <p:cNvSpPr txBox="1">
            <a:spLocks noGrp="1"/>
          </p:cNvSpPr>
          <p:nvPr>
            <p:ph type="body" idx="21"/>
          </p:nvPr>
        </p:nvSpPr>
        <p:spPr>
          <a:xfrm>
            <a:off x="1033505" y="548031"/>
            <a:ext cx="21971000" cy="934780"/>
          </a:xfrm>
          <a:prstGeom prst="rect">
            <a:avLst/>
          </a:prstGeo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183" name="Ds"/>
          <p:cNvSpPr txBox="1">
            <a:spLocks noGrp="1"/>
          </p:cNvSpPr>
          <p:nvPr>
            <p:ph type="body" idx="1"/>
          </p:nvPr>
        </p:nvSpPr>
        <p:spPr>
          <a:xfrm>
            <a:off x="1033505" y="1988794"/>
            <a:ext cx="22143995" cy="10935700"/>
          </a:xfrm>
          <a:prstGeom prst="rect">
            <a:avLst/>
          </a:prstGeom>
        </p:spPr>
        <p:txBody>
          <a:bodyPr>
            <a:normAutofit lnSpcReduction="20000"/>
          </a:bodyPr>
          <a:lstStyle/>
          <a:p>
            <a:r>
              <a:rPr lang="en-IN" dirty="0">
                <a:solidFill>
                  <a:schemeClr val="tx1"/>
                </a:solidFill>
                <a:latin typeface="Times New Roman" panose="02020603050405020304" pitchFamily="18" charset="0"/>
                <a:cs typeface="Times New Roman" panose="02020603050405020304" pitchFamily="18" charset="0"/>
              </a:rPr>
              <a:t>Steps involved in this project :</a:t>
            </a: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sym typeface="+mn-ea"/>
              </a:rPr>
              <a:t>Build Calculator websites using HTML,JS,CSS</a:t>
            </a:r>
            <a:endParaRPr lang="en-IN" dirty="0">
              <a:solidFill>
                <a:schemeClr val="tx1"/>
              </a:solidFill>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Setting Up a Virtual Private Cloud (VPC)</a:t>
            </a: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Create two subnets</a:t>
            </a: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Create IGW and attach to VPC</a:t>
            </a: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Installing and Configuring Web Servers (e.g., Apache)</a:t>
            </a: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Setting Up a Network Load Balancer</a:t>
            </a: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Hosting websites using WINSCP</a:t>
            </a: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Implementing Auto Scaling Policies</a:t>
            </a:r>
          </a:p>
          <a:p>
            <a:pPr marL="685800" indent="-6858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Deploying Calculator Websites and Application Code</a:t>
            </a:r>
          </a:p>
          <a:p>
            <a:pPr>
              <a:buFont typeface="Arial" panose="020B0604020202020204" pitchFamily="34" charset="0"/>
            </a:pP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7" name="Introduction to Process Mining:"/>
          <p:cNvSpPr txBox="1">
            <a:spLocks noGrp="1"/>
          </p:cNvSpPr>
          <p:nvPr>
            <p:ph type="body" idx="21"/>
          </p:nvPr>
        </p:nvSpPr>
        <p:spPr>
          <a:xfrm>
            <a:off x="1206500" y="887436"/>
            <a:ext cx="21971000" cy="934780"/>
          </a:xfrm>
          <a:prstGeom prst="rect">
            <a:avLst/>
          </a:prstGeom>
        </p:spPr>
        <p:txBody>
          <a:bodyPr/>
          <a:lstStyle/>
          <a:p>
            <a:r>
              <a:rPr lang="en-IN" altLang="en-US" dirty="0">
                <a:latin typeface="Times New Roman" panose="02020603050405020304" pitchFamily="18" charset="0"/>
                <a:cs typeface="Times New Roman" panose="02020603050405020304" pitchFamily="18" charset="0"/>
              </a:rPr>
              <a:t>Building Websites</a:t>
            </a:r>
          </a:p>
        </p:txBody>
      </p:sp>
      <p:sp>
        <p:nvSpPr>
          <p:cNvPr id="168" name="Ds"/>
          <p:cNvSpPr txBox="1">
            <a:spLocks noGrp="1"/>
          </p:cNvSpPr>
          <p:nvPr>
            <p:ph type="body" idx="1"/>
          </p:nvPr>
        </p:nvSpPr>
        <p:spPr>
          <a:xfrm>
            <a:off x="1206500" y="2313816"/>
            <a:ext cx="21971000" cy="10610678"/>
          </a:xfrm>
          <a:prstGeom prst="rect">
            <a:avLst/>
          </a:prstGeom>
        </p:spPr>
        <p:txBody>
          <a:bodyPr/>
          <a:lstStyle/>
          <a:p>
            <a:pPr>
              <a:buFont typeface="Arial" panose="020B0604020202020204" pitchFamily="34" charset="0"/>
            </a:pPr>
            <a:r>
              <a:rPr lang="en-IN" dirty="0">
                <a:latin typeface="Times New Roman" panose="02020603050405020304" pitchFamily="18" charset="0"/>
                <a:cs typeface="Times New Roman" panose="02020603050405020304" pitchFamily="18" charset="0"/>
              </a:rPr>
              <a:t>          Building websites involves creating web content using HTML, CSS, and JavaScript, and hosting it on a server for online access.</a:t>
            </a:r>
          </a:p>
        </p:txBody>
      </p:sp>
      <p:pic>
        <p:nvPicPr>
          <p:cNvPr id="510744294"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8615" y="4574540"/>
            <a:ext cx="9027160" cy="7777480"/>
          </a:xfrm>
          <a:prstGeom prst="rect">
            <a:avLst/>
          </a:prstGeom>
        </p:spPr>
      </p:pic>
      <p:pic>
        <p:nvPicPr>
          <p:cNvPr id="3" name="Picture 2" descr="scientific calculator"/>
          <p:cNvPicPr>
            <a:picLocks noChangeAspect="1"/>
          </p:cNvPicPr>
          <p:nvPr/>
        </p:nvPicPr>
        <p:blipFill>
          <a:blip r:embed="rId4"/>
          <a:stretch>
            <a:fillRect/>
          </a:stretch>
        </p:blipFill>
        <p:spPr>
          <a:xfrm>
            <a:off x="12418695" y="4575175"/>
            <a:ext cx="9634220" cy="777621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6" name="Ds"/>
          <p:cNvSpPr txBox="1">
            <a:spLocks noGrp="1"/>
          </p:cNvSpPr>
          <p:nvPr>
            <p:ph type="body" idx="1"/>
          </p:nvPr>
        </p:nvSpPr>
        <p:spPr>
          <a:xfrm>
            <a:off x="939800" y="600075"/>
            <a:ext cx="22856190" cy="12529820"/>
          </a:xfrm>
          <a:prstGeom prst="rect">
            <a:avLst/>
          </a:prstGeom>
        </p:spPr>
        <p:txBody>
          <a:bodyPr>
            <a:normAutofit fontScale="90000" lnSpcReduction="10000"/>
          </a:bodyPr>
          <a:lstStyle/>
          <a:p>
            <a:pPr marL="685800" indent="-685800" algn="just">
              <a:buFont typeface="Arial" panose="020B0604020202020204" pitchFamily="34" charset="0"/>
              <a:buChar char="•"/>
            </a:pPr>
            <a:endParaRPr lang="en-IN" sz="4800" b="1" dirty="0">
              <a:latin typeface="Times New Roman" panose="02020603050405020304" pitchFamily="18" charset="0"/>
              <a:cs typeface="Times New Roman" panose="02020603050405020304" pitchFamily="18" charset="0"/>
              <a:sym typeface="+mn-ea"/>
            </a:endParaRPr>
          </a:p>
          <a:p>
            <a:pPr marL="685800" indent="-685800" algn="just">
              <a:buFont typeface="Arial" panose="020B0604020202020204" pitchFamily="34" charset="0"/>
              <a:buChar char="•"/>
            </a:pPr>
            <a:r>
              <a:rPr lang="en-IN" sz="4800" b="1" dirty="0">
                <a:latin typeface="Times New Roman" panose="02020603050405020304" pitchFamily="18" charset="0"/>
                <a:cs typeface="Times New Roman" panose="02020603050405020304" pitchFamily="18" charset="0"/>
                <a:sym typeface="+mn-ea"/>
              </a:rPr>
              <a:t>Setting Up a Virtual Private Cloud (VPC):</a:t>
            </a:r>
            <a:r>
              <a:rPr lang="en-IN" sz="4800" dirty="0">
                <a:latin typeface="Times New Roman" panose="02020603050405020304" pitchFamily="18" charset="0"/>
                <a:cs typeface="Times New Roman" panose="02020603050405020304" pitchFamily="18" charset="0"/>
              </a:rPr>
              <a:t>Create a secure network environment to host your web applications and resources.</a:t>
            </a:r>
          </a:p>
          <a:p>
            <a:pPr marL="685800" indent="-685800" algn="just">
              <a:buFont typeface="Arial" panose="020B0604020202020204" pitchFamily="34" charset="0"/>
              <a:buChar char="•"/>
            </a:pPr>
            <a:endParaRPr lang="en-IN" sz="4800" dirty="0">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sz="4800" b="1" dirty="0">
                <a:latin typeface="Times New Roman" panose="02020603050405020304" pitchFamily="18" charset="0"/>
                <a:cs typeface="Times New Roman" panose="02020603050405020304" pitchFamily="18" charset="0"/>
              </a:rPr>
              <a:t>Creating Two Subnets: </a:t>
            </a:r>
            <a:r>
              <a:rPr lang="en-IN" sz="4800" dirty="0">
                <a:latin typeface="Times New Roman" panose="02020603050405020304" pitchFamily="18" charset="0"/>
                <a:cs typeface="Times New Roman" panose="02020603050405020304" pitchFamily="18" charset="0"/>
              </a:rPr>
              <a:t>Divide your VPC into two isolated segments to enhance security and control.</a:t>
            </a:r>
          </a:p>
          <a:p>
            <a:pPr marL="685800" indent="-685800" algn="just">
              <a:buFont typeface="Arial" panose="020B0604020202020204" pitchFamily="34" charset="0"/>
              <a:buChar char="•"/>
            </a:pPr>
            <a:endParaRPr lang="en-IN" sz="4800" dirty="0">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sz="4800" b="1" dirty="0">
                <a:latin typeface="Times New Roman" panose="02020603050405020304" pitchFamily="18" charset="0"/>
                <a:cs typeface="Times New Roman" panose="02020603050405020304" pitchFamily="18" charset="0"/>
              </a:rPr>
              <a:t>Creating an Internet Gateway (IGW) and Attaching to VPC: </a:t>
            </a:r>
            <a:r>
              <a:rPr lang="en-IN" sz="4800" dirty="0">
                <a:latin typeface="Times New Roman" panose="02020603050405020304" pitchFamily="18" charset="0"/>
                <a:cs typeface="Times New Roman" panose="02020603050405020304" pitchFamily="18" charset="0"/>
              </a:rPr>
              <a:t>Establish connectivity to the internet, allowing traffic in  and out of your VPC.</a:t>
            </a:r>
          </a:p>
          <a:p>
            <a:pPr marL="685800" indent="-685800" algn="just">
              <a:buFont typeface="Arial" panose="020B0604020202020204" pitchFamily="34" charset="0"/>
              <a:buChar char="•"/>
            </a:pPr>
            <a:endParaRPr lang="en-IN" sz="4800" dirty="0">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sz="4800" b="1" dirty="0">
                <a:latin typeface="Times New Roman" panose="02020603050405020304" pitchFamily="18" charset="0"/>
                <a:cs typeface="Times New Roman" panose="02020603050405020304" pitchFamily="18" charset="0"/>
              </a:rPr>
              <a:t>Creating Route </a:t>
            </a:r>
            <a:r>
              <a:rPr lang="en-IN" sz="4800" b="1" dirty="0" err="1">
                <a:latin typeface="Times New Roman" panose="02020603050405020304" pitchFamily="18" charset="0"/>
                <a:cs typeface="Times New Roman" panose="02020603050405020304" pitchFamily="18" charset="0"/>
              </a:rPr>
              <a:t>table:</a:t>
            </a:r>
            <a:r>
              <a:rPr lang="en-IN" sz="4800" dirty="0" err="1">
                <a:latin typeface="Times New Roman" panose="02020603050405020304" pitchFamily="18" charset="0"/>
                <a:cs typeface="Times New Roman" panose="02020603050405020304" pitchFamily="18" charset="0"/>
              </a:rPr>
              <a:t>Route</a:t>
            </a:r>
            <a:r>
              <a:rPr lang="en-IN" sz="4800" dirty="0">
                <a:latin typeface="Times New Roman" panose="02020603050405020304" pitchFamily="18" charset="0"/>
                <a:cs typeface="Times New Roman" panose="02020603050405020304" pitchFamily="18" charset="0"/>
              </a:rPr>
              <a:t> tables are a foundational element of networking that ensures data is routed correctly, securely, and efficiently within a network or across multiple networks. They provide the infrastructure needed for connectivity, scalability, security, and adaptability in modern network environments.</a:t>
            </a:r>
          </a:p>
          <a:p>
            <a:pPr algn="just">
              <a:buFont typeface="Arial" panose="020B0604020202020204" pitchFamily="34" charset="0"/>
            </a:pPr>
            <a:endParaRPr lang="en-IN" sz="4800" dirty="0">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sz="4800" b="1" dirty="0">
                <a:latin typeface="Times New Roman" panose="02020603050405020304" pitchFamily="18" charset="0"/>
                <a:cs typeface="Times New Roman" panose="02020603050405020304" pitchFamily="18" charset="0"/>
                <a:sym typeface="+mn-ea"/>
              </a:rPr>
              <a:t>Installing and Configuring Web Servers (</a:t>
            </a:r>
            <a:r>
              <a:rPr lang="en-IN" sz="4800" b="1" dirty="0" err="1">
                <a:latin typeface="Times New Roman" panose="02020603050405020304" pitchFamily="18" charset="0"/>
                <a:cs typeface="Times New Roman" panose="02020603050405020304" pitchFamily="18" charset="0"/>
                <a:sym typeface="+mn-ea"/>
              </a:rPr>
              <a:t>e.g.Apache</a:t>
            </a:r>
            <a:r>
              <a:rPr lang="en-IN" sz="4800" b="1" dirty="0">
                <a:latin typeface="Times New Roman" panose="02020603050405020304" pitchFamily="18" charset="0"/>
                <a:cs typeface="Times New Roman" panose="02020603050405020304" pitchFamily="18" charset="0"/>
                <a:sym typeface="+mn-ea"/>
              </a:rPr>
              <a:t>):</a:t>
            </a:r>
            <a:r>
              <a:rPr lang="en-IN" sz="4800" dirty="0">
                <a:latin typeface="Times New Roman" panose="02020603050405020304" pitchFamily="18" charset="0"/>
                <a:cs typeface="Times New Roman" panose="02020603050405020304" pitchFamily="18" charset="0"/>
                <a:sym typeface="+mn-ea"/>
              </a:rPr>
              <a:t>Set up web server software to serve your website's content.</a:t>
            </a:r>
          </a:p>
          <a:p>
            <a:pPr marL="685800" indent="-685800" algn="just">
              <a:buFont typeface="Arial" panose="020B0604020202020204" pitchFamily="34" charset="0"/>
              <a:buChar char="•"/>
            </a:pPr>
            <a:endParaRPr lang="en-IN" sz="4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ang="5400000" scaled="0"/>
        </a:gra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899795" y="487680"/>
            <a:ext cx="22277070" cy="12390120"/>
          </a:xfrm>
          <a:gradFill>
            <a:gsLst>
              <a:gs pos="0">
                <a:srgbClr val="14CD68"/>
              </a:gs>
              <a:gs pos="100000">
                <a:srgbClr val="035C7D"/>
              </a:gs>
            </a:gsLst>
            <a:lin ang="5400000" scaled="0"/>
          </a:gradFill>
        </p:spPr>
        <p:txBody>
          <a:bodyPr>
            <a:normAutofit/>
          </a:bodyPr>
          <a:lstStyle/>
          <a:p>
            <a:pPr marL="685800" indent="-68580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sym typeface="+mn-ea"/>
            </a:endParaRPr>
          </a:p>
          <a:p>
            <a:pPr marL="685800" indent="-6858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Setting Up a Network Load Balancer: </a:t>
            </a:r>
            <a:r>
              <a:rPr lang="en-IN" dirty="0">
                <a:latin typeface="Times New Roman" panose="02020603050405020304" pitchFamily="18" charset="0"/>
                <a:cs typeface="Times New Roman" panose="02020603050405020304" pitchFamily="18" charset="0"/>
                <a:sym typeface="+mn-ea"/>
              </a:rPr>
              <a:t>Implement a load balancer to distribute incoming traffic among multiple servers for high availability.</a:t>
            </a:r>
          </a:p>
          <a:p>
            <a:pPr marL="685800" indent="-685800" algn="just">
              <a:buFont typeface="Arial" panose="020B0604020202020204" pitchFamily="34" charset="0"/>
              <a:buChar char="•"/>
            </a:pPr>
            <a:endParaRPr lang="en-IN" altLang="en-US" b="1" dirty="0">
              <a:latin typeface="Times New Roman" panose="02020603050405020304" pitchFamily="18" charset="0"/>
              <a:cs typeface="Times New Roman" panose="02020603050405020304" pitchFamily="18" charset="0"/>
              <a:sym typeface="+mn-ea"/>
            </a:endParaRPr>
          </a:p>
          <a:p>
            <a:pPr marL="685800" indent="-685800" algn="just">
              <a:buFont typeface="Arial" panose="020B0604020202020204" pitchFamily="34" charset="0"/>
              <a:buChar char="•"/>
            </a:pPr>
            <a:r>
              <a:rPr lang="en-IN" altLang="en-US" b="1" dirty="0">
                <a:latin typeface="Times New Roman" panose="02020603050405020304" pitchFamily="18" charset="0"/>
                <a:cs typeface="Times New Roman" panose="02020603050405020304" pitchFamily="18" charset="0"/>
                <a:sym typeface="+mn-ea"/>
              </a:rPr>
              <a:t>Hosting Websites Using WinSCP: </a:t>
            </a:r>
            <a:r>
              <a:rPr lang="en-IN" altLang="en-US" dirty="0">
                <a:latin typeface="Times New Roman" panose="02020603050405020304" pitchFamily="18" charset="0"/>
                <a:cs typeface="Times New Roman" panose="02020603050405020304" pitchFamily="18" charset="0"/>
                <a:sym typeface="+mn-ea"/>
              </a:rPr>
              <a:t>Streamline the process of transferring website files securely to your servers.</a:t>
            </a:r>
          </a:p>
          <a:p>
            <a:pPr algn="just">
              <a:buFont typeface="Arial" panose="020B0604020202020204" pitchFamily="34" charset="0"/>
            </a:pPr>
            <a:endParaRPr lang="en-IN" altLang="en-US" dirty="0">
              <a:latin typeface="Times New Roman" panose="02020603050405020304" pitchFamily="18" charset="0"/>
              <a:cs typeface="Times New Roman" panose="02020603050405020304" pitchFamily="18" charset="0"/>
              <a:sym typeface="+mn-ea"/>
            </a:endParaRPr>
          </a:p>
          <a:p>
            <a:pPr marL="685800" indent="-685800" algn="just">
              <a:buFont typeface="Arial" panose="020B0604020202020204" pitchFamily="34" charset="0"/>
              <a:buChar char="•"/>
            </a:pPr>
            <a:r>
              <a:rPr lang="en-IN" altLang="en-US" b="1" dirty="0">
                <a:latin typeface="Times New Roman" panose="02020603050405020304" pitchFamily="18" charset="0"/>
                <a:cs typeface="Times New Roman" panose="02020603050405020304" pitchFamily="18" charset="0"/>
                <a:sym typeface="+mn-ea"/>
              </a:rPr>
              <a:t>Implementing Auto Scaling Policies: </a:t>
            </a:r>
            <a:r>
              <a:rPr lang="en-IN" altLang="en-US" dirty="0">
                <a:latin typeface="Times New Roman" panose="02020603050405020304" pitchFamily="18" charset="0"/>
                <a:cs typeface="Times New Roman" panose="02020603050405020304" pitchFamily="18" charset="0"/>
                <a:sym typeface="+mn-ea"/>
              </a:rPr>
              <a:t>Configure automatic scaling of server resources based on traffic fluctuations to ensure optimal performance.</a:t>
            </a:r>
          </a:p>
          <a:p>
            <a:pPr algn="just">
              <a:buFont typeface="Arial" panose="020B0604020202020204" pitchFamily="34" charset="0"/>
            </a:pPr>
            <a:endParaRPr lang="en-IN" altLang="en-US" dirty="0">
              <a:latin typeface="Times New Roman" panose="02020603050405020304" pitchFamily="18" charset="0"/>
              <a:cs typeface="Times New Roman" panose="02020603050405020304" pitchFamily="18" charset="0"/>
              <a:sym typeface="+mn-ea"/>
            </a:endParaRPr>
          </a:p>
          <a:p>
            <a:pPr marL="685800" indent="-685800" algn="just">
              <a:buFont typeface="Arial" panose="020B0604020202020204" pitchFamily="34" charset="0"/>
              <a:buChar char="•"/>
            </a:pPr>
            <a:r>
              <a:rPr lang="en-IN" altLang="en-US" b="1" dirty="0">
                <a:latin typeface="Times New Roman" panose="02020603050405020304" pitchFamily="18" charset="0"/>
                <a:cs typeface="Times New Roman" panose="02020603050405020304" pitchFamily="18" charset="0"/>
                <a:sym typeface="+mn-ea"/>
              </a:rPr>
              <a:t>Deploying Calculator Websites and Application Code: </a:t>
            </a:r>
            <a:r>
              <a:rPr lang="en-IN" altLang="en-US" dirty="0">
                <a:latin typeface="Times New Roman" panose="02020603050405020304" pitchFamily="18" charset="0"/>
                <a:cs typeface="Times New Roman" panose="02020603050405020304" pitchFamily="18" charset="0"/>
                <a:sym typeface="+mn-ea"/>
              </a:rPr>
              <a:t>Upload your calculator website code and data to the servers for online access.</a:t>
            </a:r>
            <a:endParaRPr lang="en-IN" alt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65455" y="952500"/>
            <a:ext cx="22712045" cy="982345"/>
          </a:xfrm>
          <a:solidFill>
            <a:schemeClr val="accent1">
              <a:lumMod val="60000"/>
              <a:lumOff val="40000"/>
            </a:schemeClr>
          </a:solidFill>
        </p:spPr>
        <p:txBody>
          <a:bodyPr>
            <a:normAutofit fontScale="90000"/>
          </a:bodyPr>
          <a:lstStyle/>
          <a:p>
            <a:r>
              <a:rPr lang="en-IN" altLang="en-US" dirty="0">
                <a:latin typeface="Times New Roman" panose="02020603050405020304" pitchFamily="18" charset="0"/>
                <a:cs typeface="Times New Roman" panose="02020603050405020304" pitchFamily="18" charset="0"/>
              </a:rPr>
              <a:t>Setting up a VPC:</a:t>
            </a:r>
          </a:p>
        </p:txBody>
      </p:sp>
      <p:sp>
        <p:nvSpPr>
          <p:cNvPr id="7" name="Text Placeholder 6"/>
          <p:cNvSpPr>
            <a:spLocks noGrp="1"/>
          </p:cNvSpPr>
          <p:nvPr>
            <p:ph type="body" sz="quarter" idx="21"/>
          </p:nvPr>
        </p:nvSpPr>
        <p:spPr>
          <a:xfrm>
            <a:off x="300990" y="1935480"/>
            <a:ext cx="23555325" cy="11532870"/>
          </a:xfrm>
          <a:solidFill>
            <a:schemeClr val="accent1">
              <a:lumMod val="60000"/>
              <a:lumOff val="40000"/>
            </a:schemeClr>
          </a:solidFill>
        </p:spPr>
        <p:txBody>
          <a:bodyPr/>
          <a:lstStyle/>
          <a:p>
            <a:pPr marL="685800" indent="-68580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VPC    </a:t>
            </a:r>
            <a:r>
              <a:rPr lang="en-IN" altLang="en-US" dirty="0"/>
              <a:t>                                              </a:t>
            </a:r>
            <a:r>
              <a:rPr lang="en-IN" altLang="en-US" dirty="0">
                <a:latin typeface="Times New Roman" panose="02020603050405020304" pitchFamily="18" charset="0"/>
                <a:cs typeface="Times New Roman" panose="02020603050405020304" pitchFamily="18" charset="0"/>
              </a:rPr>
              <a:t>SUBNETS</a:t>
            </a:r>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IGW </a:t>
            </a:r>
            <a:r>
              <a:rPr lang="en-IN" altLang="en-US" dirty="0"/>
              <a:t>                                                 </a:t>
            </a:r>
            <a:r>
              <a:rPr lang="en-IN" altLang="en-US" dirty="0">
                <a:latin typeface="Times New Roman" panose="02020603050405020304" pitchFamily="18" charset="0"/>
                <a:cs typeface="Times New Roman" panose="02020603050405020304" pitchFamily="18" charset="0"/>
              </a:rPr>
              <a:t>ROUTE TABLE</a:t>
            </a:r>
          </a:p>
          <a:p>
            <a:pPr>
              <a:buFont typeface="Arial" panose="020B0604020202020204" pitchFamily="34" charset="0"/>
            </a:pPr>
            <a:r>
              <a:rPr lang="en-IN" altLang="en-US" dirty="0"/>
              <a:t>                </a:t>
            </a:r>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marL="685800" indent="-685800">
              <a:buFont typeface="Arial" panose="020B0604020202020204" pitchFamily="34" charset="0"/>
              <a:buChar char="•"/>
            </a:pPr>
            <a:endParaRPr lang="en-IN" altLang="en-US" dirty="0"/>
          </a:p>
          <a:p>
            <a:pPr>
              <a:buFont typeface="Arial" panose="020B0604020202020204" pitchFamily="34" charset="0"/>
            </a:pPr>
            <a:endParaRPr lang="en-IN" altLang="en-US" dirty="0"/>
          </a:p>
        </p:txBody>
      </p:sp>
      <p:pic>
        <p:nvPicPr>
          <p:cNvPr id="11" name="Picture 3" descr="vpc "/>
          <p:cNvPicPr>
            <a:picLocks noChangeAspect="1"/>
          </p:cNvPicPr>
          <p:nvPr/>
        </p:nvPicPr>
        <p:blipFill>
          <a:blip r:embed="rId2"/>
          <a:stretch>
            <a:fillRect/>
          </a:stretch>
        </p:blipFill>
        <p:spPr>
          <a:xfrm>
            <a:off x="466090" y="3033395"/>
            <a:ext cx="10372090" cy="4211955"/>
          </a:xfrm>
          <a:prstGeom prst="rect">
            <a:avLst/>
          </a:prstGeom>
        </p:spPr>
      </p:pic>
      <p:pic>
        <p:nvPicPr>
          <p:cNvPr id="12" name="Picture 6" descr="igw"/>
          <p:cNvPicPr>
            <a:picLocks noChangeAspect="1"/>
          </p:cNvPicPr>
          <p:nvPr/>
        </p:nvPicPr>
        <p:blipFill>
          <a:blip r:embed="rId3"/>
          <a:stretch>
            <a:fillRect/>
          </a:stretch>
        </p:blipFill>
        <p:spPr>
          <a:xfrm>
            <a:off x="465455" y="8858885"/>
            <a:ext cx="10372725" cy="4434205"/>
          </a:xfrm>
          <a:prstGeom prst="rect">
            <a:avLst/>
          </a:prstGeom>
        </p:spPr>
      </p:pic>
      <p:pic>
        <p:nvPicPr>
          <p:cNvPr id="14" name="Picture 13" descr="route"/>
          <p:cNvPicPr>
            <a:picLocks noChangeAspect="1"/>
          </p:cNvPicPr>
          <p:nvPr/>
        </p:nvPicPr>
        <p:blipFill>
          <a:blip r:embed="rId4"/>
          <a:srcRect b="38608"/>
          <a:stretch>
            <a:fillRect/>
          </a:stretch>
        </p:blipFill>
        <p:spPr>
          <a:xfrm>
            <a:off x="12192000" y="8858885"/>
            <a:ext cx="11356340" cy="4434205"/>
          </a:xfrm>
          <a:prstGeom prst="rect">
            <a:avLst/>
          </a:prstGeom>
        </p:spPr>
      </p:pic>
      <p:pic>
        <p:nvPicPr>
          <p:cNvPr id="15" name="Picture 14" descr="SUBNETS"/>
          <p:cNvPicPr>
            <a:picLocks noChangeAspect="1"/>
          </p:cNvPicPr>
          <p:nvPr/>
        </p:nvPicPr>
        <p:blipFill>
          <a:blip r:embed="rId5"/>
          <a:stretch>
            <a:fillRect/>
          </a:stretch>
        </p:blipFill>
        <p:spPr>
          <a:xfrm>
            <a:off x="12192000" y="3034030"/>
            <a:ext cx="11184890" cy="402018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23215" y="952500"/>
            <a:ext cx="22854285" cy="838835"/>
          </a:xfrm>
          <a:gradFill>
            <a:gsLst>
              <a:gs pos="0">
                <a:srgbClr val="007BD3"/>
              </a:gs>
              <a:gs pos="100000">
                <a:srgbClr val="034373"/>
              </a:gs>
            </a:gsLst>
            <a:lin ang="5400000" scaled="0"/>
          </a:gradFill>
        </p:spPr>
        <p:txBody>
          <a:bodyPr>
            <a:normAutofit fontScale="90000"/>
          </a:bodyPr>
          <a:lstStyle/>
          <a:p>
            <a:pPr marL="1143000" indent="-114300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Creating Load Balancer:      </a:t>
            </a:r>
          </a:p>
        </p:txBody>
      </p:sp>
      <p:sp>
        <p:nvSpPr>
          <p:cNvPr id="8" name="Text Placeholder 7"/>
          <p:cNvSpPr>
            <a:spLocks noGrp="1"/>
          </p:cNvSpPr>
          <p:nvPr>
            <p:ph type="body" idx="1"/>
          </p:nvPr>
        </p:nvSpPr>
        <p:spPr>
          <a:xfrm>
            <a:off x="528955" y="2022475"/>
            <a:ext cx="23415625" cy="10217785"/>
          </a:xfrm>
          <a:gradFill>
            <a:gsLst>
              <a:gs pos="0">
                <a:srgbClr val="007BD3"/>
              </a:gs>
              <a:gs pos="100000">
                <a:srgbClr val="034373"/>
              </a:gs>
            </a:gsLst>
            <a:lin ang="5400000" scaled="0"/>
          </a:gradFill>
        </p:spPr>
        <p:txBody>
          <a:bodyPr/>
          <a:lstStyle/>
          <a:p>
            <a:pPr marL="685800" indent="-685800">
              <a:buFont typeface="Arial" panose="020B0604020202020204" pitchFamily="34" charset="0"/>
              <a:buChar char="•"/>
            </a:pPr>
            <a:r>
              <a:rPr lang="en-IN" altLang="en-US" dirty="0"/>
              <a:t> </a:t>
            </a:r>
            <a:r>
              <a:rPr lang="en-IN" altLang="en-US" dirty="0">
                <a:latin typeface="Times New Roman" panose="02020603050405020304" pitchFamily="18" charset="0"/>
                <a:cs typeface="Times New Roman" panose="02020603050405020304" pitchFamily="18" charset="0"/>
              </a:rPr>
              <a:t>Target group                                      Network Load Balancer                            </a:t>
            </a:r>
          </a:p>
        </p:txBody>
      </p:sp>
      <p:pic>
        <p:nvPicPr>
          <p:cNvPr id="11" name="Picture 11" descr="load balancer "/>
          <p:cNvPicPr>
            <a:picLocks noChangeAspect="1"/>
          </p:cNvPicPr>
          <p:nvPr/>
        </p:nvPicPr>
        <p:blipFill>
          <a:blip r:embed="rId2"/>
          <a:stretch>
            <a:fillRect/>
          </a:stretch>
        </p:blipFill>
        <p:spPr>
          <a:xfrm>
            <a:off x="11438890" y="3646170"/>
            <a:ext cx="11924030" cy="8308340"/>
          </a:xfrm>
          <a:prstGeom prst="rect">
            <a:avLst/>
          </a:prstGeom>
        </p:spPr>
      </p:pic>
      <p:pic>
        <p:nvPicPr>
          <p:cNvPr id="4" name="Picture 3" descr="tg-1"/>
          <p:cNvPicPr>
            <a:picLocks noChangeAspect="1"/>
          </p:cNvPicPr>
          <p:nvPr/>
        </p:nvPicPr>
        <p:blipFill>
          <a:blip r:embed="rId3"/>
          <a:stretch>
            <a:fillRect/>
          </a:stretch>
        </p:blipFill>
        <p:spPr>
          <a:xfrm>
            <a:off x="323215" y="3646170"/>
            <a:ext cx="10649585" cy="830834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B6E38"/>
            </a:gs>
          </a:gsLst>
          <a:lin ang="5400000" scaled="0"/>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78815" y="952500"/>
            <a:ext cx="23070871" cy="1165860"/>
          </a:xfrm>
          <a:gradFill>
            <a:gsLst>
              <a:gs pos="0">
                <a:srgbClr val="14CD68"/>
              </a:gs>
              <a:gs pos="100000">
                <a:srgbClr val="0B6E38"/>
              </a:gs>
            </a:gsLst>
            <a:lin ang="5400000" scaled="0"/>
          </a:gradFill>
        </p:spPr>
        <p:txBody>
          <a:bodyPr>
            <a:normAutofit/>
          </a:bodyPr>
          <a:lstStyle/>
          <a:p>
            <a:r>
              <a:rPr lang="en-IN" altLang="en-US" dirty="0"/>
              <a:t> </a:t>
            </a:r>
            <a:r>
              <a:rPr lang="en-IN" altLang="en-US" dirty="0">
                <a:latin typeface="Times New Roman" panose="02020603050405020304" pitchFamily="18" charset="0"/>
                <a:cs typeface="Times New Roman" panose="02020603050405020304" pitchFamily="18" charset="0"/>
              </a:rPr>
              <a:t>Implementing Autoscaling:</a:t>
            </a:r>
          </a:p>
        </p:txBody>
      </p:sp>
      <p:sp>
        <p:nvSpPr>
          <p:cNvPr id="8" name="Text Placeholder 7"/>
          <p:cNvSpPr>
            <a:spLocks noGrp="1"/>
          </p:cNvSpPr>
          <p:nvPr>
            <p:ph type="body" idx="1"/>
          </p:nvPr>
        </p:nvSpPr>
        <p:spPr>
          <a:xfrm>
            <a:off x="300990" y="2581910"/>
            <a:ext cx="23883620" cy="9923145"/>
          </a:xfrm>
          <a:gradFill>
            <a:gsLst>
              <a:gs pos="0">
                <a:srgbClr val="14CD68"/>
              </a:gs>
              <a:gs pos="100000">
                <a:srgbClr val="0B6E38"/>
              </a:gs>
            </a:gsLst>
            <a:lin ang="5400000" scaled="0"/>
          </a:gradFill>
        </p:spPr>
        <p:txBody>
          <a:bodyPr/>
          <a:lstStyle/>
          <a:p>
            <a:r>
              <a:rPr lang="en-IN" altLang="en-US" dirty="0">
                <a:latin typeface="Times New Roman" panose="02020603050405020304" pitchFamily="18" charset="0"/>
                <a:cs typeface="Times New Roman" panose="02020603050405020304" pitchFamily="18" charset="0"/>
              </a:rPr>
              <a:t>AMI’s                                                        Autoscaling groups</a:t>
            </a:r>
          </a:p>
          <a:p>
            <a:endParaRPr lang="en-IN" altLang="en-US" dirty="0">
              <a:latin typeface="Times New Roman" panose="02020603050405020304" pitchFamily="18" charset="0"/>
              <a:cs typeface="Times New Roman" panose="02020603050405020304" pitchFamily="18" charset="0"/>
            </a:endParaRPr>
          </a:p>
          <a:p>
            <a:endParaRPr lang="en-IN" altLang="en-US" dirty="0"/>
          </a:p>
          <a:p>
            <a:endParaRPr lang="en-IN" altLang="en-US" dirty="0"/>
          </a:p>
          <a:p>
            <a:r>
              <a:rPr lang="en-IN" altLang="en-US" dirty="0">
                <a:latin typeface="Times New Roman" panose="02020603050405020304" pitchFamily="18" charset="0"/>
                <a:cs typeface="Times New Roman" panose="02020603050405020304" pitchFamily="18" charset="0"/>
              </a:rPr>
              <a:t>Templates launched</a:t>
            </a:r>
          </a:p>
        </p:txBody>
      </p:sp>
      <p:pic>
        <p:nvPicPr>
          <p:cNvPr id="10" name="Picture 9" descr="AMI 1"/>
          <p:cNvPicPr>
            <a:picLocks noChangeAspect="1"/>
          </p:cNvPicPr>
          <p:nvPr/>
        </p:nvPicPr>
        <p:blipFill>
          <a:blip r:embed="rId2"/>
          <a:stretch>
            <a:fillRect/>
          </a:stretch>
        </p:blipFill>
        <p:spPr>
          <a:xfrm>
            <a:off x="473075" y="3390265"/>
            <a:ext cx="9769475" cy="3895725"/>
          </a:xfrm>
          <a:prstGeom prst="rect">
            <a:avLst/>
          </a:prstGeom>
        </p:spPr>
      </p:pic>
      <p:pic>
        <p:nvPicPr>
          <p:cNvPr id="12" name="Picture 11" descr="temp"/>
          <p:cNvPicPr>
            <a:picLocks noChangeAspect="1"/>
          </p:cNvPicPr>
          <p:nvPr/>
        </p:nvPicPr>
        <p:blipFill>
          <a:blip r:embed="rId3"/>
          <a:stretch>
            <a:fillRect/>
          </a:stretch>
        </p:blipFill>
        <p:spPr>
          <a:xfrm>
            <a:off x="678815" y="8489950"/>
            <a:ext cx="9563735" cy="3671570"/>
          </a:xfrm>
          <a:prstGeom prst="rect">
            <a:avLst/>
          </a:prstGeom>
        </p:spPr>
      </p:pic>
      <p:pic>
        <p:nvPicPr>
          <p:cNvPr id="13" name="Picture 12" descr="ASG"/>
          <p:cNvPicPr>
            <a:picLocks noChangeAspect="1"/>
          </p:cNvPicPr>
          <p:nvPr/>
        </p:nvPicPr>
        <p:blipFill>
          <a:blip r:embed="rId4"/>
          <a:stretch>
            <a:fillRect/>
          </a:stretch>
        </p:blipFill>
        <p:spPr>
          <a:xfrm>
            <a:off x="11129645" y="3390265"/>
            <a:ext cx="12047855" cy="831850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4" name="Introduction to Process Mining:"/>
          <p:cNvSpPr txBox="1">
            <a:spLocks noGrp="1"/>
          </p:cNvSpPr>
          <p:nvPr>
            <p:ph type="body" idx="21"/>
          </p:nvPr>
        </p:nvSpPr>
        <p:spPr>
          <a:xfrm>
            <a:off x="1206500" y="887436"/>
            <a:ext cx="21971000" cy="934780"/>
          </a:xfrm>
          <a:prstGeom prst="rect">
            <a:avLst/>
          </a:prstGeom>
        </p:spPr>
        <p:txBody>
          <a:bodyPr/>
          <a:lstStyle/>
          <a:p>
            <a:r>
              <a:rPr lang="en-IN" dirty="0">
                <a:solidFill>
                  <a:schemeClr val="bg2">
                    <a:lumMod val="50000"/>
                  </a:schemeClr>
                </a:solidFill>
                <a:latin typeface="Times New Roman" panose="02020603050405020304" pitchFamily="18" charset="0"/>
                <a:cs typeface="Times New Roman" panose="02020603050405020304" pitchFamily="18" charset="0"/>
              </a:rPr>
              <a:t>Results:</a:t>
            </a:r>
          </a:p>
        </p:txBody>
      </p:sp>
      <p:sp>
        <p:nvSpPr>
          <p:cNvPr id="165" name="Ds"/>
          <p:cNvSpPr txBox="1">
            <a:spLocks noGrp="1"/>
          </p:cNvSpPr>
          <p:nvPr>
            <p:ph type="body" idx="1"/>
          </p:nvPr>
        </p:nvSpPr>
        <p:spPr>
          <a:xfrm>
            <a:off x="1206500" y="2313816"/>
            <a:ext cx="21971000" cy="10610678"/>
          </a:xfrm>
          <a:prstGeom prst="rect">
            <a:avLst/>
          </a:prstGeom>
        </p:spPr>
        <p:txBody>
          <a:bodyPr>
            <a:normAutofit/>
          </a:bodyPr>
          <a:lstStyle/>
          <a:p>
            <a:pPr algn="just"/>
            <a:r>
              <a:rPr lang="en-IN" b="0" i="0" dirty="0">
                <a:solidFill>
                  <a:schemeClr val="tx1"/>
                </a:solidFill>
                <a:effectLst/>
                <a:latin typeface="Times New Roman" panose="02020603050405020304" pitchFamily="18" charset="0"/>
                <a:cs typeface="Times New Roman" panose="02020603050405020304" pitchFamily="18" charset="0"/>
              </a:rPr>
              <a:t>      In our project, we witnessed substantial performance enhancements, validated through performance metrics. Scalability testing demonstrated the application's adaptability to varying traffic levels, thanks to Auto Scaling. High availability assurance and fault tolerance capabilities ensured uninterrupted service. Load balancers efficiently managed traffic distribution.</a:t>
            </a:r>
          </a:p>
          <a:p>
            <a:pPr algn="just"/>
            <a:endParaRPr lang="en-IN" b="0" i="0" dirty="0">
              <a:solidFill>
                <a:schemeClr val="tx1"/>
              </a:solidFill>
              <a:effectLst/>
              <a:latin typeface="Times New Roman" panose="02020603050405020304" pitchFamily="18" charset="0"/>
              <a:cs typeface="Times New Roman" panose="02020603050405020304" pitchFamily="18" charset="0"/>
            </a:endParaRPr>
          </a:p>
          <a:p>
            <a:pPr algn="just"/>
            <a:r>
              <a:rPr lang="en-IN" b="0" i="0" dirty="0">
                <a:solidFill>
                  <a:schemeClr val="tx1"/>
                </a:solidFill>
                <a:effectLst/>
                <a:latin typeface="Times New Roman" panose="02020603050405020304" pitchFamily="18" charset="0"/>
                <a:cs typeface="Times New Roman" panose="02020603050405020304" pitchFamily="18" charset="0"/>
              </a:rPr>
              <a:t>      Cost savings were realized during low-traffic periods, maintaining robust security and compliance. Real-world adaptability showcased the system's resilience. We're future-ready with scalability and optimization opportunities. The implementation of Auto Scaling and load balancing had a positive impact on performance and efficiency, highlighting our architecture's effectiveness."</a:t>
            </a:r>
          </a:p>
          <a:p>
            <a:pPr algn="just"/>
            <a:endParaRPr lang="en-IN"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021080" y="171450"/>
            <a:ext cx="21971000" cy="900430"/>
          </a:xfrm>
          <a:solidFill>
            <a:schemeClr val="accent1">
              <a:lumMod val="60000"/>
              <a:lumOff val="40000"/>
            </a:schemeClr>
          </a:solidFill>
        </p:spPr>
        <p:txBody>
          <a:bodyPr>
            <a:normAutofit fontScale="90000"/>
          </a:bodyPr>
          <a:lstStyle/>
          <a:p>
            <a:r>
              <a:rPr lang="en-IN" altLang="en-US" dirty="0">
                <a:latin typeface="Times New Roman" panose="02020603050405020304" pitchFamily="18" charset="0"/>
                <a:cs typeface="Times New Roman" panose="02020603050405020304" pitchFamily="18" charset="0"/>
              </a:rPr>
              <a:t>Outputs:</a:t>
            </a:r>
          </a:p>
        </p:txBody>
      </p:sp>
      <p:sp>
        <p:nvSpPr>
          <p:cNvPr id="7" name="Text Placeholder 6"/>
          <p:cNvSpPr>
            <a:spLocks noGrp="1"/>
          </p:cNvSpPr>
          <p:nvPr>
            <p:ph type="body" sz="quarter" idx="21"/>
          </p:nvPr>
        </p:nvSpPr>
        <p:spPr>
          <a:xfrm>
            <a:off x="392430" y="1402715"/>
            <a:ext cx="23663275" cy="11819255"/>
          </a:xfrm>
          <a:solidFill>
            <a:schemeClr val="accent1">
              <a:lumMod val="60000"/>
              <a:lumOff val="40000"/>
            </a:schemeClr>
          </a:solidFill>
        </p:spPr>
        <p:txBody>
          <a:bodyPr/>
          <a:lstStyle/>
          <a:p>
            <a:pPr marL="685800" indent="-68580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Hosting websites:                         Servers after creating ASG:</a:t>
            </a:r>
          </a:p>
          <a:p>
            <a:endParaRPr lang="en-IN" altLang="en-US" dirty="0"/>
          </a:p>
        </p:txBody>
      </p:sp>
      <p:pic>
        <p:nvPicPr>
          <p:cNvPr id="9" name="Picture 8"/>
          <p:cNvPicPr>
            <a:picLocks noChangeAspect="1"/>
          </p:cNvPicPr>
          <p:nvPr/>
        </p:nvPicPr>
        <p:blipFill>
          <a:blip r:embed="rId2"/>
          <a:stretch>
            <a:fillRect/>
          </a:stretch>
        </p:blipFill>
        <p:spPr>
          <a:xfrm>
            <a:off x="392430" y="2622550"/>
            <a:ext cx="9511030" cy="4479290"/>
          </a:xfrm>
          <a:prstGeom prst="rect">
            <a:avLst/>
          </a:prstGeom>
        </p:spPr>
      </p:pic>
      <p:pic>
        <p:nvPicPr>
          <p:cNvPr id="11" name="Picture 10" descr="scalci"/>
          <p:cNvPicPr>
            <a:picLocks noChangeAspect="1"/>
          </p:cNvPicPr>
          <p:nvPr/>
        </p:nvPicPr>
        <p:blipFill>
          <a:blip r:embed="rId3"/>
          <a:stretch>
            <a:fillRect/>
          </a:stretch>
        </p:blipFill>
        <p:spPr>
          <a:xfrm>
            <a:off x="393065" y="7933055"/>
            <a:ext cx="9509760" cy="5005705"/>
          </a:xfrm>
          <a:prstGeom prst="rect">
            <a:avLst/>
          </a:prstGeom>
        </p:spPr>
      </p:pic>
      <p:pic>
        <p:nvPicPr>
          <p:cNvPr id="12" name="Picture 11" descr="after autoscaling"/>
          <p:cNvPicPr>
            <a:picLocks noChangeAspect="1"/>
          </p:cNvPicPr>
          <p:nvPr/>
        </p:nvPicPr>
        <p:blipFill>
          <a:blip r:embed="rId4"/>
          <a:stretch>
            <a:fillRect/>
          </a:stretch>
        </p:blipFill>
        <p:spPr>
          <a:xfrm>
            <a:off x="10693400" y="2621915"/>
            <a:ext cx="13361670" cy="1031621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7" name="Presentation Elements:"/>
          <p:cNvSpPr txBox="1">
            <a:spLocks noGrp="1"/>
          </p:cNvSpPr>
          <p:nvPr>
            <p:ph type="title"/>
          </p:nvPr>
        </p:nvSpPr>
        <p:spPr>
          <a:xfrm>
            <a:off x="1206499" y="1993383"/>
            <a:ext cx="21971001" cy="1435101"/>
          </a:xfrm>
          <a:prstGeom prst="rect">
            <a:avLst/>
          </a:prstGeom>
        </p:spPr>
        <p:txBody>
          <a:bodyPr/>
          <a:lstStyle>
            <a:lvl1pPr>
              <a:defRPr>
                <a:latin typeface="Times Roman"/>
                <a:ea typeface="Times Roman"/>
                <a:cs typeface="Times Roman"/>
                <a:sym typeface="Times Roman"/>
              </a:defRPr>
            </a:lvl1pPr>
          </a:lstStyle>
          <a:p>
            <a:r>
              <a:rPr dirty="0"/>
              <a:t>Presentation Elements:</a:t>
            </a:r>
          </a:p>
        </p:txBody>
      </p:sp>
      <p:sp>
        <p:nvSpPr>
          <p:cNvPr id="159" name="➥Abstract…"/>
          <p:cNvSpPr txBox="1">
            <a:spLocks noGrp="1"/>
          </p:cNvSpPr>
          <p:nvPr>
            <p:ph type="body" idx="1"/>
          </p:nvPr>
        </p:nvSpPr>
        <p:spPr>
          <a:xfrm>
            <a:off x="1206500" y="4329664"/>
            <a:ext cx="21971001" cy="7645811"/>
          </a:xfrm>
          <a:prstGeom prst="rect">
            <a:avLst/>
          </a:prstGeom>
        </p:spPr>
        <p:txBody>
          <a:bodyPr/>
          <a:lstStyle/>
          <a:p>
            <a:pPr defTabSz="643890">
              <a:spcBef>
                <a:spcPts val="1400"/>
              </a:spcBef>
              <a:defRPr sz="4290" spc="-42"/>
            </a:pPr>
            <a:r>
              <a:rPr sz="5400" dirty="0">
                <a:latin typeface="Times New Roman" panose="02020603050405020304" pitchFamily="18" charset="0"/>
                <a:cs typeface="Times New Roman" panose="02020603050405020304" pitchFamily="18" charset="0"/>
              </a:rPr>
              <a:t>➥Abstract</a:t>
            </a:r>
          </a:p>
          <a:p>
            <a:pPr defTabSz="643890">
              <a:spcBef>
                <a:spcPts val="1400"/>
              </a:spcBef>
              <a:defRPr sz="4290" spc="-42"/>
            </a:pPr>
            <a:r>
              <a:rPr sz="5400" dirty="0">
                <a:latin typeface="Times New Roman" panose="02020603050405020304" pitchFamily="18" charset="0"/>
                <a:cs typeface="Times New Roman" panose="02020603050405020304" pitchFamily="18" charset="0"/>
              </a:rPr>
              <a:t>➥Introduction </a:t>
            </a:r>
            <a:endParaRPr lang="en-US" sz="5400" dirty="0">
              <a:latin typeface="Times New Roman" panose="02020603050405020304" pitchFamily="18" charset="0"/>
              <a:cs typeface="Times New Roman" panose="02020603050405020304" pitchFamily="18" charset="0"/>
            </a:endParaRPr>
          </a:p>
          <a:p>
            <a:pPr defTabSz="643890">
              <a:spcBef>
                <a:spcPts val="1400"/>
              </a:spcBef>
              <a:defRPr sz="4290" spc="-42"/>
            </a:pPr>
            <a:r>
              <a:rPr lang="en-IN" sz="5400" dirty="0">
                <a:latin typeface="Times New Roman" panose="02020603050405020304" pitchFamily="18" charset="0"/>
                <a:cs typeface="Times New Roman" panose="02020603050405020304" pitchFamily="18" charset="0"/>
              </a:rPr>
              <a:t>➥AWS Services Utilized</a:t>
            </a:r>
            <a:endParaRPr lang="en-US" sz="5400" dirty="0">
              <a:latin typeface="Times New Roman" panose="02020603050405020304" pitchFamily="18" charset="0"/>
              <a:cs typeface="Times New Roman" panose="02020603050405020304" pitchFamily="18" charset="0"/>
            </a:endParaRPr>
          </a:p>
          <a:p>
            <a:pPr defTabSz="643890">
              <a:spcBef>
                <a:spcPts val="1400"/>
              </a:spcBef>
              <a:defRPr sz="4290" spc="-42"/>
            </a:pPr>
            <a:r>
              <a:rPr sz="5400" dirty="0">
                <a:latin typeface="Times New Roman" panose="02020603050405020304" pitchFamily="18" charset="0"/>
                <a:cs typeface="Times New Roman" panose="02020603050405020304" pitchFamily="18" charset="0"/>
              </a:rPr>
              <a:t>➥</a:t>
            </a:r>
            <a:r>
              <a:rPr lang="en-US" sz="5400" dirty="0">
                <a:latin typeface="Times New Roman" panose="02020603050405020304" pitchFamily="18" charset="0"/>
                <a:cs typeface="Times New Roman" panose="02020603050405020304" pitchFamily="18" charset="0"/>
              </a:rPr>
              <a:t>Architecture/Design</a:t>
            </a:r>
          </a:p>
          <a:p>
            <a:pPr defTabSz="643890">
              <a:spcBef>
                <a:spcPts val="1400"/>
              </a:spcBef>
              <a:defRPr sz="4290" spc="-42"/>
            </a:pPr>
            <a:r>
              <a:rPr sz="5400" dirty="0">
                <a:latin typeface="Times New Roman" panose="02020603050405020304" pitchFamily="18" charset="0"/>
                <a:cs typeface="Times New Roman" panose="02020603050405020304" pitchFamily="18" charset="0"/>
              </a:rPr>
              <a:t>➥</a:t>
            </a:r>
            <a:r>
              <a:rPr lang="en-US" sz="5400" dirty="0">
                <a:latin typeface="Times New Roman" panose="02020603050405020304" pitchFamily="18" charset="0"/>
                <a:cs typeface="Times New Roman" panose="02020603050405020304" pitchFamily="18" charset="0"/>
              </a:rPr>
              <a:t>Implementation</a:t>
            </a:r>
          </a:p>
          <a:p>
            <a:pPr defTabSz="643890">
              <a:spcBef>
                <a:spcPts val="1400"/>
              </a:spcBef>
              <a:defRPr sz="4290" spc="-42"/>
            </a:pPr>
            <a:r>
              <a:rPr sz="5400" dirty="0">
                <a:latin typeface="Times New Roman" panose="02020603050405020304" pitchFamily="18" charset="0"/>
                <a:cs typeface="Times New Roman" panose="02020603050405020304" pitchFamily="18" charset="0"/>
              </a:rPr>
              <a:t>➥</a:t>
            </a:r>
            <a:r>
              <a:rPr lang="en-US" sz="5400" dirty="0">
                <a:latin typeface="Times New Roman" panose="02020603050405020304" pitchFamily="18" charset="0"/>
                <a:cs typeface="Times New Roman" panose="02020603050405020304" pitchFamily="18" charset="0"/>
              </a:rPr>
              <a:t>Results</a:t>
            </a:r>
          </a:p>
          <a:p>
            <a:pPr defTabSz="643890">
              <a:spcBef>
                <a:spcPts val="1400"/>
              </a:spcBef>
              <a:defRPr sz="4290" spc="-42"/>
            </a:pPr>
            <a:r>
              <a:rPr sz="5400" dirty="0">
                <a:latin typeface="Times New Roman" panose="02020603050405020304" pitchFamily="18" charset="0"/>
                <a:cs typeface="Times New Roman" panose="02020603050405020304" pitchFamily="18" charset="0"/>
              </a:rPr>
              <a:t>➥Conclusion</a:t>
            </a:r>
            <a:endParaRPr sz="5400" spc="-16" dirty="0">
              <a:latin typeface="Times New Roman" panose="02020603050405020304" pitchFamily="18" charset="0"/>
              <a:cs typeface="Times New Roman" panose="02020603050405020304" pitchFamily="18" charset="0"/>
            </a:endParaRPr>
          </a:p>
          <a:p>
            <a:pPr defTabSz="643890">
              <a:spcBef>
                <a:spcPts val="1400"/>
              </a:spcBef>
              <a:defRPr sz="4290" spc="-42"/>
            </a:pPr>
            <a:br>
              <a:rPr sz="1665" spc="-16" dirty="0"/>
            </a:br>
            <a:endParaRPr sz="1665" spc="-16"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3" name="Abstract"/>
          <p:cNvSpPr txBox="1">
            <a:spLocks noGrp="1"/>
          </p:cNvSpPr>
          <p:nvPr>
            <p:ph type="body" idx="21"/>
          </p:nvPr>
        </p:nvSpPr>
        <p:spPr>
          <a:xfrm>
            <a:off x="1206500" y="791507"/>
            <a:ext cx="21971000" cy="891936"/>
          </a:xfrm>
          <a:prstGeom prst="rect">
            <a:avLst/>
          </a:prstGeom>
        </p:spPr>
        <p:txBody>
          <a:bodyPr>
            <a:normAutofit lnSpcReduction="10000"/>
          </a:bodyPr>
          <a:lstStyle/>
          <a:p>
            <a:r>
              <a:rPr lang="en-IN" dirty="0">
                <a:latin typeface="Times New Roman" panose="02020603050405020304" pitchFamily="18" charset="0"/>
                <a:cs typeface="Times New Roman" panose="02020603050405020304" pitchFamily="18" charset="0"/>
              </a:rPr>
              <a:t>Conclusion:</a:t>
            </a:r>
          </a:p>
        </p:txBody>
      </p:sp>
      <p:sp>
        <p:nvSpPr>
          <p:cNvPr id="174" name="Ds"/>
          <p:cNvSpPr txBox="1">
            <a:spLocks noGrp="1"/>
          </p:cNvSpPr>
          <p:nvPr>
            <p:ph type="body" idx="1"/>
          </p:nvPr>
        </p:nvSpPr>
        <p:spPr>
          <a:xfrm>
            <a:off x="1206500" y="2048970"/>
            <a:ext cx="21971000" cy="10875523"/>
          </a:xfrm>
          <a:prstGeom prst="rect">
            <a:avLst/>
          </a:prstGeom>
        </p:spPr>
        <p:txBody>
          <a:bodyPr>
            <a:normAutofit lnSpcReduction="20000"/>
          </a:bodyPr>
          <a:lstStyle/>
          <a:p>
            <a:pPr indent="457200" algn="just"/>
            <a:r>
              <a:rPr lang="en-IN" dirty="0">
                <a:solidFill>
                  <a:schemeClr val="tx1"/>
                </a:solidFill>
                <a:latin typeface="Times New Roman" panose="02020603050405020304" pitchFamily="18" charset="0"/>
                <a:cs typeface="Times New Roman" panose="02020603050405020304" pitchFamily="18" charset="0"/>
              </a:rPr>
              <a:t>       In this project, we've explored the powerful synergy of cutting-edge technologies, including WinSCP, Network Load Balancer, VPC, Ubuntu servers, and AutoScaling, all within the AWS ecosystem. Our focus has been on creating web hosting environments that excel in scalability, security, and efficient traffic management. WinSCP has streamlined file transfers, while Network Load Balancers have optimized traffic distribution, ensuring enhanced performance and reliability, even during traffic spikes.</a:t>
            </a: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    		We've also underscored the significance of robust infrastructure design within the secure and isolated environment provided by the Virtual Private Cloud (VPC). Ubuntu servers have illustrated the versatility and cost-effectiveness of open-source solutions, while AutoScaling has ensured efficient resource utilization. In conclusion, our journey emphasizes the importance of continuous improvement, monitoring, and adaptation in the ever-evolving digital landscape.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8" name="THANK YOU"/>
          <p:cNvSpPr txBox="1">
            <a:spLocks noGrp="1"/>
          </p:cNvSpPr>
          <p:nvPr>
            <p:ph type="body" sz="half" idx="1"/>
          </p:nvPr>
        </p:nvSpPr>
        <p:spPr>
          <a:prstGeom prst="rect">
            <a:avLst/>
          </a:prstGeom>
        </p:spPr>
        <p:txBody>
          <a:bodyPr/>
          <a:lstStyle/>
          <a:p>
            <a:pPr>
              <a:defRPr sz="16400" spc="-328">
                <a:solidFill>
                  <a:schemeClr val="accent6">
                    <a:hueOff val="-539065"/>
                    <a:satOff val="8416"/>
                    <a:lumOff val="-25220"/>
                  </a:schemeClr>
                </a:solidFill>
                <a:latin typeface="Chalkboard SE Regular"/>
                <a:ea typeface="Chalkboard SE Regular"/>
                <a:cs typeface="Chalkboard SE Regular"/>
                <a:sym typeface="Chalkboard SE Regular"/>
              </a:defRPr>
            </a:pPr>
            <a:r>
              <a:rPr dirty="0">
                <a:solidFill>
                  <a:schemeClr val="accent6"/>
                </a:solidFill>
                <a:latin typeface="Times New Roman" panose="02020603050405020304" pitchFamily="18" charset="0"/>
                <a:cs typeface="Times New Roman" panose="02020603050405020304" pitchFamily="18" charset="0"/>
              </a:rPr>
              <a:t>THANK</a:t>
            </a:r>
            <a:r>
              <a:rPr dirty="0">
                <a:latin typeface="Times New Roman" panose="02020603050405020304" pitchFamily="18" charset="0"/>
                <a:cs typeface="Times New Roman" panose="02020603050405020304" pitchFamily="18" charset="0"/>
              </a:rPr>
              <a:t> </a:t>
            </a:r>
            <a:r>
              <a:rPr dirty="0">
                <a:solidFill>
                  <a:schemeClr val="accent6"/>
                </a:solidFill>
                <a:latin typeface="Times New Roman" panose="02020603050405020304" pitchFamily="18" charset="0"/>
                <a:cs typeface="Times New Roman" panose="02020603050405020304" pitchFamily="18" charset="0"/>
              </a:rPr>
              <a:t>YOU</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1" name="Abstract"/>
          <p:cNvSpPr txBox="1">
            <a:spLocks noGrp="1"/>
          </p:cNvSpPr>
          <p:nvPr>
            <p:ph type="body" idx="21"/>
          </p:nvPr>
        </p:nvSpPr>
        <p:spPr>
          <a:xfrm>
            <a:off x="1206499" y="887436"/>
            <a:ext cx="21971001" cy="934780"/>
          </a:xfrm>
          <a:prstGeom prst="rect">
            <a:avLst/>
          </a:prstGeom>
        </p:spPr>
        <p:txBody>
          <a:bodyPr/>
          <a:lstStyle/>
          <a:p>
            <a:r>
              <a:rPr dirty="0">
                <a:latin typeface="Times New Roman" panose="02020603050405020304" pitchFamily="18" charset="0"/>
                <a:cs typeface="Times New Roman" panose="02020603050405020304" pitchFamily="18" charset="0"/>
              </a:rPr>
              <a:t>Abstract</a:t>
            </a:r>
          </a:p>
        </p:txBody>
      </p:sp>
      <p:sp>
        <p:nvSpPr>
          <p:cNvPr id="162" name="Ds"/>
          <p:cNvSpPr txBox="1">
            <a:spLocks noGrp="1"/>
          </p:cNvSpPr>
          <p:nvPr>
            <p:ph type="body" idx="1"/>
          </p:nvPr>
        </p:nvSpPr>
        <p:spPr>
          <a:xfrm>
            <a:off x="1206499" y="2313816"/>
            <a:ext cx="21971001" cy="10610678"/>
          </a:xfrm>
          <a:prstGeom prst="rect">
            <a:avLst/>
          </a:prstGeom>
        </p:spPr>
        <p:txBody>
          <a:bodyPr/>
          <a:lstStyle/>
          <a:p>
            <a:pPr algn="just"/>
            <a:r>
              <a:rPr lang="en-IN" b="0" i="0" dirty="0">
                <a:solidFill>
                  <a:schemeClr val="tx1"/>
                </a:solidFill>
                <a:effectLst/>
                <a:latin typeface="Times New Roman" panose="02020603050405020304" pitchFamily="18" charset="0"/>
                <a:cs typeface="Times New Roman" panose="02020603050405020304" pitchFamily="18" charset="0"/>
              </a:rPr>
              <a:t>	The project, "Creating Calculator Websites and Hosting on AWS, is an extensive guide that includes designing, deploying, and scaling web-based calculator applications on Amazon Web Services (AWS). </a:t>
            </a:r>
          </a:p>
          <a:p>
            <a:pPr algn="just"/>
            <a:r>
              <a:rPr lang="en-IN" b="0" i="0" dirty="0">
                <a:solidFill>
                  <a:schemeClr val="tx1"/>
                </a:solidFill>
                <a:effectLst/>
                <a:latin typeface="Times New Roman" panose="02020603050405020304" pitchFamily="18" charset="0"/>
                <a:cs typeface="Times New Roman" panose="02020603050405020304" pitchFamily="18" charset="0"/>
              </a:rPr>
              <a:t>	It starts by establishing a secure AWS infrastructure, covering VPCs, IGWs, Security Groups, and Route Tables, creating a solid foundation. Moving forward, it walks you through setting up Ubuntu servers, installing web servers, and deploying calculator applications. Network Load Balancers (NLBs) are highlighted for optimized routing and high availability, and Autoscaling is explored to dynamically adjust resources for optimal performance. Secure file transfers with WinSCP, domain registration, and robust security measures, including SSL/TLS for HTTPS, are explained. </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4" name="Introduction to Process Mining:"/>
          <p:cNvSpPr txBox="1">
            <a:spLocks noGrp="1"/>
          </p:cNvSpPr>
          <p:nvPr>
            <p:ph type="body" idx="21"/>
          </p:nvPr>
        </p:nvSpPr>
        <p:spPr>
          <a:xfrm>
            <a:off x="1206500" y="887436"/>
            <a:ext cx="21971000" cy="934780"/>
          </a:xfrm>
          <a:prstGeom prst="rect">
            <a:avLst/>
          </a:prstGeom>
        </p:spPr>
        <p:txBody>
          <a:bodyPr/>
          <a:lstStyle/>
          <a:p>
            <a:r>
              <a:rPr dirty="0">
                <a:solidFill>
                  <a:schemeClr val="bg2">
                    <a:lumMod val="50000"/>
                  </a:schemeClr>
                </a:solidFill>
                <a:latin typeface="Times New Roman" panose="02020603050405020304" pitchFamily="18" charset="0"/>
                <a:cs typeface="Times New Roman" panose="02020603050405020304" pitchFamily="18" charset="0"/>
              </a:rPr>
              <a:t>Introduction :</a:t>
            </a:r>
          </a:p>
        </p:txBody>
      </p:sp>
      <p:sp>
        <p:nvSpPr>
          <p:cNvPr id="165" name="Ds"/>
          <p:cNvSpPr txBox="1">
            <a:spLocks noGrp="1"/>
          </p:cNvSpPr>
          <p:nvPr>
            <p:ph type="body" idx="1"/>
          </p:nvPr>
        </p:nvSpPr>
        <p:spPr>
          <a:xfrm>
            <a:off x="1206500" y="2313816"/>
            <a:ext cx="21971000" cy="10610678"/>
          </a:xfrm>
          <a:prstGeom prst="rect">
            <a:avLst/>
          </a:prstGeom>
        </p:spPr>
        <p:txBody>
          <a:bodyPr>
            <a:normAutofit lnSpcReduction="10000"/>
          </a:bodyPr>
          <a:lstStyle/>
          <a:p>
            <a:pPr algn="just"/>
            <a:r>
              <a:rPr lang="en-IN" sz="4800" b="1" i="0" dirty="0">
                <a:solidFill>
                  <a:srgbClr val="003D8C"/>
                </a:solidFill>
                <a:effectLst/>
                <a:latin typeface="Times New Roman" panose="02020603050405020304" pitchFamily="18" charset="0"/>
                <a:cs typeface="Times New Roman" panose="02020603050405020304" pitchFamily="18" charset="0"/>
              </a:rPr>
              <a:t>Why Calculator Apps Matter Today?</a:t>
            </a:r>
          </a:p>
          <a:p>
            <a:pPr algn="just"/>
            <a:r>
              <a:rPr lang="en-IN" b="0" i="0" dirty="0">
                <a:solidFill>
                  <a:schemeClr val="tx1"/>
                </a:solidFill>
                <a:effectLst/>
                <a:latin typeface="Times New Roman" panose="02020603050405020304" pitchFamily="18" charset="0"/>
                <a:cs typeface="Times New Roman" panose="02020603050405020304" pitchFamily="18" charset="0"/>
              </a:rPr>
              <a:t>	Calculator applications have evolved into versatile tools that handle a variety of tasks, from financial calculations to scientific simulations. In our digital age, they've become indispensable.</a:t>
            </a:r>
          </a:p>
          <a:p>
            <a:pPr algn="just"/>
            <a:r>
              <a:rPr lang="en-IN" sz="4800" b="1" i="0" dirty="0">
                <a:solidFill>
                  <a:srgbClr val="003D8C"/>
                </a:solidFill>
                <a:effectLst/>
                <a:latin typeface="Times New Roman" panose="02020603050405020304" pitchFamily="18" charset="0"/>
                <a:cs typeface="Times New Roman" panose="02020603050405020304" pitchFamily="18" charset="0"/>
              </a:rPr>
              <a:t>Why AWS is for Hosting?</a:t>
            </a:r>
            <a:endParaRPr lang="en-IN" sz="5400" b="1" i="0" dirty="0">
              <a:solidFill>
                <a:srgbClr val="003D8C"/>
              </a:solidFill>
              <a:effectLst/>
              <a:latin typeface="Times New Roman" panose="02020603050405020304" pitchFamily="18" charset="0"/>
              <a:cs typeface="Times New Roman" panose="02020603050405020304" pitchFamily="18" charset="0"/>
            </a:endParaRPr>
          </a:p>
          <a:p>
            <a:pPr algn="just"/>
            <a:r>
              <a:rPr lang="en-IN" b="0" i="0" dirty="0">
                <a:solidFill>
                  <a:schemeClr val="tx1"/>
                </a:solidFill>
                <a:effectLst/>
                <a:latin typeface="Times New Roman" panose="02020603050405020304" pitchFamily="18" charset="0"/>
                <a:cs typeface="Times New Roman" panose="02020603050405020304" pitchFamily="18" charset="0"/>
              </a:rPr>
              <a:t>	Amazon Web Services (AWS) provides a reliable and scalable platform for hosting these critical applications, offering security and flexibility. It's like having a super-strong, super-reliable computer in the cloud.</a:t>
            </a:r>
          </a:p>
          <a:p>
            <a:pPr algn="just"/>
            <a:r>
              <a:rPr lang="en-IN" sz="4800" b="1" i="0" dirty="0">
                <a:solidFill>
                  <a:srgbClr val="003D8C"/>
                </a:solidFill>
                <a:effectLst/>
                <a:latin typeface="Times New Roman" panose="02020603050405020304" pitchFamily="18" charset="0"/>
                <a:cs typeface="Times New Roman" panose="02020603050405020304" pitchFamily="18" charset="0"/>
              </a:rPr>
              <a:t>What This Project is All About:</a:t>
            </a:r>
            <a:endParaRPr lang="en-IN" b="1" i="0" dirty="0">
              <a:solidFill>
                <a:schemeClr val="tx1"/>
              </a:solidFill>
              <a:effectLst/>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	H</a:t>
            </a:r>
            <a:r>
              <a:rPr lang="en-IN" b="0" i="0" dirty="0">
                <a:solidFill>
                  <a:schemeClr val="tx1"/>
                </a:solidFill>
                <a:effectLst/>
                <a:latin typeface="Times New Roman" panose="02020603050405020304" pitchFamily="18" charset="0"/>
                <a:cs typeface="Times New Roman" panose="02020603050405020304" pitchFamily="18" charset="0"/>
              </a:rPr>
              <a:t>ow to use AWS to create, launch, and manage calculator websites. We will Use AWS services, with a particular focus on Network Load Balancers (NLBs), to ensure efficient traffic management.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7" name="Introduction to Process Mining:"/>
          <p:cNvSpPr txBox="1">
            <a:spLocks noGrp="1"/>
          </p:cNvSpPr>
          <p:nvPr>
            <p:ph type="body" idx="21"/>
          </p:nvPr>
        </p:nvSpPr>
        <p:spPr>
          <a:xfrm>
            <a:off x="1206500" y="887436"/>
            <a:ext cx="21971000" cy="934780"/>
          </a:xfrm>
          <a:prstGeom prst="rect">
            <a:avLst/>
          </a:prstGeom>
        </p:spPr>
        <p:txBody>
          <a:bodyPr/>
          <a:lstStyle/>
          <a:p>
            <a:r>
              <a:rPr lang="en-US" dirty="0">
                <a:latin typeface="Times New Roman" panose="02020603050405020304" pitchFamily="18" charset="0"/>
                <a:cs typeface="Times New Roman" panose="02020603050405020304" pitchFamily="18" charset="0"/>
              </a:rPr>
              <a:t>AWS Services Utilized:</a:t>
            </a:r>
            <a:endParaRPr dirty="0">
              <a:latin typeface="Times New Roman" panose="02020603050405020304" pitchFamily="18" charset="0"/>
              <a:cs typeface="Times New Roman" panose="02020603050405020304" pitchFamily="18" charset="0"/>
            </a:endParaRPr>
          </a:p>
        </p:txBody>
      </p:sp>
      <p:sp>
        <p:nvSpPr>
          <p:cNvPr id="168" name="Ds"/>
          <p:cNvSpPr txBox="1">
            <a:spLocks noGrp="1"/>
          </p:cNvSpPr>
          <p:nvPr>
            <p:ph type="body" idx="1"/>
          </p:nvPr>
        </p:nvSpPr>
        <p:spPr>
          <a:xfrm>
            <a:off x="1206500" y="2313816"/>
            <a:ext cx="21971000" cy="10610678"/>
          </a:xfrm>
          <a:prstGeom prst="rect">
            <a:avLst/>
          </a:prstGeom>
        </p:spPr>
        <p:txBody>
          <a:bodyPr/>
          <a:lstStyle/>
          <a:p>
            <a:pPr marL="685800" indent="-68580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Amazon EC2 (Elastic Compute Cloud)</a:t>
            </a:r>
          </a:p>
          <a:p>
            <a:pPr marL="685800" indent="-68580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Amazon VPC (Virtual Private Cloud)</a:t>
            </a:r>
            <a:endParaRPr lang="en-IN" b="1"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Internet Gateway (IGW)</a:t>
            </a:r>
          </a:p>
          <a:p>
            <a:pPr marL="685800" indent="-68580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Network Load Balancer (NLB)</a:t>
            </a:r>
          </a:p>
          <a:p>
            <a:pPr marL="685800" indent="-68580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WinSCP (Secure File Transfer Tool)</a:t>
            </a:r>
            <a:endParaRPr lang="en-IN" b="1"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Auto Scaling</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0" name="Abstract"/>
          <p:cNvSpPr txBox="1">
            <a:spLocks noGrp="1"/>
          </p:cNvSpPr>
          <p:nvPr>
            <p:ph type="body" idx="21"/>
          </p:nvPr>
        </p:nvSpPr>
        <p:spPr>
          <a:xfrm flipV="1">
            <a:off x="1206500" y="-988541"/>
            <a:ext cx="21971000" cy="53761"/>
          </a:xfrm>
          <a:prstGeom prst="rect">
            <a:avLst/>
          </a:prstGeom>
        </p:spPr>
        <p:txBody>
          <a:bodyPr>
            <a:normAutofit fontScale="25000" lnSpcReduction="20000"/>
          </a:bodyPr>
          <a:lstStyle/>
          <a:p>
            <a:r>
              <a:rPr dirty="0"/>
              <a:t>Abstract</a:t>
            </a:r>
          </a:p>
        </p:txBody>
      </p:sp>
      <p:sp>
        <p:nvSpPr>
          <p:cNvPr id="171" name="Ds"/>
          <p:cNvSpPr txBox="1">
            <a:spLocks noGrp="1"/>
          </p:cNvSpPr>
          <p:nvPr>
            <p:ph type="body" idx="1"/>
          </p:nvPr>
        </p:nvSpPr>
        <p:spPr>
          <a:xfrm>
            <a:off x="1206500" y="716692"/>
            <a:ext cx="21971000" cy="12207802"/>
          </a:xfrm>
          <a:prstGeom prst="rect">
            <a:avLst/>
          </a:prstGeom>
        </p:spPr>
        <p:txBody>
          <a:bodyPr>
            <a:normAutofit lnSpcReduction="10000"/>
          </a:bodyPr>
          <a:lstStyle/>
          <a:p>
            <a:pPr marL="914400" indent="-914400" algn="just">
              <a:buFont typeface="+mj-lt"/>
              <a:buAutoNum type="arabicPeriod"/>
            </a:pPr>
            <a:r>
              <a:rPr lang="en-IN" b="1" i="0" dirty="0">
                <a:solidFill>
                  <a:schemeClr val="bg2"/>
                </a:solidFill>
                <a:effectLst/>
                <a:latin typeface="Times New Roman" panose="02020603050405020304" pitchFamily="18" charset="0"/>
                <a:cs typeface="Times New Roman" panose="02020603050405020304" pitchFamily="18" charset="0"/>
              </a:rPr>
              <a:t>Amazon EC2 (Elastic Compute Cloud):</a:t>
            </a:r>
            <a:endParaRPr lang="en-IN" b="0" i="0" dirty="0">
              <a:solidFill>
                <a:schemeClr val="bg2"/>
              </a:solidFill>
              <a:effectLst/>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Amazon EC2 provides the actual computing power for your calculator app. These resizable virtual servers hosts application. </a:t>
            </a:r>
            <a:r>
              <a:rPr lang="en-IN" dirty="0">
                <a:solidFill>
                  <a:schemeClr val="tx1"/>
                </a:solidFill>
                <a:latin typeface="Times New Roman" panose="02020603050405020304" pitchFamily="18" charset="0"/>
                <a:cs typeface="Times New Roman" panose="02020603050405020304" pitchFamily="18" charset="0"/>
              </a:rPr>
              <a:t>S</a:t>
            </a:r>
            <a:r>
              <a:rPr lang="en-IN" b="0" i="0" dirty="0">
                <a:solidFill>
                  <a:schemeClr val="tx1"/>
                </a:solidFill>
                <a:effectLst/>
                <a:latin typeface="Times New Roman" panose="02020603050405020304" pitchFamily="18" charset="0"/>
                <a:cs typeface="Times New Roman" panose="02020603050405020304" pitchFamily="18" charset="0"/>
              </a:rPr>
              <a:t>et up and configure Ubuntu servers on EC2 instances, equipping them to run your calculator app.</a:t>
            </a:r>
          </a:p>
          <a:p>
            <a:pPr marL="914400" indent="-914400" algn="l">
              <a:buFont typeface="+mj-lt"/>
              <a:buAutoNum type="arabicPeriod" startAt="2"/>
            </a:pPr>
            <a:r>
              <a:rPr lang="en-IN" b="1" i="0" dirty="0">
                <a:solidFill>
                  <a:srgbClr val="374151"/>
                </a:solidFill>
                <a:effectLst/>
                <a:latin typeface="Times New Roman" panose="02020603050405020304" pitchFamily="18" charset="0"/>
                <a:cs typeface="Times New Roman" panose="02020603050405020304" pitchFamily="18" charset="0"/>
              </a:rPr>
              <a:t>Amazon VPC (Virtual Private Cloud):</a:t>
            </a:r>
            <a:endParaRPr lang="en-IN" b="0" i="0" dirty="0">
              <a:solidFill>
                <a:srgbClr val="374151"/>
              </a:solidFill>
              <a:effectLst/>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Amazon VPC allows you to create a secure and isolated environment for your calculator app. It's like having your private corner of the AWS cloud. You'll define the network architecture, control IP addresses, and decide how traffic flows to keep your app safe.</a:t>
            </a:r>
          </a:p>
          <a:p>
            <a:pPr marL="914400" indent="-914400" algn="l">
              <a:buFont typeface="+mj-lt"/>
              <a:buAutoNum type="arabicPeriod" startAt="3"/>
            </a:pPr>
            <a:r>
              <a:rPr lang="en-IN" b="1" i="0" dirty="0">
                <a:solidFill>
                  <a:srgbClr val="374151"/>
                </a:solidFill>
                <a:effectLst/>
                <a:latin typeface="Times New Roman" panose="02020603050405020304" pitchFamily="18" charset="0"/>
                <a:cs typeface="Times New Roman" panose="02020603050405020304" pitchFamily="18" charset="0"/>
              </a:rPr>
              <a:t>Internet Gateway (IGW):</a:t>
            </a:r>
            <a:endParaRPr lang="en-IN" b="0" i="0" dirty="0">
              <a:solidFill>
                <a:srgbClr val="374151"/>
              </a:solidFill>
              <a:effectLst/>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 Internet Gateway (IGW) is like the gateway to your calculator app's private world. It allows your app to communicate with the outside world, making it accessible to users on the internet while keeping it secure within your VPC.</a:t>
            </a:r>
          </a:p>
          <a:p>
            <a:pPr marL="914400" indent="-914400">
              <a:buFont typeface="+mj-lt"/>
              <a:buAutoNum type="arabicPeriod"/>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0" name="Abstract"/>
          <p:cNvSpPr txBox="1">
            <a:spLocks noGrp="1"/>
          </p:cNvSpPr>
          <p:nvPr>
            <p:ph type="body" idx="21"/>
          </p:nvPr>
        </p:nvSpPr>
        <p:spPr>
          <a:xfrm flipV="1">
            <a:off x="1206500" y="-988541"/>
            <a:ext cx="21971000" cy="53761"/>
          </a:xfrm>
          <a:prstGeom prst="rect">
            <a:avLst/>
          </a:prstGeom>
        </p:spPr>
        <p:txBody>
          <a:bodyPr>
            <a:normAutofit fontScale="25000" lnSpcReduction="20000"/>
          </a:bodyPr>
          <a:lstStyle/>
          <a:p>
            <a:r>
              <a:rPr dirty="0"/>
              <a:t>Abstract</a:t>
            </a:r>
          </a:p>
        </p:txBody>
      </p:sp>
      <p:sp>
        <p:nvSpPr>
          <p:cNvPr id="171" name="Ds"/>
          <p:cNvSpPr txBox="1">
            <a:spLocks noGrp="1"/>
          </p:cNvSpPr>
          <p:nvPr>
            <p:ph type="body" idx="1"/>
          </p:nvPr>
        </p:nvSpPr>
        <p:spPr>
          <a:xfrm>
            <a:off x="1206500" y="716692"/>
            <a:ext cx="21971000" cy="12207802"/>
          </a:xfrm>
          <a:prstGeom prst="rect">
            <a:avLst/>
          </a:prstGeom>
        </p:spPr>
        <p:txBody>
          <a:bodyPr>
            <a:normAutofit fontScale="92500"/>
          </a:bodyPr>
          <a:lstStyle/>
          <a:p>
            <a:pPr marL="914400" indent="-914400" algn="just">
              <a:buFont typeface="+mj-lt"/>
              <a:buAutoNum type="arabicPeriod" startAt="4"/>
            </a:pPr>
            <a:r>
              <a:rPr lang="en-IN" b="1" i="0" dirty="0">
                <a:solidFill>
                  <a:schemeClr val="bg2"/>
                </a:solidFill>
                <a:effectLst/>
                <a:latin typeface="Times New Roman" panose="02020603050405020304" pitchFamily="18" charset="0"/>
                <a:cs typeface="Times New Roman" panose="02020603050405020304" pitchFamily="18" charset="0"/>
              </a:rPr>
              <a:t>Network Load Balancer (NLB):</a:t>
            </a:r>
            <a:endParaRPr lang="en-IN" b="0" i="0" dirty="0">
              <a:solidFill>
                <a:schemeClr val="bg2"/>
              </a:solidFill>
              <a:effectLst/>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 Network Load Balancer (NLB) acts as a traffic cop for  calculator application. It ensures that incoming user requests are efficiently distributed to  hosting servers. This means  app remains available and responsive, even during high traffic times.</a:t>
            </a:r>
          </a:p>
          <a:p>
            <a:pPr marL="914400" indent="-914400" algn="just">
              <a:buFont typeface="+mj-lt"/>
              <a:buAutoNum type="arabicPeriod" startAt="5"/>
            </a:pPr>
            <a:r>
              <a:rPr lang="en-IN" b="1" i="0" dirty="0">
                <a:solidFill>
                  <a:schemeClr val="bg2"/>
                </a:solidFill>
                <a:effectLst/>
                <a:latin typeface="Times New Roman" panose="02020603050405020304" pitchFamily="18" charset="0"/>
                <a:cs typeface="Times New Roman" panose="02020603050405020304" pitchFamily="18" charset="0"/>
              </a:rPr>
              <a:t>WinSCP (Secure File Transfer Tool):</a:t>
            </a:r>
            <a:endParaRPr lang="en-IN" b="0" i="0" dirty="0">
              <a:solidFill>
                <a:schemeClr val="bg2"/>
              </a:solidFill>
              <a:effectLst/>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Although not an AWS service, WinSCP is a handy tool for managing files and configurations on  EC2 instances securely. It plays a critical role in securely transferring files to and from hosting environment, ensuring calculator app stays up to date and secure.</a:t>
            </a:r>
          </a:p>
          <a:p>
            <a:pPr marL="914400" indent="-914400" algn="just">
              <a:buFont typeface="+mj-lt"/>
              <a:buAutoNum type="arabicPeriod" startAt="6"/>
            </a:pPr>
            <a:r>
              <a:rPr lang="en-IN" b="1" i="0" dirty="0">
                <a:solidFill>
                  <a:schemeClr val="bg2"/>
                </a:solidFill>
                <a:effectLst/>
                <a:latin typeface="Times New Roman" panose="02020603050405020304" pitchFamily="18" charset="0"/>
                <a:cs typeface="Times New Roman" panose="02020603050405020304" pitchFamily="18" charset="0"/>
              </a:rPr>
              <a:t>Auto Scaling:</a:t>
            </a:r>
            <a:endParaRPr lang="en-IN" b="0" i="0" dirty="0">
              <a:solidFill>
                <a:schemeClr val="bg2"/>
              </a:solidFill>
              <a:effectLst/>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Auto Scaling is your app's secret to handling changes in user demand. It automatically adjusts the number of EC2 instances in your application's group. This means that during busy times, it adds more servers, and during quieter times, it scales down to save costs while maintaining availability.</a:t>
            </a:r>
            <a:endParaRPr lang="en-IN" b="0" i="0" dirty="0">
              <a:solidFill>
                <a:srgbClr val="374151"/>
              </a:solidFill>
              <a:effectLst/>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endParaRPr lang="en-IN"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b="0" i="0" dirty="0">
              <a:solidFill>
                <a:schemeClr val="tx1"/>
              </a:solidFill>
              <a:effectLst/>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6" name="Abstract"/>
          <p:cNvSpPr txBox="1">
            <a:spLocks noGrp="1"/>
          </p:cNvSpPr>
          <p:nvPr>
            <p:ph type="body" idx="21"/>
          </p:nvPr>
        </p:nvSpPr>
        <p:spPr>
          <a:xfrm>
            <a:off x="1206500" y="887436"/>
            <a:ext cx="21971000" cy="934780"/>
          </a:xfrm>
          <a:prstGeom prst="rect">
            <a:avLst/>
          </a:prstGeom>
        </p:spPr>
        <p:txBody>
          <a:bodyPr/>
          <a:lstStyle/>
          <a:p>
            <a:r>
              <a:rPr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rchitecture/Design:</a:t>
            </a:r>
            <a:endParaRPr dirty="0">
              <a:latin typeface="Times New Roman" panose="02020603050405020304" pitchFamily="18" charset="0"/>
              <a:cs typeface="Times New Roman" panose="02020603050405020304" pitchFamily="18" charset="0"/>
            </a:endParaRPr>
          </a:p>
        </p:txBody>
      </p:sp>
      <p:sp>
        <p:nvSpPr>
          <p:cNvPr id="177" name="Ds"/>
          <p:cNvSpPr txBox="1">
            <a:spLocks noGrp="1"/>
          </p:cNvSpPr>
          <p:nvPr>
            <p:ph type="body" idx="1"/>
          </p:nvPr>
        </p:nvSpPr>
        <p:spPr>
          <a:xfrm>
            <a:off x="1206500" y="2313816"/>
            <a:ext cx="21971000" cy="10610678"/>
          </a:xfrm>
          <a:prstGeom prst="rect">
            <a:avLst/>
          </a:prstGeom>
        </p:spPr>
        <p:txBody>
          <a:bodyPr/>
          <a:lstStyle/>
          <a:p>
            <a:endParaRPr dirty="0"/>
          </a:p>
        </p:txBody>
      </p:sp>
      <p:pic>
        <p:nvPicPr>
          <p:cNvPr id="3" name="Picture 2" descr="A diagram of a computer&#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719" y="3022441"/>
            <a:ext cx="16261491" cy="9284889"/>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79" name="Abstract"/>
          <p:cNvSpPr txBox="1">
            <a:spLocks noGrp="1"/>
          </p:cNvSpPr>
          <p:nvPr>
            <p:ph type="body" idx="21"/>
          </p:nvPr>
        </p:nvSpPr>
        <p:spPr>
          <a:xfrm>
            <a:off x="638089" y="-1058348"/>
            <a:ext cx="21971000" cy="45719"/>
          </a:xfrm>
          <a:prstGeom prst="rect">
            <a:avLst/>
          </a:prstGeom>
        </p:spPr>
        <p:txBody>
          <a:bodyPr>
            <a:normAutofit fontScale="25000" lnSpcReduction="20000"/>
          </a:bodyPr>
          <a:lstStyle/>
          <a:p>
            <a:r>
              <a:rPr dirty="0"/>
              <a:t>Abstract</a:t>
            </a:r>
          </a:p>
        </p:txBody>
      </p:sp>
      <p:sp>
        <p:nvSpPr>
          <p:cNvPr id="180" name="Ds"/>
          <p:cNvSpPr txBox="1">
            <a:spLocks noGrp="1"/>
          </p:cNvSpPr>
          <p:nvPr>
            <p:ph type="body" idx="1"/>
          </p:nvPr>
        </p:nvSpPr>
        <p:spPr>
          <a:xfrm>
            <a:off x="1206500" y="148281"/>
            <a:ext cx="21971000" cy="12232516"/>
          </a:xfrm>
          <a:prstGeom prst="rect">
            <a:avLst/>
          </a:prstGeom>
        </p:spPr>
        <p:txBody>
          <a:bodyPr>
            <a:noAutofit/>
          </a:bodyPr>
          <a:lstStyle/>
          <a:p>
            <a:pPr algn="just"/>
            <a:r>
              <a:rPr lang="en-IN" dirty="0">
                <a:solidFill>
                  <a:schemeClr val="tx1"/>
                </a:solidFill>
                <a:latin typeface="Times New Roman" panose="02020603050405020304" pitchFamily="18" charset="0"/>
                <a:cs typeface="Times New Roman" panose="02020603050405020304" pitchFamily="18" charset="0"/>
              </a:rPr>
              <a:t>	A</a:t>
            </a:r>
            <a:r>
              <a:rPr lang="en-IN" b="0" i="0" dirty="0">
                <a:solidFill>
                  <a:schemeClr val="tx1"/>
                </a:solidFill>
                <a:effectLst/>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C</a:t>
            </a:r>
            <a:r>
              <a:rPr lang="en-IN" b="0" i="0" dirty="0">
                <a:solidFill>
                  <a:schemeClr val="tx1"/>
                </a:solidFill>
                <a:effectLst/>
                <a:latin typeface="Times New Roman" panose="02020603050405020304" pitchFamily="18" charset="0"/>
                <a:cs typeface="Times New Roman" panose="02020603050405020304" pitchFamily="18" charset="0"/>
              </a:rPr>
              <a:t>loud </a:t>
            </a:r>
            <a:r>
              <a:rPr lang="en-IN" dirty="0">
                <a:solidFill>
                  <a:schemeClr val="tx1"/>
                </a:solidFill>
                <a:latin typeface="Times New Roman" panose="02020603050405020304" pitchFamily="18" charset="0"/>
                <a:cs typeface="Times New Roman" panose="02020603050405020304" pitchFamily="18" charset="0"/>
              </a:rPr>
              <a:t>C</a:t>
            </a:r>
            <a:r>
              <a:rPr lang="en-IN" b="0" i="0" dirty="0">
                <a:solidFill>
                  <a:schemeClr val="tx1"/>
                </a:solidFill>
                <a:effectLst/>
                <a:latin typeface="Times New Roman" panose="02020603050405020304" pitchFamily="18" charset="0"/>
                <a:cs typeface="Times New Roman" panose="02020603050405020304" pitchFamily="18" charset="0"/>
              </a:rPr>
              <a:t>omputing </a:t>
            </a:r>
            <a:r>
              <a:rPr lang="en-IN" dirty="0">
                <a:solidFill>
                  <a:schemeClr val="tx1"/>
                </a:solidFill>
                <a:latin typeface="Times New Roman" panose="02020603050405020304" pitchFamily="18" charset="0"/>
                <a:cs typeface="Times New Roman" panose="02020603050405020304" pitchFamily="18" charset="0"/>
              </a:rPr>
              <a:t>A</a:t>
            </a:r>
            <a:r>
              <a:rPr lang="en-IN" b="0" i="0" dirty="0">
                <a:solidFill>
                  <a:schemeClr val="tx1"/>
                </a:solidFill>
                <a:effectLst/>
                <a:latin typeface="Times New Roman" panose="02020603050405020304" pitchFamily="18" charset="0"/>
                <a:cs typeface="Times New Roman" panose="02020603050405020304" pitchFamily="18" charset="0"/>
              </a:rPr>
              <a:t>rchitecture with elastic load balancing. The elastic load balancing is responsible for balancing the load between the two availability zones. The two availability zones are located in different regions, so this architecture is highly available.</a:t>
            </a:r>
          </a:p>
          <a:p>
            <a:pPr algn="just"/>
            <a:r>
              <a:rPr lang="en-IN" b="0" i="0" dirty="0">
                <a:solidFill>
                  <a:schemeClr val="tx1"/>
                </a:solidFill>
                <a:effectLst/>
                <a:latin typeface="Times New Roman" panose="02020603050405020304" pitchFamily="18" charset="0"/>
                <a:cs typeface="Times New Roman" panose="02020603050405020304" pitchFamily="18" charset="0"/>
              </a:rPr>
              <a:t>The architecture is as follows:</a:t>
            </a:r>
          </a:p>
          <a:p>
            <a:pPr marL="685800" indent="-685800" algn="just">
              <a:buFont typeface="Arial" panose="020B0604020202020204" pitchFamily="34" charset="0"/>
              <a:buChar char="•"/>
            </a:pPr>
            <a:r>
              <a:rPr lang="en-IN" b="0" i="0" dirty="0">
                <a:solidFill>
                  <a:srgbClr val="003D8C"/>
                </a:solidFill>
                <a:effectLst/>
                <a:latin typeface="Times New Roman" panose="02020603050405020304" pitchFamily="18" charset="0"/>
                <a:cs typeface="Times New Roman" panose="02020603050405020304" pitchFamily="18" charset="0"/>
              </a:rPr>
              <a:t>AWS</a:t>
            </a:r>
            <a:r>
              <a:rPr lang="en-IN" b="0" i="0" dirty="0">
                <a:solidFill>
                  <a:schemeClr val="tx1"/>
                </a:solidFill>
                <a:effectLst/>
                <a:latin typeface="Times New Roman" panose="02020603050405020304" pitchFamily="18" charset="0"/>
                <a:cs typeface="Times New Roman" panose="02020603050405020304" pitchFamily="18" charset="0"/>
              </a:rPr>
              <a:t>: Amazon Web Services is the cloud computing platform that provides the services used in this architecture.</a:t>
            </a:r>
          </a:p>
          <a:p>
            <a:pPr marL="685800" indent="-685800" algn="just">
              <a:buFont typeface="Arial" panose="020B0604020202020204" pitchFamily="34" charset="0"/>
              <a:buChar char="•"/>
            </a:pPr>
            <a:r>
              <a:rPr lang="en-IN" b="0" i="0" dirty="0" err="1">
                <a:solidFill>
                  <a:srgbClr val="003D8C"/>
                </a:solidFill>
                <a:effectLst/>
                <a:latin typeface="Times New Roman" panose="02020603050405020304" pitchFamily="18" charset="0"/>
                <a:cs typeface="Times New Roman" panose="02020603050405020304" pitchFamily="18" charset="0"/>
              </a:rPr>
              <a:t>WinSCp</a:t>
            </a:r>
            <a:r>
              <a:rPr lang="en-IN" b="0" i="0" dirty="0">
                <a:solidFill>
                  <a:schemeClr val="tx1"/>
                </a:solidFill>
                <a:effectLst/>
                <a:latin typeface="Times New Roman" panose="02020603050405020304" pitchFamily="18" charset="0"/>
                <a:cs typeface="Times New Roman" panose="02020603050405020304" pitchFamily="18" charset="0"/>
              </a:rPr>
              <a:t>: This is the Windows Server Control Panel, which is used to manage the EC2 instances.</a:t>
            </a:r>
          </a:p>
          <a:p>
            <a:pPr marL="685800" indent="-685800" algn="just">
              <a:buFont typeface="Arial" panose="020B0604020202020204" pitchFamily="34" charset="0"/>
              <a:buChar char="•"/>
            </a:pPr>
            <a:r>
              <a:rPr lang="en-IN" b="0" i="0" dirty="0">
                <a:solidFill>
                  <a:srgbClr val="003D8C"/>
                </a:solidFill>
                <a:effectLst/>
                <a:latin typeface="Times New Roman" panose="02020603050405020304" pitchFamily="18" charset="0"/>
                <a:cs typeface="Times New Roman" panose="02020603050405020304" pitchFamily="18" charset="0"/>
              </a:rPr>
              <a:t>VPC</a:t>
            </a:r>
            <a:r>
              <a:rPr lang="en-IN" b="0" i="0" dirty="0">
                <a:solidFill>
                  <a:schemeClr val="tx1"/>
                </a:solidFill>
                <a:effectLst/>
                <a:latin typeface="Times New Roman" panose="02020603050405020304" pitchFamily="18" charset="0"/>
                <a:cs typeface="Times New Roman" panose="02020603050405020304" pitchFamily="18" charset="0"/>
              </a:rPr>
              <a:t>: Virtual Private Cloud is a logical isolation of resources in AWS.</a:t>
            </a:r>
          </a:p>
          <a:p>
            <a:pPr marL="685800" indent="-685800" algn="just">
              <a:buFont typeface="Arial" panose="020B0604020202020204" pitchFamily="34" charset="0"/>
              <a:buChar char="•"/>
            </a:pPr>
            <a:r>
              <a:rPr lang="en-IN" b="0" i="0" dirty="0">
                <a:solidFill>
                  <a:srgbClr val="003D8C"/>
                </a:solidFill>
                <a:effectLst/>
                <a:latin typeface="Times New Roman" panose="02020603050405020304" pitchFamily="18" charset="0"/>
                <a:cs typeface="Times New Roman" panose="02020603050405020304" pitchFamily="18" charset="0"/>
              </a:rPr>
              <a:t>Availability Zone: </a:t>
            </a:r>
            <a:r>
              <a:rPr lang="en-IN" b="0" i="0" dirty="0">
                <a:solidFill>
                  <a:schemeClr val="tx1"/>
                </a:solidFill>
                <a:effectLst/>
                <a:latin typeface="Times New Roman" panose="02020603050405020304" pitchFamily="18" charset="0"/>
                <a:cs typeface="Times New Roman" panose="02020603050405020304" pitchFamily="18" charset="0"/>
              </a:rPr>
              <a:t>An Availability Zone is a region within an AWS Region. It is a separate data </a:t>
            </a:r>
            <a:r>
              <a:rPr lang="en-IN" b="0" i="0" dirty="0" err="1">
                <a:solidFill>
                  <a:schemeClr val="tx1"/>
                </a:solidFill>
                <a:effectLst/>
                <a:latin typeface="Times New Roman" panose="02020603050405020304" pitchFamily="18" charset="0"/>
                <a:cs typeface="Times New Roman" panose="02020603050405020304" pitchFamily="18" charset="0"/>
              </a:rPr>
              <a:t>center</a:t>
            </a:r>
            <a:r>
              <a:rPr lang="en-IN" b="0" i="0" dirty="0">
                <a:solidFill>
                  <a:schemeClr val="tx1"/>
                </a:solidFill>
                <a:effectLst/>
                <a:latin typeface="Times New Roman" panose="02020603050405020304" pitchFamily="18" charset="0"/>
                <a:cs typeface="Times New Roman" panose="02020603050405020304" pitchFamily="18" charset="0"/>
              </a:rPr>
              <a:t> with its own power, cooling, and network infrastructure.</a:t>
            </a:r>
          </a:p>
        </p:txBody>
      </p:sp>
    </p:spTree>
  </p:cSld>
  <p:clrMapOvr>
    <a:masterClrMapping/>
  </p:clrMapOvr>
  <p:transition spd="med"/>
</p:sld>
</file>

<file path=ppt/theme/theme1.xml><?xml version="1.0" encoding="utf-8"?>
<a:theme xmlns:a="http://schemas.openxmlformats.org/drawingml/2006/main" name="32_DynamicDark">
  <a:themeElements>
    <a:clrScheme name="32_DynamicDark">
      <a:dk1>
        <a:srgbClr val="BE00FF"/>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Neue"/>
        <a:ea typeface="Helvetica Neue"/>
        <a:cs typeface="Helvetica Neue"/>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2_DynamicDark">
  <a:themeElements>
    <a:clrScheme name="32_DynamicDar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Neue"/>
        <a:ea typeface="Helvetica Neue"/>
        <a:cs typeface="Helvetica Neue"/>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1505</Words>
  <Application>Microsoft Office PowerPoint</Application>
  <PresentationFormat>Custom</PresentationFormat>
  <Paragraphs>135</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Brush Script MT Italic</vt:lpstr>
      <vt:lpstr>Helvetica Neue</vt:lpstr>
      <vt:lpstr>Helvetica Neue Medium</vt:lpstr>
      <vt:lpstr>Times New Roman</vt:lpstr>
      <vt:lpstr>32_DynamicDark</vt:lpstr>
      <vt:lpstr>BUILDING AND HOSTING A WEBSITE USING AWS</vt:lpstr>
      <vt:lpstr>Presentation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up a VPC:</vt:lpstr>
      <vt:lpstr>Creating Load Balancer:      </vt:lpstr>
      <vt:lpstr> Implementing Autoscaling:</vt:lpstr>
      <vt:lpstr>PowerPoint Presentation</vt:lpstr>
      <vt:lpstr>Outputs: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MINING VIRTUAL INTERNSHIP </dc:title>
  <dc:creator/>
  <cp:lastModifiedBy>PAVITHRA PADAMATI</cp:lastModifiedBy>
  <cp:revision>28</cp:revision>
  <dcterms:created xsi:type="dcterms:W3CDTF">2023-09-09T19:58:00Z</dcterms:created>
  <dcterms:modified xsi:type="dcterms:W3CDTF">2024-04-11T04:23:29Z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4E942B0957694662B7ED7A78C03BA6FD_13</vt:lpwstr>
  </property>
  <property fmtid="{D5CDD505-2E9C-101B-9397-08002B2CF9AE}" pid="3" name="KSOProductBuildVer">
    <vt:lpwstr>1033-12.2.0.13201</vt:lpwstr>
  </property>
</Properties>
</file>