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9"/>
  </p:notesMasterIdLst>
  <p:sldIdLst>
    <p:sldId id="256" r:id="rId2"/>
    <p:sldId id="257" r:id="rId3"/>
    <p:sldId id="258" r:id="rId4"/>
    <p:sldId id="259" r:id="rId5"/>
    <p:sldId id="260" r:id="rId6"/>
    <p:sldId id="295" r:id="rId7"/>
    <p:sldId id="296" r:id="rId8"/>
    <p:sldId id="264" r:id="rId9"/>
    <p:sldId id="267" r:id="rId10"/>
    <p:sldId id="297" r:id="rId11"/>
    <p:sldId id="298" r:id="rId12"/>
    <p:sldId id="302" r:id="rId13"/>
    <p:sldId id="299" r:id="rId14"/>
    <p:sldId id="300" r:id="rId15"/>
    <p:sldId id="269" r:id="rId16"/>
    <p:sldId id="301" r:id="rId17"/>
    <p:sldId id="274" r:id="rId18"/>
  </p:sldIdLst>
  <p:sldSz cx="9144000" cy="5143500" type="screen16x9"/>
  <p:notesSz cx="6858000" cy="9144000"/>
  <p:embeddedFontLst>
    <p:embeddedFont>
      <p:font typeface="Bree Serif" panose="020B0604020202020204" charset="0"/>
      <p:regular r:id="rId20"/>
    </p:embeddedFont>
    <p:embeddedFont>
      <p:font typeface="Impact" panose="020B0806030902050204" pitchFamily="34" charset="0"/>
      <p:regular r:id="rId21"/>
    </p:embeddedFont>
    <p:embeddedFont>
      <p:font typeface="Roboto Black" panose="02000000000000000000" pitchFamily="2" charset="0"/>
      <p:bold r:id="rId22"/>
      <p:boldItalic r:id="rId23"/>
    </p:embeddedFont>
    <p:embeddedFont>
      <p:font typeface="Roboto Light" panose="02000000000000000000" pitchFamily="2" charset="0"/>
      <p:regular r:id="rId24"/>
      <p:bold r:id="rId25"/>
      <p:italic r:id="rId26"/>
      <p:boldItalic r:id="rId27"/>
    </p:embeddedFont>
    <p:embeddedFont>
      <p:font typeface="Roboto Mono Regular" panose="020B0604020202020204" charset="0"/>
      <p:regular r:id="rId28"/>
      <p:bold r:id="rId29"/>
      <p:italic r:id="rId30"/>
      <p:boldItalic r:id="rId31"/>
    </p:embeddedFont>
    <p:embeddedFont>
      <p:font typeface="Roboto Thin"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BE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A4A53-0BD6-4932-A109-01D40BE758E1}">
  <a:tblStyle styleId="{A16A4A53-0BD6-4932-A109-01D40BE758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1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48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846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882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6102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43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b3dc62fd_0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b3dc62fd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789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8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379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60" r:id="rId8"/>
    <p:sldLayoutId id="2147483662"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2794423"/>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dirty="0">
                <a:solidFill>
                  <a:schemeClr val="accent1">
                    <a:lumMod val="50000"/>
                  </a:schemeClr>
                </a:solidFill>
              </a:rPr>
              <a:t>Workout Guide Application</a:t>
            </a:r>
            <a:endParaRPr dirty="0">
              <a:solidFill>
                <a:schemeClr val="accent1"/>
              </a:solidFill>
            </a:endParaRPr>
          </a:p>
        </p:txBody>
      </p:sp>
      <p:sp>
        <p:nvSpPr>
          <p:cNvPr id="110" name="Google Shape;110;p22"/>
          <p:cNvSpPr txBox="1">
            <a:spLocks noGrp="1"/>
          </p:cNvSpPr>
          <p:nvPr>
            <p:ph type="subTitle" idx="1"/>
          </p:nvPr>
        </p:nvSpPr>
        <p:spPr>
          <a:xfrm>
            <a:off x="5237375" y="3379234"/>
            <a:ext cx="3129600" cy="1040663"/>
          </a:xfrm>
          <a:prstGeom prst="rect">
            <a:avLst/>
          </a:prstGeom>
        </p:spPr>
        <p:txBody>
          <a:bodyPr spcFirstLastPara="1" wrap="square" lIns="91425" tIns="91425" rIns="91425" bIns="91425" anchor="t" anchorCtr="0">
            <a:noAutofit/>
          </a:bodyPr>
          <a:lstStyle/>
          <a:p>
            <a:pPr algn="l"/>
            <a:r>
              <a:rPr lang="en-US" b="1" dirty="0">
                <a:solidFill>
                  <a:schemeClr val="accent4">
                    <a:lumMod val="50000"/>
                  </a:schemeClr>
                </a:solidFill>
              </a:rPr>
              <a:t>Group 3:</a:t>
            </a:r>
          </a:p>
          <a:p>
            <a:pPr algn="l"/>
            <a:r>
              <a:rPr lang="en-US" dirty="0"/>
              <a:t>Anish Haram  	52</a:t>
            </a:r>
          </a:p>
          <a:p>
            <a:pPr algn="l"/>
            <a:r>
              <a:rPr lang="en-US" dirty="0"/>
              <a:t>Harsh Keluskar 	48</a:t>
            </a:r>
          </a:p>
          <a:p>
            <a:pPr algn="l"/>
            <a:r>
              <a:rPr lang="en-US" dirty="0"/>
              <a:t>Pranay Mahadik  	21</a:t>
            </a:r>
          </a:p>
          <a:p>
            <a:pPr algn="l"/>
            <a:r>
              <a:rPr lang="en-US" dirty="0"/>
              <a:t>Varad Yelamkar 	59</a:t>
            </a:r>
          </a:p>
          <a:p>
            <a:pPr marL="0" lvl="0" indent="0" algn="r" rtl="0">
              <a:spcBef>
                <a:spcPts val="0"/>
              </a:spcBef>
              <a:spcAft>
                <a:spcPts val="0"/>
              </a:spcAft>
              <a:buNone/>
            </a:pPr>
            <a:endParaRPr lang="en-US"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651"/>
        <p:cNvGrpSpPr/>
        <p:nvPr/>
      </p:nvGrpSpPr>
      <p:grpSpPr>
        <a:xfrm>
          <a:off x="0" y="0"/>
          <a:ext cx="0" cy="0"/>
          <a:chOff x="0" y="0"/>
          <a:chExt cx="0" cy="0"/>
        </a:xfrm>
      </p:grpSpPr>
      <p:sp>
        <p:nvSpPr>
          <p:cNvPr id="6" name="TextBox 5">
            <a:extLst>
              <a:ext uri="{FF2B5EF4-FFF2-40B4-BE49-F238E27FC236}">
                <a16:creationId xmlns:a16="http://schemas.microsoft.com/office/drawing/2014/main" id="{F9789231-0CC3-4352-886D-5AD418EBAFA6}"/>
              </a:ext>
            </a:extLst>
          </p:cNvPr>
          <p:cNvSpPr txBox="1"/>
          <p:nvPr/>
        </p:nvSpPr>
        <p:spPr>
          <a:xfrm>
            <a:off x="77271" y="275030"/>
            <a:ext cx="5035640" cy="523220"/>
          </a:xfrm>
          <a:prstGeom prst="rect">
            <a:avLst/>
          </a:prstGeom>
          <a:noFill/>
        </p:spPr>
        <p:txBody>
          <a:bodyPr wrap="square" rtlCol="0">
            <a:spAutoFit/>
          </a:bodyPr>
          <a:lstStyle/>
          <a:p>
            <a:r>
              <a:rPr lang="en-US" sz="2800" b="1" dirty="0">
                <a:solidFill>
                  <a:schemeClr val="accent1">
                    <a:lumMod val="50000"/>
                  </a:schemeClr>
                </a:solidFill>
                <a:latin typeface="+mj-lt"/>
              </a:rPr>
              <a:t>Sign In / Sign Up Screens: </a:t>
            </a:r>
          </a:p>
        </p:txBody>
      </p:sp>
      <p:sp>
        <p:nvSpPr>
          <p:cNvPr id="7" name="TextBox 6">
            <a:extLst>
              <a:ext uri="{FF2B5EF4-FFF2-40B4-BE49-F238E27FC236}">
                <a16:creationId xmlns:a16="http://schemas.microsoft.com/office/drawing/2014/main" id="{F119BF43-72C1-4A62-9B11-9047DC795FC9}"/>
              </a:ext>
            </a:extLst>
          </p:cNvPr>
          <p:cNvSpPr txBox="1"/>
          <p:nvPr/>
        </p:nvSpPr>
        <p:spPr>
          <a:xfrm>
            <a:off x="77271" y="798250"/>
            <a:ext cx="4494729" cy="1169551"/>
          </a:xfrm>
          <a:prstGeom prst="rect">
            <a:avLst/>
          </a:prstGeom>
          <a:noFill/>
        </p:spPr>
        <p:txBody>
          <a:bodyPr wrap="square" rtlCol="0">
            <a:spAutoFit/>
          </a:bodyPr>
          <a:lstStyle/>
          <a:p>
            <a:r>
              <a:rPr lang="en-US" dirty="0">
                <a:solidFill>
                  <a:schemeClr val="bg1"/>
                </a:solidFill>
                <a:latin typeface="Roboto Light"/>
                <a:ea typeface="Roboto Light"/>
              </a:rPr>
              <a:t>Once you are pop on the Sign In screen you need to Sign In through your existing account. If you don’t have your account registered you can Sign Up for a new account through the Sign Up button given bellow. Once Signed In you will be directed to the Home Screen.</a:t>
            </a:r>
          </a:p>
        </p:txBody>
      </p:sp>
      <p:pic>
        <p:nvPicPr>
          <p:cNvPr id="8" name="Picture 7">
            <a:extLst>
              <a:ext uri="{FF2B5EF4-FFF2-40B4-BE49-F238E27FC236}">
                <a16:creationId xmlns:a16="http://schemas.microsoft.com/office/drawing/2014/main" id="{BB84E305-B51D-4F02-8597-19D769CE2E5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56570" y="1340427"/>
            <a:ext cx="1828799" cy="3528043"/>
          </a:xfrm>
          <a:prstGeom prst="rect">
            <a:avLst/>
          </a:prstGeom>
        </p:spPr>
      </p:pic>
      <p:pic>
        <p:nvPicPr>
          <p:cNvPr id="9" name="Picture 8">
            <a:extLst>
              <a:ext uri="{FF2B5EF4-FFF2-40B4-BE49-F238E27FC236}">
                <a16:creationId xmlns:a16="http://schemas.microsoft.com/office/drawing/2014/main" id="{81427051-8F42-47F5-9774-A4B9A047489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651624" y="1340426"/>
            <a:ext cx="1744229" cy="3528043"/>
          </a:xfrm>
          <a:prstGeom prst="rect">
            <a:avLst/>
          </a:prstGeom>
        </p:spPr>
      </p:pic>
    </p:spTree>
    <p:extLst>
      <p:ext uri="{BB962C8B-B14F-4D97-AF65-F5344CB8AC3E}">
        <p14:creationId xmlns:p14="http://schemas.microsoft.com/office/powerpoint/2010/main" val="153900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651"/>
        <p:cNvGrpSpPr/>
        <p:nvPr/>
      </p:nvGrpSpPr>
      <p:grpSpPr>
        <a:xfrm>
          <a:off x="0" y="0"/>
          <a:ext cx="0" cy="0"/>
          <a:chOff x="0" y="0"/>
          <a:chExt cx="0" cy="0"/>
        </a:xfrm>
      </p:grpSpPr>
      <p:sp>
        <p:nvSpPr>
          <p:cNvPr id="2" name="TextBox 1">
            <a:extLst>
              <a:ext uri="{FF2B5EF4-FFF2-40B4-BE49-F238E27FC236}">
                <a16:creationId xmlns:a16="http://schemas.microsoft.com/office/drawing/2014/main" id="{8D475270-957C-44BF-81CE-382910B19FC2}"/>
              </a:ext>
            </a:extLst>
          </p:cNvPr>
          <p:cNvSpPr txBox="1"/>
          <p:nvPr/>
        </p:nvSpPr>
        <p:spPr>
          <a:xfrm>
            <a:off x="0" y="186864"/>
            <a:ext cx="4146997" cy="523220"/>
          </a:xfrm>
          <a:prstGeom prst="rect">
            <a:avLst/>
          </a:prstGeom>
          <a:noFill/>
        </p:spPr>
        <p:txBody>
          <a:bodyPr wrap="square" rtlCol="0">
            <a:spAutoFit/>
          </a:bodyPr>
          <a:lstStyle/>
          <a:p>
            <a:r>
              <a:rPr lang="en-US" sz="2800" b="1" dirty="0">
                <a:solidFill>
                  <a:schemeClr val="accent1">
                    <a:lumMod val="50000"/>
                  </a:schemeClr>
                </a:solidFill>
                <a:latin typeface="+mj-lt"/>
              </a:rPr>
              <a:t>Workouts:</a:t>
            </a:r>
          </a:p>
        </p:txBody>
      </p:sp>
      <p:sp>
        <p:nvSpPr>
          <p:cNvPr id="3" name="TextBox 2">
            <a:extLst>
              <a:ext uri="{FF2B5EF4-FFF2-40B4-BE49-F238E27FC236}">
                <a16:creationId xmlns:a16="http://schemas.microsoft.com/office/drawing/2014/main" id="{01D9B86A-51E0-4D5E-A3A7-ED8725BF58DE}"/>
              </a:ext>
            </a:extLst>
          </p:cNvPr>
          <p:cNvSpPr txBox="1"/>
          <p:nvPr/>
        </p:nvSpPr>
        <p:spPr>
          <a:xfrm>
            <a:off x="0" y="710084"/>
            <a:ext cx="7547020" cy="523220"/>
          </a:xfrm>
          <a:prstGeom prst="rect">
            <a:avLst/>
          </a:prstGeom>
          <a:noFill/>
        </p:spPr>
        <p:txBody>
          <a:bodyPr wrap="square" rtlCol="0">
            <a:spAutoFit/>
          </a:bodyPr>
          <a:lstStyle/>
          <a:p>
            <a:r>
              <a:rPr lang="en-US" dirty="0">
                <a:solidFill>
                  <a:schemeClr val="bg1"/>
                </a:solidFill>
                <a:latin typeface="Roboto Light"/>
                <a:ea typeface="Roboto Light"/>
              </a:rPr>
              <a:t>Here you can choose your suitable module and the exercise you want to do and start your daily fitness routine.</a:t>
            </a:r>
          </a:p>
        </p:txBody>
      </p:sp>
      <p:pic>
        <p:nvPicPr>
          <p:cNvPr id="4" name="Picture 3">
            <a:extLst>
              <a:ext uri="{FF2B5EF4-FFF2-40B4-BE49-F238E27FC236}">
                <a16:creationId xmlns:a16="http://schemas.microsoft.com/office/drawing/2014/main" id="{0C8A6DEF-30A6-4BEF-9D23-E673B9188BF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0553" y="1233304"/>
            <a:ext cx="1850677" cy="3723332"/>
          </a:xfrm>
          <a:prstGeom prst="rect">
            <a:avLst/>
          </a:prstGeom>
        </p:spPr>
      </p:pic>
      <p:pic>
        <p:nvPicPr>
          <p:cNvPr id="5" name="Picture 4">
            <a:extLst>
              <a:ext uri="{FF2B5EF4-FFF2-40B4-BE49-F238E27FC236}">
                <a16:creationId xmlns:a16="http://schemas.microsoft.com/office/drawing/2014/main" id="{96938934-3760-42E6-BA69-77290295475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411783" y="1233304"/>
            <a:ext cx="1850677" cy="3723332"/>
          </a:xfrm>
          <a:prstGeom prst="rect">
            <a:avLst/>
          </a:prstGeom>
        </p:spPr>
      </p:pic>
      <p:pic>
        <p:nvPicPr>
          <p:cNvPr id="6" name="Picture 5">
            <a:extLst>
              <a:ext uri="{FF2B5EF4-FFF2-40B4-BE49-F238E27FC236}">
                <a16:creationId xmlns:a16="http://schemas.microsoft.com/office/drawing/2014/main" id="{D30A3ACE-A0D9-4FD6-8A67-BDCB6BA69D2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457702" y="1159124"/>
            <a:ext cx="1984661" cy="3723331"/>
          </a:xfrm>
          <a:prstGeom prst="rect">
            <a:avLst/>
          </a:prstGeom>
        </p:spPr>
      </p:pic>
      <p:pic>
        <p:nvPicPr>
          <p:cNvPr id="7" name="Picture 6">
            <a:extLst>
              <a:ext uri="{FF2B5EF4-FFF2-40B4-BE49-F238E27FC236}">
                <a16:creationId xmlns:a16="http://schemas.microsoft.com/office/drawing/2014/main" id="{52ED9D7C-226F-4CF3-A392-94BC580487A5}"/>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645810" y="1233304"/>
            <a:ext cx="1905907" cy="3649151"/>
          </a:xfrm>
          <a:prstGeom prst="rect">
            <a:avLst/>
          </a:prstGeom>
        </p:spPr>
      </p:pic>
    </p:spTree>
    <p:extLst>
      <p:ext uri="{BB962C8B-B14F-4D97-AF65-F5344CB8AC3E}">
        <p14:creationId xmlns:p14="http://schemas.microsoft.com/office/powerpoint/2010/main" val="137069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651"/>
        <p:cNvGrpSpPr/>
        <p:nvPr/>
      </p:nvGrpSpPr>
      <p:grpSpPr>
        <a:xfrm>
          <a:off x="0" y="0"/>
          <a:ext cx="0" cy="0"/>
          <a:chOff x="0" y="0"/>
          <a:chExt cx="0" cy="0"/>
        </a:xfrm>
      </p:grpSpPr>
      <p:sp>
        <p:nvSpPr>
          <p:cNvPr id="3" name="TextBox 2">
            <a:extLst>
              <a:ext uri="{FF2B5EF4-FFF2-40B4-BE49-F238E27FC236}">
                <a16:creationId xmlns:a16="http://schemas.microsoft.com/office/drawing/2014/main" id="{137EA8E5-1118-4038-B02B-AF9A969A87E2}"/>
              </a:ext>
            </a:extLst>
          </p:cNvPr>
          <p:cNvSpPr txBox="1"/>
          <p:nvPr/>
        </p:nvSpPr>
        <p:spPr>
          <a:xfrm>
            <a:off x="0" y="187935"/>
            <a:ext cx="5048519" cy="461665"/>
          </a:xfrm>
          <a:prstGeom prst="rect">
            <a:avLst/>
          </a:prstGeom>
          <a:noFill/>
        </p:spPr>
        <p:txBody>
          <a:bodyPr wrap="square" rtlCol="0">
            <a:spAutoFit/>
          </a:bodyPr>
          <a:lstStyle/>
          <a:p>
            <a:r>
              <a:rPr lang="en-US" sz="2400" b="1" dirty="0">
                <a:solidFill>
                  <a:schemeClr val="accent1">
                    <a:lumMod val="50000"/>
                  </a:schemeClr>
                </a:solidFill>
                <a:latin typeface="+mj-lt"/>
              </a:rPr>
              <a:t>Diets:</a:t>
            </a:r>
          </a:p>
        </p:txBody>
      </p:sp>
      <p:sp>
        <p:nvSpPr>
          <p:cNvPr id="5" name="TextBox 4">
            <a:extLst>
              <a:ext uri="{FF2B5EF4-FFF2-40B4-BE49-F238E27FC236}">
                <a16:creationId xmlns:a16="http://schemas.microsoft.com/office/drawing/2014/main" id="{BF54EA7F-CC1D-4838-B02A-CD09AC9697DB}"/>
              </a:ext>
            </a:extLst>
          </p:cNvPr>
          <p:cNvSpPr txBox="1"/>
          <p:nvPr/>
        </p:nvSpPr>
        <p:spPr>
          <a:xfrm>
            <a:off x="0" y="649600"/>
            <a:ext cx="8718999" cy="307777"/>
          </a:xfrm>
          <a:prstGeom prst="rect">
            <a:avLst/>
          </a:prstGeom>
          <a:noFill/>
        </p:spPr>
        <p:txBody>
          <a:bodyPr wrap="square" rtlCol="0">
            <a:spAutoFit/>
          </a:bodyPr>
          <a:lstStyle/>
          <a:p>
            <a:r>
              <a:rPr lang="en-US" dirty="0">
                <a:solidFill>
                  <a:schemeClr val="bg1"/>
                </a:solidFill>
                <a:latin typeface="Roboto Light"/>
                <a:ea typeface="Roboto Light"/>
              </a:rPr>
              <a:t>Here you can choose your suitable module and the diet you want to do and start your daily fitness routine.</a:t>
            </a:r>
          </a:p>
        </p:txBody>
      </p:sp>
      <p:pic>
        <p:nvPicPr>
          <p:cNvPr id="4" name="Picture 3">
            <a:extLst>
              <a:ext uri="{FF2B5EF4-FFF2-40B4-BE49-F238E27FC236}">
                <a16:creationId xmlns:a16="http://schemas.microsoft.com/office/drawing/2014/main" id="{B00B3B2E-79BB-4CF3-9C9F-F862BE47445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2075" y="1111265"/>
            <a:ext cx="1995489" cy="3844300"/>
          </a:xfrm>
          <a:prstGeom prst="rect">
            <a:avLst/>
          </a:prstGeom>
        </p:spPr>
      </p:pic>
      <p:pic>
        <p:nvPicPr>
          <p:cNvPr id="6" name="Picture 5">
            <a:extLst>
              <a:ext uri="{FF2B5EF4-FFF2-40B4-BE49-F238E27FC236}">
                <a16:creationId xmlns:a16="http://schemas.microsoft.com/office/drawing/2014/main" id="{2EDBD002-4F26-4956-8661-2276DEC0E3D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790825" y="1111265"/>
            <a:ext cx="1995489" cy="3844300"/>
          </a:xfrm>
          <a:prstGeom prst="rect">
            <a:avLst/>
          </a:prstGeom>
        </p:spPr>
      </p:pic>
      <p:pic>
        <p:nvPicPr>
          <p:cNvPr id="7" name="Picture 6">
            <a:extLst>
              <a:ext uri="{FF2B5EF4-FFF2-40B4-BE49-F238E27FC236}">
                <a16:creationId xmlns:a16="http://schemas.microsoft.com/office/drawing/2014/main" id="{6AC2FC6C-B7F9-4BC3-9F1B-4B02D9A89A5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330104" y="1111264"/>
            <a:ext cx="1839624" cy="3844300"/>
          </a:xfrm>
          <a:prstGeom prst="rect">
            <a:avLst/>
          </a:prstGeom>
        </p:spPr>
      </p:pic>
    </p:spTree>
    <p:extLst>
      <p:ext uri="{BB962C8B-B14F-4D97-AF65-F5344CB8AC3E}">
        <p14:creationId xmlns:p14="http://schemas.microsoft.com/office/powerpoint/2010/main" val="200333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651"/>
        <p:cNvGrpSpPr/>
        <p:nvPr/>
      </p:nvGrpSpPr>
      <p:grpSpPr>
        <a:xfrm>
          <a:off x="0" y="0"/>
          <a:ext cx="0" cy="0"/>
          <a:chOff x="0" y="0"/>
          <a:chExt cx="0" cy="0"/>
        </a:xfrm>
      </p:grpSpPr>
      <p:sp>
        <p:nvSpPr>
          <p:cNvPr id="3" name="TextBox 2">
            <a:extLst>
              <a:ext uri="{FF2B5EF4-FFF2-40B4-BE49-F238E27FC236}">
                <a16:creationId xmlns:a16="http://schemas.microsoft.com/office/drawing/2014/main" id="{137EA8E5-1118-4038-B02B-AF9A969A87E2}"/>
              </a:ext>
            </a:extLst>
          </p:cNvPr>
          <p:cNvSpPr txBox="1"/>
          <p:nvPr/>
        </p:nvSpPr>
        <p:spPr>
          <a:xfrm>
            <a:off x="0" y="187935"/>
            <a:ext cx="5048519" cy="461665"/>
          </a:xfrm>
          <a:prstGeom prst="rect">
            <a:avLst/>
          </a:prstGeom>
          <a:noFill/>
        </p:spPr>
        <p:txBody>
          <a:bodyPr wrap="square" rtlCol="0">
            <a:spAutoFit/>
          </a:bodyPr>
          <a:lstStyle/>
          <a:p>
            <a:r>
              <a:rPr lang="en-US" sz="2400" b="1" dirty="0">
                <a:solidFill>
                  <a:schemeClr val="accent1">
                    <a:lumMod val="50000"/>
                  </a:schemeClr>
                </a:solidFill>
                <a:latin typeface="+mj-lt"/>
              </a:rPr>
              <a:t>Navigation Bar &amp; About us:</a:t>
            </a:r>
          </a:p>
        </p:txBody>
      </p:sp>
      <p:sp>
        <p:nvSpPr>
          <p:cNvPr id="5" name="TextBox 4">
            <a:extLst>
              <a:ext uri="{FF2B5EF4-FFF2-40B4-BE49-F238E27FC236}">
                <a16:creationId xmlns:a16="http://schemas.microsoft.com/office/drawing/2014/main" id="{BF54EA7F-CC1D-4838-B02A-CD09AC9697DB}"/>
              </a:ext>
            </a:extLst>
          </p:cNvPr>
          <p:cNvSpPr txBox="1"/>
          <p:nvPr/>
        </p:nvSpPr>
        <p:spPr>
          <a:xfrm>
            <a:off x="0" y="649600"/>
            <a:ext cx="8718999" cy="523220"/>
          </a:xfrm>
          <a:prstGeom prst="rect">
            <a:avLst/>
          </a:prstGeom>
          <a:noFill/>
        </p:spPr>
        <p:txBody>
          <a:bodyPr wrap="square" rtlCol="0">
            <a:spAutoFit/>
          </a:bodyPr>
          <a:lstStyle/>
          <a:p>
            <a:r>
              <a:rPr lang="en-US" dirty="0">
                <a:solidFill>
                  <a:schemeClr val="bg1"/>
                </a:solidFill>
                <a:latin typeface="Roboto Light"/>
                <a:ea typeface="Roboto Light"/>
              </a:rPr>
              <a:t>On the Navigation bar you can Switch to different screens such as Home screen, Diet Plan screen and About us. On About us page developers information and contact will be provided. </a:t>
            </a:r>
          </a:p>
        </p:txBody>
      </p:sp>
      <p:pic>
        <p:nvPicPr>
          <p:cNvPr id="6" name="Picture 5">
            <a:extLst>
              <a:ext uri="{FF2B5EF4-FFF2-40B4-BE49-F238E27FC236}">
                <a16:creationId xmlns:a16="http://schemas.microsoft.com/office/drawing/2014/main" id="{4C0F0D08-EFAC-4B46-A72E-2101EDCC85E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5931" y="1294101"/>
            <a:ext cx="1839451" cy="3661464"/>
          </a:xfrm>
          <a:prstGeom prst="rect">
            <a:avLst/>
          </a:prstGeom>
        </p:spPr>
      </p:pic>
      <p:pic>
        <p:nvPicPr>
          <p:cNvPr id="2050" name="Picture 2">
            <a:extLst>
              <a:ext uri="{FF2B5EF4-FFF2-40B4-BE49-F238E27FC236}">
                <a16:creationId xmlns:a16="http://schemas.microsoft.com/office/drawing/2014/main" id="{4D6FDC28-8A0A-44DA-BFC3-ED0F10EB91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264"/>
          <a:stretch/>
        </p:blipFill>
        <p:spPr bwMode="auto">
          <a:xfrm>
            <a:off x="3384550" y="1294100"/>
            <a:ext cx="1839451" cy="37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97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651"/>
        <p:cNvGrpSpPr/>
        <p:nvPr/>
      </p:nvGrpSpPr>
      <p:grpSpPr>
        <a:xfrm>
          <a:off x="0" y="0"/>
          <a:ext cx="0" cy="0"/>
          <a:chOff x="0" y="0"/>
          <a:chExt cx="0" cy="0"/>
        </a:xfrm>
      </p:grpSpPr>
      <p:sp>
        <p:nvSpPr>
          <p:cNvPr id="2" name="TextBox 1">
            <a:extLst>
              <a:ext uri="{FF2B5EF4-FFF2-40B4-BE49-F238E27FC236}">
                <a16:creationId xmlns:a16="http://schemas.microsoft.com/office/drawing/2014/main" id="{857B656F-BEF3-4710-A49F-0189437D86D1}"/>
              </a:ext>
            </a:extLst>
          </p:cNvPr>
          <p:cNvSpPr txBox="1"/>
          <p:nvPr/>
        </p:nvSpPr>
        <p:spPr>
          <a:xfrm>
            <a:off x="160133" y="136177"/>
            <a:ext cx="5048519" cy="523220"/>
          </a:xfrm>
          <a:prstGeom prst="rect">
            <a:avLst/>
          </a:prstGeom>
          <a:noFill/>
        </p:spPr>
        <p:txBody>
          <a:bodyPr wrap="square" rtlCol="0">
            <a:spAutoFit/>
          </a:bodyPr>
          <a:lstStyle/>
          <a:p>
            <a:r>
              <a:rPr lang="en-US" sz="2800" b="1" dirty="0">
                <a:solidFill>
                  <a:schemeClr val="accent1">
                    <a:lumMod val="50000"/>
                  </a:schemeClr>
                </a:solidFill>
                <a:latin typeface="+mj-lt"/>
              </a:rPr>
              <a:t>Notifications:</a:t>
            </a:r>
          </a:p>
        </p:txBody>
      </p:sp>
      <p:sp>
        <p:nvSpPr>
          <p:cNvPr id="3" name="TextBox 2">
            <a:extLst>
              <a:ext uri="{FF2B5EF4-FFF2-40B4-BE49-F238E27FC236}">
                <a16:creationId xmlns:a16="http://schemas.microsoft.com/office/drawing/2014/main" id="{4D530F1B-EFBC-4234-AAC4-7F9BA66903E5}"/>
              </a:ext>
            </a:extLst>
          </p:cNvPr>
          <p:cNvSpPr txBox="1"/>
          <p:nvPr/>
        </p:nvSpPr>
        <p:spPr>
          <a:xfrm>
            <a:off x="160133" y="659397"/>
            <a:ext cx="8718999" cy="523220"/>
          </a:xfrm>
          <a:prstGeom prst="rect">
            <a:avLst/>
          </a:prstGeom>
          <a:noFill/>
        </p:spPr>
        <p:txBody>
          <a:bodyPr wrap="square" rtlCol="0">
            <a:spAutoFit/>
          </a:bodyPr>
          <a:lstStyle/>
          <a:p>
            <a:r>
              <a:rPr lang="en-US" dirty="0">
                <a:solidFill>
                  <a:schemeClr val="bg1"/>
                </a:solidFill>
                <a:latin typeface="Roboto Light"/>
                <a:ea typeface="Roboto Light"/>
              </a:rPr>
              <a:t>Notifications will be sent to users using Firebase’s Cloud Messaging. It is implemented to keep users connected to the app and use it to perform daily home workouts</a:t>
            </a:r>
          </a:p>
        </p:txBody>
      </p:sp>
      <p:pic>
        <p:nvPicPr>
          <p:cNvPr id="4" name="Picture 3">
            <a:extLst>
              <a:ext uri="{FF2B5EF4-FFF2-40B4-BE49-F238E27FC236}">
                <a16:creationId xmlns:a16="http://schemas.microsoft.com/office/drawing/2014/main" id="{47AEFF77-8BF3-415D-AAF3-25BF26D8E135}"/>
              </a:ext>
            </a:extLst>
          </p:cNvPr>
          <p:cNvPicPr>
            <a:picLocks noChangeAspect="1"/>
          </p:cNvPicPr>
          <p:nvPr/>
        </p:nvPicPr>
        <p:blipFill>
          <a:blip r:embed="rId3"/>
          <a:stretch>
            <a:fillRect/>
          </a:stretch>
        </p:blipFill>
        <p:spPr>
          <a:xfrm>
            <a:off x="3553777" y="1182617"/>
            <a:ext cx="2065241" cy="3863487"/>
          </a:xfrm>
          <a:prstGeom prst="rect">
            <a:avLst/>
          </a:prstGeom>
        </p:spPr>
      </p:pic>
    </p:spTree>
    <p:extLst>
      <p:ext uri="{BB962C8B-B14F-4D97-AF65-F5344CB8AC3E}">
        <p14:creationId xmlns:p14="http://schemas.microsoft.com/office/powerpoint/2010/main" val="312911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16BE99"/>
                </a:solidFill>
              </a:rPr>
              <a:t>CONCLUSION</a:t>
            </a:r>
            <a:endParaRPr dirty="0">
              <a:solidFill>
                <a:srgbClr val="16BE99"/>
              </a:solidFill>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6" name="Text Placeholder 2">
            <a:extLst>
              <a:ext uri="{FF2B5EF4-FFF2-40B4-BE49-F238E27FC236}">
                <a16:creationId xmlns:a16="http://schemas.microsoft.com/office/drawing/2014/main" id="{D9021FCF-A459-4824-AE63-7CC023D474E2}"/>
              </a:ext>
            </a:extLst>
          </p:cNvPr>
          <p:cNvSpPr txBox="1">
            <a:spLocks/>
          </p:cNvSpPr>
          <p:nvPr/>
        </p:nvSpPr>
        <p:spPr>
          <a:xfrm>
            <a:off x="311700" y="2018582"/>
            <a:ext cx="8520600" cy="215660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latin typeface="Whitney"/>
              </a:rPr>
              <a:t>	</a:t>
            </a:r>
            <a:r>
              <a:rPr lang="en-US" sz="1900" dirty="0">
                <a:solidFill>
                  <a:schemeClr val="bg1"/>
                </a:solidFill>
              </a:rPr>
              <a:t>So, we saw in how many different ways the mobile fitness apps help us in maintaining our heath. We saw how the technology can guide us towards a healthy lifestyle. It helps people struggling with obesity to adopt a healthy workout routine provided by this app. No wonder that, the app development process is exhausting, and overwhelming also. But, we have tried our best to cover multiple scenarios and possibilities you might encounter.</a:t>
            </a:r>
            <a:endParaRPr lang="en-US"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16BE99"/>
                </a:solidFill>
              </a:rPr>
              <a:t>REFERENCES</a:t>
            </a:r>
            <a:endParaRPr dirty="0">
              <a:solidFill>
                <a:srgbClr val="16BE99"/>
              </a:solidFill>
            </a:endParaRPr>
          </a:p>
        </p:txBody>
      </p:sp>
      <p:cxnSp>
        <p:nvCxnSpPr>
          <p:cNvPr id="746" name="Google Shape;746;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 name="Text Placeholder 2">
            <a:extLst>
              <a:ext uri="{FF2B5EF4-FFF2-40B4-BE49-F238E27FC236}">
                <a16:creationId xmlns:a16="http://schemas.microsoft.com/office/drawing/2014/main" id="{A299FFCA-4203-408E-8ED7-538D0346D030}"/>
              </a:ext>
            </a:extLst>
          </p:cNvPr>
          <p:cNvSpPr txBox="1">
            <a:spLocks/>
          </p:cNvSpPr>
          <p:nvPr/>
        </p:nvSpPr>
        <p:spPr>
          <a:xfrm>
            <a:off x="311700" y="2018582"/>
            <a:ext cx="8520600" cy="215660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q"/>
            </a:pPr>
            <a:r>
              <a:rPr lang="en-US" sz="1600" b="0" i="0" dirty="0">
                <a:solidFill>
                  <a:srgbClr val="DCDDDE"/>
                </a:solidFill>
                <a:effectLst/>
                <a:latin typeface="Whitney"/>
              </a:rPr>
              <a:t>www.google.com </a:t>
            </a:r>
          </a:p>
          <a:p>
            <a:pPr marL="285750" indent="-285750">
              <a:buFont typeface="Wingdings" panose="05000000000000000000" pitchFamily="2" charset="2"/>
              <a:buChar char="q"/>
            </a:pPr>
            <a:r>
              <a:rPr lang="en-US" sz="1600" b="0" i="0" dirty="0">
                <a:solidFill>
                  <a:srgbClr val="DCDDDE"/>
                </a:solidFill>
                <a:effectLst/>
                <a:latin typeface="Whitney"/>
              </a:rPr>
              <a:t>www.youtube.com </a:t>
            </a:r>
          </a:p>
          <a:p>
            <a:pPr marL="285750" indent="-285750">
              <a:buFont typeface="Wingdings" panose="05000000000000000000" pitchFamily="2" charset="2"/>
              <a:buChar char="q"/>
            </a:pPr>
            <a:r>
              <a:rPr lang="en-US" sz="1600" b="0" i="0" dirty="0">
                <a:solidFill>
                  <a:srgbClr val="DCDDDE"/>
                </a:solidFill>
                <a:effectLst/>
                <a:latin typeface="Whitney"/>
              </a:rPr>
              <a:t>www.stackoverflow.com </a:t>
            </a:r>
          </a:p>
          <a:p>
            <a:pPr marL="285750" indent="-285750">
              <a:buFont typeface="Wingdings" panose="05000000000000000000" pitchFamily="2" charset="2"/>
              <a:buChar char="q"/>
            </a:pPr>
            <a:r>
              <a:rPr lang="en-US" sz="1600" b="0" i="0" dirty="0">
                <a:solidFill>
                  <a:srgbClr val="DCDDDE"/>
                </a:solidFill>
                <a:effectLst/>
                <a:latin typeface="Whitney"/>
              </a:rPr>
              <a:t>www.w3schoools.com </a:t>
            </a:r>
          </a:p>
          <a:p>
            <a:pPr marL="285750" indent="-285750">
              <a:buFont typeface="Wingdings" panose="05000000000000000000" pitchFamily="2" charset="2"/>
              <a:buChar char="q"/>
            </a:pPr>
            <a:r>
              <a:rPr lang="en-US" sz="1600" b="0" i="0" dirty="0">
                <a:solidFill>
                  <a:srgbClr val="DCDDDE"/>
                </a:solidFill>
                <a:effectLst/>
                <a:latin typeface="Whitney"/>
              </a:rPr>
              <a:t>www.firebase.com </a:t>
            </a:r>
          </a:p>
          <a:p>
            <a:pPr marL="285750" indent="-285750">
              <a:buFont typeface="Wingdings" panose="05000000000000000000" pitchFamily="2" charset="2"/>
              <a:buChar char="q"/>
            </a:pPr>
            <a:r>
              <a:rPr lang="en-US" sz="1600" b="0" i="0" dirty="0">
                <a:solidFill>
                  <a:srgbClr val="DCDDDE"/>
                </a:solidFill>
                <a:effectLst/>
                <a:latin typeface="Whitney"/>
              </a:rPr>
              <a:t>www.andriodstudio.com </a:t>
            </a:r>
          </a:p>
          <a:p>
            <a:pPr marL="285750" indent="-285750">
              <a:buFont typeface="Wingdings" panose="05000000000000000000" pitchFamily="2" charset="2"/>
              <a:buChar char="q"/>
            </a:pPr>
            <a:r>
              <a:rPr lang="en-US" sz="1600" b="0" i="0" dirty="0">
                <a:solidFill>
                  <a:srgbClr val="DCDDDE"/>
                </a:solidFill>
                <a:effectLst/>
                <a:latin typeface="Whitney"/>
              </a:rPr>
              <a:t>www.ezgif.com </a:t>
            </a:r>
          </a:p>
          <a:p>
            <a:pPr marL="285750" indent="-285750">
              <a:buFont typeface="Wingdings" panose="05000000000000000000" pitchFamily="2" charset="2"/>
              <a:buChar char="q"/>
            </a:pPr>
            <a:r>
              <a:rPr lang="en-US" sz="1600" b="0" i="0" dirty="0">
                <a:solidFill>
                  <a:srgbClr val="DCDDDE"/>
                </a:solidFill>
                <a:effectLst/>
                <a:latin typeface="Whitney"/>
              </a:rPr>
              <a:t>www.researchgate.net</a:t>
            </a:r>
            <a:endParaRPr lang="en-US" sz="1600" dirty="0">
              <a:solidFill>
                <a:schemeClr val="bg1"/>
              </a:solidFill>
            </a:endParaRPr>
          </a:p>
        </p:txBody>
      </p:sp>
    </p:spTree>
    <p:extLst>
      <p:ext uri="{BB962C8B-B14F-4D97-AF65-F5344CB8AC3E}">
        <p14:creationId xmlns:p14="http://schemas.microsoft.com/office/powerpoint/2010/main" val="359776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3271" y="1841895"/>
            <a:ext cx="3877301" cy="10318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Output Of our Project</a:t>
            </a:r>
            <a:endParaRPr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System Requirements for our app</a:t>
            </a: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Conclusion and our references</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1"/>
                </a:solidFill>
              </a:rPr>
              <a:t>Introduction to our Project  </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Survey done for our project</a:t>
            </a: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Software’s used to develop our app</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Introduction</a:t>
            </a:r>
            <a:endParaRPr dirty="0"/>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t>Literature Survey</a:t>
            </a:r>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t>Major Requirement</a:t>
            </a:r>
            <a:endParaRPr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Screens</a:t>
            </a:r>
            <a:endParaRPr dirty="0"/>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System Requirement</a:t>
            </a:r>
            <a:endParaRPr dirty="0"/>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Conclusion &amp; Refrences</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42" name="Google Shape;7886;p56">
            <a:extLst>
              <a:ext uri="{FF2B5EF4-FFF2-40B4-BE49-F238E27FC236}">
                <a16:creationId xmlns:a16="http://schemas.microsoft.com/office/drawing/2014/main" id="{2373A4BB-1E62-49DC-AAB9-0F1F8C319AB8}"/>
              </a:ext>
            </a:extLst>
          </p:cNvPr>
          <p:cNvGrpSpPr/>
          <p:nvPr/>
        </p:nvGrpSpPr>
        <p:grpSpPr>
          <a:xfrm>
            <a:off x="5161132" y="2832669"/>
            <a:ext cx="402921" cy="535604"/>
            <a:chOff x="-47839250" y="3569100"/>
            <a:chExt cx="193775" cy="300100"/>
          </a:xfrm>
        </p:grpSpPr>
        <p:sp>
          <p:nvSpPr>
            <p:cNvPr id="43" name="Google Shape;7887;p56">
              <a:extLst>
                <a:ext uri="{FF2B5EF4-FFF2-40B4-BE49-F238E27FC236}">
                  <a16:creationId xmlns:a16="http://schemas.microsoft.com/office/drawing/2014/main" id="{A145C57B-F9CD-430E-BE8D-444F2456B046}"/>
                </a:ext>
              </a:extLst>
            </p:cNvPr>
            <p:cNvSpPr/>
            <p:nvPr/>
          </p:nvSpPr>
          <p:spPr>
            <a:xfrm>
              <a:off x="-47786475" y="3657325"/>
              <a:ext cx="51225" cy="51200"/>
            </a:xfrm>
            <a:custGeom>
              <a:avLst/>
              <a:gdLst/>
              <a:ahLst/>
              <a:cxnLst/>
              <a:rect l="l" t="t" r="r" b="b"/>
              <a:pathLst>
                <a:path w="2049" h="2048" extrusionOk="0">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accent1"/>
            </a:solidFill>
            <a:ln>
              <a:noFill/>
            </a:ln>
          </p:spPr>
          <p:txBody>
            <a:bodyPr spcFirstLastPara="1" wrap="square" lIns="91425" tIns="91425" rIns="91425" bIns="91425" anchor="ctr" anchorCtr="0">
              <a:noAutofit/>
            </a:bodyPr>
            <a:lstStyle/>
            <a:p>
              <a:endParaRPr>
                <a:solidFill>
                  <a:srgbClr val="FFD966"/>
                </a:solidFill>
              </a:endParaRPr>
            </a:p>
          </p:txBody>
        </p:sp>
        <p:sp>
          <p:nvSpPr>
            <p:cNvPr id="44" name="Google Shape;7888;p56">
              <a:extLst>
                <a:ext uri="{FF2B5EF4-FFF2-40B4-BE49-F238E27FC236}">
                  <a16:creationId xmlns:a16="http://schemas.microsoft.com/office/drawing/2014/main" id="{9D97DF31-A0DF-443A-8505-DA6C9C6D0357}"/>
                </a:ext>
              </a:extLst>
            </p:cNvPr>
            <p:cNvSpPr/>
            <p:nvPr/>
          </p:nvSpPr>
          <p:spPr>
            <a:xfrm>
              <a:off x="-47751025" y="3692750"/>
              <a:ext cx="15775" cy="15775"/>
            </a:xfrm>
            <a:custGeom>
              <a:avLst/>
              <a:gdLst/>
              <a:ahLst/>
              <a:cxnLst/>
              <a:rect l="l" t="t" r="r" b="b"/>
              <a:pathLst>
                <a:path w="631" h="631" extrusionOk="0">
                  <a:moveTo>
                    <a:pt x="0" y="1"/>
                  </a:moveTo>
                  <a:lnTo>
                    <a:pt x="0" y="631"/>
                  </a:lnTo>
                  <a:cubicBezTo>
                    <a:pt x="315" y="536"/>
                    <a:pt x="504" y="284"/>
                    <a:pt x="630" y="1"/>
                  </a:cubicBezTo>
                  <a:close/>
                </a:path>
              </a:pathLst>
            </a:custGeom>
            <a:solidFill>
              <a:schemeClr val="accent1"/>
            </a:solidFill>
            <a:ln>
              <a:noFill/>
            </a:ln>
          </p:spPr>
          <p:txBody>
            <a:bodyPr spcFirstLastPara="1" wrap="square" lIns="91425" tIns="91425" rIns="91425" bIns="91425" anchor="ctr" anchorCtr="0">
              <a:noAutofit/>
            </a:bodyPr>
            <a:lstStyle/>
            <a:p>
              <a:endParaRPr>
                <a:solidFill>
                  <a:srgbClr val="FFD966"/>
                </a:solidFill>
              </a:endParaRPr>
            </a:p>
          </p:txBody>
        </p:sp>
        <p:sp>
          <p:nvSpPr>
            <p:cNvPr id="45" name="Google Shape;7889;p56">
              <a:extLst>
                <a:ext uri="{FF2B5EF4-FFF2-40B4-BE49-F238E27FC236}">
                  <a16:creationId xmlns:a16="http://schemas.microsoft.com/office/drawing/2014/main" id="{8AF378B1-F354-4D98-9BF0-EA1F51B80159}"/>
                </a:ext>
              </a:extLst>
            </p:cNvPr>
            <p:cNvSpPr/>
            <p:nvPr/>
          </p:nvSpPr>
          <p:spPr>
            <a:xfrm>
              <a:off x="-47838450" y="3569100"/>
              <a:ext cx="192975" cy="35475"/>
            </a:xfrm>
            <a:custGeom>
              <a:avLst/>
              <a:gdLst/>
              <a:ahLst/>
              <a:cxnLst/>
              <a:rect l="l" t="t" r="r" b="b"/>
              <a:pathLst>
                <a:path w="7719" h="1419" extrusionOk="0">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accent1"/>
            </a:solidFill>
            <a:ln>
              <a:noFill/>
            </a:ln>
          </p:spPr>
          <p:txBody>
            <a:bodyPr spcFirstLastPara="1" wrap="square" lIns="91425" tIns="91425" rIns="91425" bIns="91425" anchor="ctr" anchorCtr="0">
              <a:noAutofit/>
            </a:bodyPr>
            <a:lstStyle/>
            <a:p>
              <a:endParaRPr>
                <a:solidFill>
                  <a:srgbClr val="FFD966"/>
                </a:solidFill>
              </a:endParaRPr>
            </a:p>
          </p:txBody>
        </p:sp>
        <p:sp>
          <p:nvSpPr>
            <p:cNvPr id="46" name="Google Shape;7890;p56">
              <a:extLst>
                <a:ext uri="{FF2B5EF4-FFF2-40B4-BE49-F238E27FC236}">
                  <a16:creationId xmlns:a16="http://schemas.microsoft.com/office/drawing/2014/main" id="{345891F7-8792-4C4F-AD18-A0B6CCFF13F1}"/>
                </a:ext>
              </a:extLst>
            </p:cNvPr>
            <p:cNvSpPr/>
            <p:nvPr/>
          </p:nvSpPr>
          <p:spPr>
            <a:xfrm>
              <a:off x="-47751025" y="3691975"/>
              <a:ext cx="53575" cy="53575"/>
            </a:xfrm>
            <a:custGeom>
              <a:avLst/>
              <a:gdLst/>
              <a:ahLst/>
              <a:cxnLst/>
              <a:rect l="l" t="t" r="r" b="b"/>
              <a:pathLst>
                <a:path w="2143" h="2143" extrusionOk="0">
                  <a:moveTo>
                    <a:pt x="1386" y="0"/>
                  </a:moveTo>
                  <a:cubicBezTo>
                    <a:pt x="1229" y="662"/>
                    <a:pt x="725" y="1229"/>
                    <a:pt x="0" y="1387"/>
                  </a:cubicBezTo>
                  <a:lnTo>
                    <a:pt x="0" y="2143"/>
                  </a:lnTo>
                  <a:lnTo>
                    <a:pt x="2143" y="2143"/>
                  </a:lnTo>
                  <a:lnTo>
                    <a:pt x="2143" y="0"/>
                  </a:lnTo>
                  <a:close/>
                </a:path>
              </a:pathLst>
            </a:custGeom>
            <a:solidFill>
              <a:schemeClr val="accent1"/>
            </a:solidFill>
            <a:ln>
              <a:noFill/>
            </a:ln>
          </p:spPr>
          <p:txBody>
            <a:bodyPr spcFirstLastPara="1" wrap="square" lIns="91425" tIns="91425" rIns="91425" bIns="91425" anchor="ctr" anchorCtr="0">
              <a:noAutofit/>
            </a:bodyPr>
            <a:lstStyle/>
            <a:p>
              <a:endParaRPr>
                <a:solidFill>
                  <a:srgbClr val="FFD966"/>
                </a:solidFill>
              </a:endParaRPr>
            </a:p>
          </p:txBody>
        </p:sp>
        <p:sp>
          <p:nvSpPr>
            <p:cNvPr id="47" name="Google Shape;7891;p56">
              <a:extLst>
                <a:ext uri="{FF2B5EF4-FFF2-40B4-BE49-F238E27FC236}">
                  <a16:creationId xmlns:a16="http://schemas.microsoft.com/office/drawing/2014/main" id="{5D926C4C-E8D5-4200-91CD-89497027485E}"/>
                </a:ext>
              </a:extLst>
            </p:cNvPr>
            <p:cNvSpPr/>
            <p:nvPr/>
          </p:nvSpPr>
          <p:spPr>
            <a:xfrm>
              <a:off x="-47839250" y="3621875"/>
              <a:ext cx="193000" cy="159125"/>
            </a:xfrm>
            <a:custGeom>
              <a:avLst/>
              <a:gdLst/>
              <a:ahLst/>
              <a:cxnLst/>
              <a:rect l="l" t="t" r="r" b="b"/>
              <a:pathLst>
                <a:path w="7720" h="6365" extrusionOk="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accent1"/>
            </a:solidFill>
            <a:ln>
              <a:noFill/>
            </a:ln>
          </p:spPr>
          <p:txBody>
            <a:bodyPr spcFirstLastPara="1" wrap="square" lIns="91425" tIns="91425" rIns="91425" bIns="91425" anchor="ctr" anchorCtr="0">
              <a:noAutofit/>
            </a:bodyPr>
            <a:lstStyle/>
            <a:p>
              <a:endParaRPr>
                <a:solidFill>
                  <a:srgbClr val="FFD966"/>
                </a:solidFill>
              </a:endParaRPr>
            </a:p>
          </p:txBody>
        </p:sp>
        <p:sp>
          <p:nvSpPr>
            <p:cNvPr id="48" name="Google Shape;7892;p56">
              <a:extLst>
                <a:ext uri="{FF2B5EF4-FFF2-40B4-BE49-F238E27FC236}">
                  <a16:creationId xmlns:a16="http://schemas.microsoft.com/office/drawing/2014/main" id="{D56E4626-0B97-45BE-B710-3EA176DD8177}"/>
                </a:ext>
              </a:extLst>
            </p:cNvPr>
            <p:cNvSpPr/>
            <p:nvPr/>
          </p:nvSpPr>
          <p:spPr>
            <a:xfrm>
              <a:off x="-47839250" y="3799075"/>
              <a:ext cx="193000" cy="70125"/>
            </a:xfrm>
            <a:custGeom>
              <a:avLst/>
              <a:gdLst/>
              <a:ahLst/>
              <a:cxnLst/>
              <a:rect l="l" t="t" r="r" b="b"/>
              <a:pathLst>
                <a:path w="7720" h="2805" extrusionOk="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accent1"/>
            </a:solidFill>
            <a:ln>
              <a:noFill/>
            </a:ln>
          </p:spPr>
          <p:txBody>
            <a:bodyPr spcFirstLastPara="1" wrap="square" lIns="91425" tIns="91425" rIns="91425" bIns="91425" anchor="ctr" anchorCtr="0">
              <a:noAutofit/>
            </a:bodyPr>
            <a:lstStyle/>
            <a:p>
              <a:endParaRPr>
                <a:solidFill>
                  <a:srgbClr val="FFD966"/>
                </a:solidFill>
              </a:endParaRPr>
            </a:p>
          </p:txBody>
        </p:sp>
      </p:grpSp>
      <p:grpSp>
        <p:nvGrpSpPr>
          <p:cNvPr id="51" name="Google Shape;6333;p53">
            <a:extLst>
              <a:ext uri="{FF2B5EF4-FFF2-40B4-BE49-F238E27FC236}">
                <a16:creationId xmlns:a16="http://schemas.microsoft.com/office/drawing/2014/main" id="{30DE6902-9159-4B4F-862A-E3592F6C08F4}"/>
              </a:ext>
            </a:extLst>
          </p:cNvPr>
          <p:cNvGrpSpPr/>
          <p:nvPr/>
        </p:nvGrpSpPr>
        <p:grpSpPr>
          <a:xfrm>
            <a:off x="5200761" y="3811620"/>
            <a:ext cx="399038" cy="372165"/>
            <a:chOff x="-38542250" y="3220175"/>
            <a:chExt cx="341525" cy="318525"/>
          </a:xfrm>
        </p:grpSpPr>
        <p:sp>
          <p:nvSpPr>
            <p:cNvPr id="52" name="Google Shape;6334;p53">
              <a:extLst>
                <a:ext uri="{FF2B5EF4-FFF2-40B4-BE49-F238E27FC236}">
                  <a16:creationId xmlns:a16="http://schemas.microsoft.com/office/drawing/2014/main" id="{486F5B6C-4C98-499C-88F1-7C9F934AE153}"/>
                </a:ext>
              </a:extLst>
            </p:cNvPr>
            <p:cNvSpPr/>
            <p:nvPr/>
          </p:nvSpPr>
          <p:spPr>
            <a:xfrm>
              <a:off x="-38542250" y="3440725"/>
              <a:ext cx="101750" cy="97975"/>
            </a:xfrm>
            <a:custGeom>
              <a:avLst/>
              <a:gdLst/>
              <a:ahLst/>
              <a:cxnLst/>
              <a:rect l="l" t="t" r="r" b="b"/>
              <a:pathLst>
                <a:path w="4070" h="3919" extrusionOk="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53" name="Google Shape;6335;p53">
              <a:extLst>
                <a:ext uri="{FF2B5EF4-FFF2-40B4-BE49-F238E27FC236}">
                  <a16:creationId xmlns:a16="http://schemas.microsoft.com/office/drawing/2014/main" id="{E5228A50-6D34-4BC5-A5D1-18C5D77CCFD3}"/>
                </a:ext>
              </a:extLst>
            </p:cNvPr>
            <p:cNvSpPr/>
            <p:nvPr/>
          </p:nvSpPr>
          <p:spPr>
            <a:xfrm>
              <a:off x="-38494875" y="3354075"/>
              <a:ext cx="141800" cy="141025"/>
            </a:xfrm>
            <a:custGeom>
              <a:avLst/>
              <a:gdLst/>
              <a:ahLst/>
              <a:cxnLst/>
              <a:rect l="l" t="t" r="r" b="b"/>
              <a:pathLst>
                <a:path w="5672" h="5641" extrusionOk="0">
                  <a:moveTo>
                    <a:pt x="2742" y="1"/>
                  </a:moveTo>
                  <a:lnTo>
                    <a:pt x="1" y="2710"/>
                  </a:lnTo>
                  <a:lnTo>
                    <a:pt x="2931" y="5640"/>
                  </a:lnTo>
                  <a:lnTo>
                    <a:pt x="5671" y="2899"/>
                  </a:lnTo>
                  <a:lnTo>
                    <a:pt x="2742" y="1"/>
                  </a:lnTo>
                  <a:close/>
                </a:path>
              </a:pathLst>
            </a:custGeom>
            <a:solidFill>
              <a:schemeClr val="accent1"/>
            </a:solidFill>
            <a:ln>
              <a:noFill/>
            </a:ln>
          </p:spPr>
          <p:txBody>
            <a:bodyPr spcFirstLastPara="1" wrap="square" lIns="91425" tIns="91425" rIns="91425" bIns="91425" anchor="ctr" anchorCtr="0">
              <a:noAutofit/>
            </a:bodyPr>
            <a:lstStyle/>
            <a:p>
              <a:endParaRPr/>
            </a:p>
          </p:txBody>
        </p:sp>
        <p:sp>
          <p:nvSpPr>
            <p:cNvPr id="54" name="Google Shape;6336;p53">
              <a:extLst>
                <a:ext uri="{FF2B5EF4-FFF2-40B4-BE49-F238E27FC236}">
                  <a16:creationId xmlns:a16="http://schemas.microsoft.com/office/drawing/2014/main" id="{73D3598D-1BD7-4079-B8B8-DDB645699010}"/>
                </a:ext>
              </a:extLst>
            </p:cNvPr>
            <p:cNvSpPr/>
            <p:nvPr/>
          </p:nvSpPr>
          <p:spPr>
            <a:xfrm>
              <a:off x="-38432050" y="3220175"/>
              <a:ext cx="231325" cy="192225"/>
            </a:xfrm>
            <a:custGeom>
              <a:avLst/>
              <a:gdLst/>
              <a:ahLst/>
              <a:cxnLst/>
              <a:rect l="l" t="t" r="r" b="b"/>
              <a:pathLst>
                <a:path w="9253" h="7689" extrusionOk="0">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accent1"/>
            </a:solidFill>
            <a:ln>
              <a:noFill/>
            </a:ln>
          </p:spPr>
          <p:txBody>
            <a:bodyPr spcFirstLastPara="1" wrap="square" lIns="91425" tIns="91425" rIns="91425" bIns="91425" anchor="ctr" anchorCtr="0">
              <a:noAutofit/>
            </a:bodyPr>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729729" y="788727"/>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Introduction</a:t>
            </a:r>
            <a:endParaRPr sz="3000" dirty="0"/>
          </a:p>
        </p:txBody>
      </p:sp>
      <p:sp>
        <p:nvSpPr>
          <p:cNvPr id="263" name="Google Shape;263;p24"/>
          <p:cNvSpPr txBox="1">
            <a:spLocks noGrp="1"/>
          </p:cNvSpPr>
          <p:nvPr>
            <p:ph type="subTitle" idx="1"/>
          </p:nvPr>
        </p:nvSpPr>
        <p:spPr>
          <a:xfrm>
            <a:off x="4190460" y="1853209"/>
            <a:ext cx="4832516" cy="3290291"/>
          </a:xfrm>
          <a:prstGeom prst="rect">
            <a:avLst/>
          </a:prstGeom>
        </p:spPr>
        <p:txBody>
          <a:bodyPr spcFirstLastPara="1" wrap="square" lIns="91425" tIns="91425" rIns="91425" bIns="91425" anchor="t" anchorCtr="0">
            <a:noAutofit/>
          </a:bodyPr>
          <a:lstStyle/>
          <a:p>
            <a:r>
              <a:rPr lang="en-US" sz="1200" dirty="0"/>
              <a:t>		Workout Guide, an application that might change the way of working out and can also make you fit without you going to any specific GYM center.</a:t>
            </a:r>
          </a:p>
          <a:p>
            <a:r>
              <a:rPr lang="en-US" sz="1200" dirty="0"/>
              <a:t>		This application is absolutely made for you to workout on almost daily basis without using any GYM equipment. Exercises are surveillance and guided under professional trainer that will help you to get fit and in good physique. This application is quite different from the other application in the market as its main motive is to make people workout without using any equipment. </a:t>
            </a:r>
          </a:p>
          <a:p>
            <a:r>
              <a:rPr lang="en-US" sz="1200" dirty="0"/>
              <a:t>		To start your workout of the day you just need to unlock your phone, run the application see the type of workout you have in your mind, click on it and go.</a:t>
            </a:r>
          </a:p>
        </p:txBody>
      </p:sp>
      <p:cxnSp>
        <p:nvCxnSpPr>
          <p:cNvPr id="264" name="Google Shape;264;p24"/>
          <p:cNvCxnSpPr>
            <a:cxnSpLocks/>
          </p:cNvCxnSpPr>
          <p:nvPr/>
        </p:nvCxnSpPr>
        <p:spPr>
          <a:xfrm>
            <a:off x="4729729" y="1395327"/>
            <a:ext cx="5298141"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578611"/>
            <a:ext cx="240482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Workout Guide</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OUR MODULES</a:t>
            </a:r>
            <a:endParaRPr dirty="0"/>
          </a:p>
        </p:txBody>
      </p:sp>
      <p:sp>
        <p:nvSpPr>
          <p:cNvPr id="276" name="Google Shape;276;p25"/>
          <p:cNvSpPr txBox="1">
            <a:spLocks noGrp="1"/>
          </p:cNvSpPr>
          <p:nvPr>
            <p:ph type="subTitle" idx="1"/>
          </p:nvPr>
        </p:nvSpPr>
        <p:spPr>
          <a:xfrm>
            <a:off x="1006967" y="2800536"/>
            <a:ext cx="1889400" cy="8986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300" dirty="0"/>
              <a:t>This modules include three more sub modules, i.e Bigenner, Intermediate and Advance</a:t>
            </a:r>
            <a:endParaRPr sz="1300" dirty="0"/>
          </a:p>
        </p:txBody>
      </p:sp>
      <p:sp>
        <p:nvSpPr>
          <p:cNvPr id="278" name="Google Shape;278;p25"/>
          <p:cNvSpPr txBox="1">
            <a:spLocks noGrp="1"/>
          </p:cNvSpPr>
          <p:nvPr>
            <p:ph type="subTitle" idx="3"/>
          </p:nvPr>
        </p:nvSpPr>
        <p:spPr>
          <a:xfrm>
            <a:off x="5816240" y="2795527"/>
            <a:ext cx="1889400" cy="4672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300" dirty="0"/>
              <a:t>This module Includes two more sub modules, i.e For gaining weight and Loosing weight</a:t>
            </a:r>
            <a:endParaRPr sz="1300" dirty="0"/>
          </a:p>
        </p:txBody>
      </p:sp>
      <p:sp>
        <p:nvSpPr>
          <p:cNvPr id="279" name="Google Shape;279;p25"/>
          <p:cNvSpPr txBox="1">
            <a:spLocks noGrp="1"/>
          </p:cNvSpPr>
          <p:nvPr>
            <p:ph type="ctrTitle"/>
          </p:nvPr>
        </p:nvSpPr>
        <p:spPr>
          <a:xfrm>
            <a:off x="913667" y="24736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t>WORKOUT</a:t>
            </a:r>
            <a:endParaRPr sz="1600" dirty="0"/>
          </a:p>
        </p:txBody>
      </p:sp>
      <p:sp>
        <p:nvSpPr>
          <p:cNvPr id="281" name="Google Shape;281;p25"/>
          <p:cNvSpPr txBox="1">
            <a:spLocks noGrp="1"/>
          </p:cNvSpPr>
          <p:nvPr>
            <p:ph type="ctrTitle" idx="5"/>
          </p:nvPr>
        </p:nvSpPr>
        <p:spPr>
          <a:xfrm>
            <a:off x="5722940" y="2375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600" dirty="0"/>
              <a:t>DIET PLAN</a:t>
            </a:r>
            <a:endParaRPr sz="16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979350" y="765091"/>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LITERATURE SURVEY</a:t>
            </a:r>
            <a:endParaRPr dirty="0">
              <a:solidFill>
                <a:srgbClr val="FFFFFF"/>
              </a:solidFill>
            </a:endParaRPr>
          </a:p>
        </p:txBody>
      </p:sp>
      <p:sp>
        <p:nvSpPr>
          <p:cNvPr id="297" name="Google Shape;297;p26"/>
          <p:cNvSpPr txBox="1">
            <a:spLocks noGrp="1"/>
          </p:cNvSpPr>
          <p:nvPr>
            <p:ph type="subTitle" idx="1"/>
          </p:nvPr>
        </p:nvSpPr>
        <p:spPr>
          <a:xfrm>
            <a:off x="4893700" y="1565053"/>
            <a:ext cx="3457500" cy="1420500"/>
          </a:xfrm>
          <a:prstGeom prst="rect">
            <a:avLst/>
          </a:prstGeom>
        </p:spPr>
        <p:txBody>
          <a:bodyPr spcFirstLastPara="1" wrap="square" lIns="91425" tIns="91425" rIns="91425" bIns="91425" anchor="t" anchorCtr="0">
            <a:noAutofit/>
          </a:bodyPr>
          <a:lstStyle/>
          <a:p>
            <a:pPr marL="0" indent="0">
              <a:buNone/>
            </a:pPr>
            <a:r>
              <a:rPr lang="en-US" sz="1200" dirty="0"/>
              <a:t>Apps loaded up on your smartphone doesn't matter if you're at the gym or working out at home the right app can get you started on a healthier life style. Most of the apps we've looked at help you exercise where you are, offering step-by-step instructions for getting the most out of your workouts, even if your gym is your home. </a:t>
            </a:r>
          </a:p>
          <a:p>
            <a:pPr marL="0" indent="0">
              <a:buNone/>
            </a:pPr>
            <a:endParaRPr lang="en-US" sz="1200" dirty="0"/>
          </a:p>
          <a:p>
            <a:pPr marL="0" indent="0">
              <a:buNone/>
            </a:pPr>
            <a:r>
              <a:rPr lang="en-US" sz="1200" dirty="0"/>
              <a:t>Then this app is specially made for you. You don’t have to use any gym equipment’s. This app will also provide you some diet plans that will provide your body required nutrients. To build this application we went through different apps and we concluded some points that were not present on those apps so we decided to take on this topic .</a:t>
            </a:r>
            <a:endParaRPr lang="en-US" sz="1600" dirty="0"/>
          </a:p>
        </p:txBody>
      </p:sp>
      <p:cxnSp>
        <p:nvCxnSpPr>
          <p:cNvPr id="298" name="Google Shape;298;p26"/>
          <p:cNvCxnSpPr/>
          <p:nvPr/>
        </p:nvCxnSpPr>
        <p:spPr>
          <a:xfrm>
            <a:off x="4893700" y="1371382"/>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6360;p53">
            <a:extLst>
              <a:ext uri="{FF2B5EF4-FFF2-40B4-BE49-F238E27FC236}">
                <a16:creationId xmlns:a16="http://schemas.microsoft.com/office/drawing/2014/main" id="{963CF726-0461-4086-B909-9F9A897E3175}"/>
              </a:ext>
            </a:extLst>
          </p:cNvPr>
          <p:cNvSpPr/>
          <p:nvPr/>
        </p:nvSpPr>
        <p:spPr>
          <a:xfrm>
            <a:off x="1089836" y="3455919"/>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rgbClr val="FFFFFF"/>
          </a:solidFill>
          <a:ln>
            <a:noFill/>
          </a:ln>
        </p:spPr>
        <p:txBody>
          <a:bodyPr spcFirstLastPara="1" wrap="square" lIns="91425" tIns="91425" rIns="91425" bIns="91425" anchor="ctr" anchorCtr="0">
            <a:noAutofit/>
          </a:bodyPr>
          <a:lstStyle/>
          <a:p>
            <a:endParaRPr>
              <a:solidFill>
                <a:srgbClr val="1EFFC1"/>
              </a:solidFill>
              <a:highlight>
                <a:srgbClr val="1EFFC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ADVANTAGES</a:t>
            </a:r>
            <a:endParaRPr dirty="0"/>
          </a:p>
        </p:txBody>
      </p:sp>
      <p:sp>
        <p:nvSpPr>
          <p:cNvPr id="1288" name="Google Shape;1288;p42"/>
          <p:cNvSpPr txBox="1">
            <a:spLocks noGrp="1"/>
          </p:cNvSpPr>
          <p:nvPr>
            <p:ph type="body" idx="1"/>
          </p:nvPr>
        </p:nvSpPr>
        <p:spPr>
          <a:xfrm>
            <a:off x="124093" y="1727100"/>
            <a:ext cx="8520600" cy="3416400"/>
          </a:xfrm>
          <a:prstGeom prst="rect">
            <a:avLst/>
          </a:prstGeom>
          <a:noFill/>
        </p:spPr>
        <p:txBody>
          <a:bodyPr spcFirstLastPara="1" wrap="square" lIns="91425" tIns="91425" rIns="91425" bIns="91425" anchor="t" anchorCtr="0">
            <a:noAutofit/>
          </a:bodyPr>
          <a:lstStyle/>
          <a:p>
            <a:pPr marL="285750" indent="-285750">
              <a:buFont typeface="Courier New" panose="02070309020205020404" pitchFamily="49" charset="0"/>
              <a:buChar char="o"/>
            </a:pPr>
            <a:r>
              <a:rPr lang="en-US" sz="1400" dirty="0"/>
              <a:t>During this global pandemic its really important to stay fit, and staying fit </a:t>
            </a:r>
          </a:p>
          <a:p>
            <a:pPr marL="0" indent="0">
              <a:buNone/>
            </a:pPr>
            <a:r>
              <a:rPr lang="en-US" sz="1400" dirty="0"/>
              <a:t>        without going out is a difficult task.  This app might bring some ease to your </a:t>
            </a:r>
          </a:p>
          <a:p>
            <a:pPr marL="0" indent="0">
              <a:buNone/>
            </a:pPr>
            <a:r>
              <a:rPr lang="en-US" sz="1400" dirty="0"/>
              <a:t>        problem. </a:t>
            </a:r>
          </a:p>
          <a:p>
            <a:pPr marL="285750" indent="-285750">
              <a:buFont typeface="Courier New" panose="02070309020205020404" pitchFamily="49" charset="0"/>
              <a:buChar char="o"/>
            </a:pPr>
            <a:r>
              <a:rPr lang="en-US" sz="1400" dirty="0"/>
              <a:t>Without going to any GYM center you can workout at home very efficiently.</a:t>
            </a:r>
          </a:p>
          <a:p>
            <a:pPr marL="285750" indent="-285750">
              <a:buFont typeface="Courier New" panose="02070309020205020404" pitchFamily="49" charset="0"/>
              <a:buChar char="o"/>
            </a:pPr>
            <a:r>
              <a:rPr lang="en-US" sz="1400" dirty="0"/>
              <a:t>You do not need to spend money on the GYM equipment.</a:t>
            </a:r>
          </a:p>
          <a:p>
            <a:pPr marL="285750" indent="-285750">
              <a:buFont typeface="Courier New" panose="02070309020205020404" pitchFamily="49" charset="0"/>
              <a:buChar char="o"/>
            </a:pPr>
            <a:r>
              <a:rPr lang="en-US" sz="1400" dirty="0"/>
              <a:t>It will be free to use so anyone can download it and use it.</a:t>
            </a:r>
          </a:p>
        </p:txBody>
      </p:sp>
    </p:spTree>
    <p:extLst>
      <p:ext uri="{BB962C8B-B14F-4D97-AF65-F5344CB8AC3E}">
        <p14:creationId xmlns:p14="http://schemas.microsoft.com/office/powerpoint/2010/main" val="121128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DISADVANTAGES</a:t>
            </a:r>
            <a:endParaRPr dirty="0"/>
          </a:p>
        </p:txBody>
      </p:sp>
      <p:sp>
        <p:nvSpPr>
          <p:cNvPr id="1288" name="Google Shape;1288;p42"/>
          <p:cNvSpPr txBox="1">
            <a:spLocks noGrp="1"/>
          </p:cNvSpPr>
          <p:nvPr>
            <p:ph type="body" idx="1"/>
          </p:nvPr>
        </p:nvSpPr>
        <p:spPr>
          <a:xfrm>
            <a:off x="155266" y="1727100"/>
            <a:ext cx="6484525" cy="3416400"/>
          </a:xfrm>
          <a:prstGeom prst="rect">
            <a:avLst/>
          </a:prstGeom>
          <a:noFill/>
        </p:spPr>
        <p:txBody>
          <a:bodyPr spcFirstLastPara="1" wrap="square" lIns="91425" tIns="91425" rIns="91425" bIns="91425" anchor="t" anchorCtr="0">
            <a:noAutofit/>
          </a:bodyPr>
          <a:lstStyle/>
          <a:p>
            <a:pPr marL="285750" indent="-285750">
              <a:buFont typeface="Courier New" panose="02070309020205020404" pitchFamily="49" charset="0"/>
              <a:buChar char="o"/>
            </a:pPr>
            <a:r>
              <a:rPr lang="en-US" sz="1400" dirty="0"/>
              <a:t>There won’t be any personal trainer to help you at your home. But no worries </a:t>
            </a:r>
          </a:p>
          <a:p>
            <a:pPr marL="0" indent="0">
              <a:buNone/>
            </a:pPr>
            <a:r>
              <a:rPr lang="en-US" sz="1400" dirty="0"/>
              <a:t>       all the exercises are guided under Professional Trainers, so you won’t go </a:t>
            </a:r>
          </a:p>
          <a:p>
            <a:pPr marL="0" indent="0">
              <a:buNone/>
            </a:pPr>
            <a:r>
              <a:rPr lang="en-US" sz="1400" dirty="0"/>
              <a:t>       through any problem.</a:t>
            </a:r>
          </a:p>
          <a:p>
            <a:pPr marL="285750" indent="-285750">
              <a:buFont typeface="Courier New" panose="02070309020205020404" pitchFamily="49" charset="0"/>
              <a:buChar char="o"/>
            </a:pPr>
            <a:r>
              <a:rPr lang="en-US" sz="1400" dirty="0"/>
              <a:t>You might feel lazy or demotivated every other day. But don’t worry once you  will the launch application there will be a Quote full of Motivation and </a:t>
            </a:r>
          </a:p>
          <a:p>
            <a:pPr marL="0" indent="0">
              <a:buNone/>
            </a:pPr>
            <a:r>
              <a:rPr lang="en-US" sz="1400" dirty="0"/>
              <a:t>       Positiveness pop up on your screen, which will give you a good reason and          motivation to perform your daily exercise.</a:t>
            </a:r>
          </a:p>
          <a:p>
            <a:pPr marL="0" lvl="0" indent="0" algn="l" rtl="0">
              <a:spcBef>
                <a:spcPts val="0"/>
              </a:spcBef>
              <a:spcAft>
                <a:spcPts val="1600"/>
              </a:spcAft>
              <a:buNone/>
            </a:pPr>
            <a:endParaRPr lang="en-US" sz="1400" dirty="0">
              <a:solidFill>
                <a:schemeClr val="dk1"/>
              </a:solidFill>
            </a:endParaRPr>
          </a:p>
        </p:txBody>
      </p:sp>
    </p:spTree>
    <p:extLst>
      <p:ext uri="{BB962C8B-B14F-4D97-AF65-F5344CB8AC3E}">
        <p14:creationId xmlns:p14="http://schemas.microsoft.com/office/powerpoint/2010/main" val="266801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MAJOR REQUIREMENTS</a:t>
            </a:r>
            <a:endParaRPr dirty="0"/>
          </a:p>
        </p:txBody>
      </p:sp>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5" name="Google Shape;585;p30"/>
          <p:cNvGrpSpPr/>
          <p:nvPr/>
        </p:nvGrpSpPr>
        <p:grpSpPr>
          <a:xfrm>
            <a:off x="2485018" y="2203442"/>
            <a:ext cx="295272" cy="295272"/>
            <a:chOff x="1190625" y="238125"/>
            <a:chExt cx="5226050" cy="5226050"/>
          </a:xfrm>
        </p:grpSpPr>
        <p:sp>
          <p:nvSpPr>
            <p:cNvPr id="586"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30"/>
          <p:cNvGrpSpPr/>
          <p:nvPr/>
        </p:nvGrpSpPr>
        <p:grpSpPr>
          <a:xfrm>
            <a:off x="4409906" y="2192159"/>
            <a:ext cx="317750" cy="317849"/>
            <a:chOff x="1191425" y="238125"/>
            <a:chExt cx="5217575" cy="5219200"/>
          </a:xfrm>
        </p:grpSpPr>
        <p:sp>
          <p:nvSpPr>
            <p:cNvPr id="593"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0"/>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44" name="Picture 43">
            <a:extLst>
              <a:ext uri="{FF2B5EF4-FFF2-40B4-BE49-F238E27FC236}">
                <a16:creationId xmlns:a16="http://schemas.microsoft.com/office/drawing/2014/main" id="{536DE77D-378A-4380-8F60-B73CB5303F4B}"/>
              </a:ext>
            </a:extLst>
          </p:cNvPr>
          <p:cNvPicPr>
            <a:picLocks noChangeAspect="1"/>
          </p:cNvPicPr>
          <p:nvPr/>
        </p:nvPicPr>
        <p:blipFill>
          <a:blip r:embed="rId3"/>
          <a:stretch>
            <a:fillRect/>
          </a:stretch>
        </p:blipFill>
        <p:spPr>
          <a:xfrm>
            <a:off x="1871684" y="3601475"/>
            <a:ext cx="1513988" cy="846750"/>
          </a:xfrm>
          <a:prstGeom prst="rect">
            <a:avLst/>
          </a:prstGeom>
        </p:spPr>
      </p:pic>
      <p:pic>
        <p:nvPicPr>
          <p:cNvPr id="49" name="Google Shape;154;p23">
            <a:extLst>
              <a:ext uri="{FF2B5EF4-FFF2-40B4-BE49-F238E27FC236}">
                <a16:creationId xmlns:a16="http://schemas.microsoft.com/office/drawing/2014/main" id="{9C6033BB-DF7C-44B9-93A1-16E6F28E364C}"/>
              </a:ext>
            </a:extLst>
          </p:cNvPr>
          <p:cNvPicPr preferRelativeResize="0"/>
          <p:nvPr/>
        </p:nvPicPr>
        <p:blipFill>
          <a:blip r:embed="rId4">
            <a:alphaModFix/>
          </a:blip>
          <a:stretch>
            <a:fillRect/>
          </a:stretch>
        </p:blipFill>
        <p:spPr>
          <a:xfrm>
            <a:off x="3822266" y="3601475"/>
            <a:ext cx="1466713" cy="797545"/>
          </a:xfrm>
          <a:prstGeom prst="rect">
            <a:avLst/>
          </a:prstGeom>
          <a:noFill/>
          <a:ln>
            <a:noFill/>
          </a:ln>
        </p:spPr>
      </p:pic>
      <p:pic>
        <p:nvPicPr>
          <p:cNvPr id="1026" name="Picture 2" descr="Adobe Photoshop for iPad - Review 2019 - PCMag India">
            <a:extLst>
              <a:ext uri="{FF2B5EF4-FFF2-40B4-BE49-F238E27FC236}">
                <a16:creationId xmlns:a16="http://schemas.microsoft.com/office/drawing/2014/main" id="{5EDC23CA-03BF-4A25-9EAB-20EEE572E1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3518" y="3573180"/>
            <a:ext cx="1505335" cy="846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651"/>
        <p:cNvGrpSpPr/>
        <p:nvPr/>
      </p:nvGrpSpPr>
      <p:grpSpPr>
        <a:xfrm>
          <a:off x="0" y="0"/>
          <a:ext cx="0" cy="0"/>
          <a:chOff x="0" y="0"/>
          <a:chExt cx="0" cy="0"/>
        </a:xfrm>
      </p:grpSpPr>
      <p:sp>
        <p:nvSpPr>
          <p:cNvPr id="652" name="Google Shape;652;p33"/>
          <p:cNvSpPr txBox="1">
            <a:spLocks noGrp="1"/>
          </p:cNvSpPr>
          <p:nvPr>
            <p:ph type="ctrTitle" idx="7"/>
          </p:nvPr>
        </p:nvSpPr>
        <p:spPr>
          <a:xfrm>
            <a:off x="311700" y="332823"/>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SCREENS</a:t>
            </a:r>
            <a:endParaRPr dirty="0"/>
          </a:p>
        </p:txBody>
      </p:sp>
      <p:cxnSp>
        <p:nvCxnSpPr>
          <p:cNvPr id="660" name="Google Shape;660;p33"/>
          <p:cNvCxnSpPr/>
          <p:nvPr/>
        </p:nvCxnSpPr>
        <p:spPr>
          <a:xfrm>
            <a:off x="311700" y="856296"/>
            <a:ext cx="8520600" cy="0"/>
          </a:xfrm>
          <a:prstGeom prst="straightConnector1">
            <a:avLst/>
          </a:prstGeom>
          <a:noFill/>
          <a:ln w="9525" cap="flat" cmpd="sng">
            <a:solidFill>
              <a:schemeClr val="accent1"/>
            </a:solidFill>
            <a:prstDash val="solid"/>
            <a:round/>
            <a:headEnd type="none" w="med" len="med"/>
            <a:tailEnd type="none" w="med" len="med"/>
          </a:ln>
        </p:spPr>
      </p:cxnSp>
      <p:sp>
        <p:nvSpPr>
          <p:cNvPr id="26" name="TextBox 25">
            <a:extLst>
              <a:ext uri="{FF2B5EF4-FFF2-40B4-BE49-F238E27FC236}">
                <a16:creationId xmlns:a16="http://schemas.microsoft.com/office/drawing/2014/main" id="{A8924FEF-4FB1-4BB2-972D-CF0F61988476}"/>
              </a:ext>
            </a:extLst>
          </p:cNvPr>
          <p:cNvSpPr txBox="1"/>
          <p:nvPr/>
        </p:nvSpPr>
        <p:spPr>
          <a:xfrm>
            <a:off x="311701" y="1201286"/>
            <a:ext cx="2224466" cy="400110"/>
          </a:xfrm>
          <a:prstGeom prst="rect">
            <a:avLst/>
          </a:prstGeom>
          <a:noFill/>
        </p:spPr>
        <p:txBody>
          <a:bodyPr wrap="square" rtlCol="0">
            <a:spAutoFit/>
          </a:bodyPr>
          <a:lstStyle/>
          <a:p>
            <a:r>
              <a:rPr lang="en-US" sz="2000" b="1" dirty="0">
                <a:solidFill>
                  <a:schemeClr val="accent1">
                    <a:lumMod val="50000"/>
                  </a:schemeClr>
                </a:solidFill>
                <a:latin typeface="+mj-lt"/>
              </a:rPr>
              <a:t>Splash Screen: </a:t>
            </a:r>
          </a:p>
        </p:txBody>
      </p:sp>
      <p:sp>
        <p:nvSpPr>
          <p:cNvPr id="27" name="TextBox 26">
            <a:extLst>
              <a:ext uri="{FF2B5EF4-FFF2-40B4-BE49-F238E27FC236}">
                <a16:creationId xmlns:a16="http://schemas.microsoft.com/office/drawing/2014/main" id="{59636D35-351D-4945-BECF-16A4FE8C4161}"/>
              </a:ext>
            </a:extLst>
          </p:cNvPr>
          <p:cNvSpPr txBox="1"/>
          <p:nvPr/>
        </p:nvSpPr>
        <p:spPr>
          <a:xfrm>
            <a:off x="328954" y="1721113"/>
            <a:ext cx="2962140" cy="738664"/>
          </a:xfrm>
          <a:prstGeom prst="rect">
            <a:avLst/>
          </a:prstGeom>
          <a:noFill/>
        </p:spPr>
        <p:txBody>
          <a:bodyPr wrap="square" rtlCol="0">
            <a:spAutoFit/>
          </a:bodyPr>
          <a:lstStyle/>
          <a:p>
            <a:r>
              <a:rPr lang="en-US" dirty="0">
                <a:solidFill>
                  <a:schemeClr val="bg1"/>
                </a:solidFill>
                <a:latin typeface="Roboto Light"/>
                <a:ea typeface="Roboto Light"/>
                <a:sym typeface="Roboto Light"/>
              </a:rPr>
              <a:t>Once the Application is launched it this splash screen will pop up and it direct you to the home screen</a:t>
            </a:r>
            <a:r>
              <a:rPr lang="en-US" sz="1400" dirty="0">
                <a:solidFill>
                  <a:schemeClr val="bg1"/>
                </a:solidFill>
              </a:rPr>
              <a:t>.</a:t>
            </a:r>
            <a:endParaRPr lang="en-US" dirty="0">
              <a:solidFill>
                <a:schemeClr val="bg1"/>
              </a:solidFill>
            </a:endParaRPr>
          </a:p>
        </p:txBody>
      </p:sp>
      <p:pic>
        <p:nvPicPr>
          <p:cNvPr id="28" name="Picture 27">
            <a:extLst>
              <a:ext uri="{FF2B5EF4-FFF2-40B4-BE49-F238E27FC236}">
                <a16:creationId xmlns:a16="http://schemas.microsoft.com/office/drawing/2014/main" id="{0032248B-0CAD-48D8-B9FD-C8D546DCE0E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03580" y="1278082"/>
            <a:ext cx="1934875" cy="3636818"/>
          </a:xfrm>
          <a:prstGeom prst="rect">
            <a:avLst/>
          </a:prstGeom>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872</Words>
  <Application>Microsoft Office PowerPoint</Application>
  <PresentationFormat>On-screen Show (16:9)</PresentationFormat>
  <Paragraphs>78</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Roboto Black</vt:lpstr>
      <vt:lpstr>Courier New</vt:lpstr>
      <vt:lpstr>Arial</vt:lpstr>
      <vt:lpstr>Impact</vt:lpstr>
      <vt:lpstr>Roboto Light</vt:lpstr>
      <vt:lpstr>Wingdings</vt:lpstr>
      <vt:lpstr>Roboto Thin</vt:lpstr>
      <vt:lpstr>Whitney</vt:lpstr>
      <vt:lpstr>Bree Serif</vt:lpstr>
      <vt:lpstr>Roboto Mono Regular</vt:lpstr>
      <vt:lpstr>WEB PROPOSAL</vt:lpstr>
      <vt:lpstr>Workout Guide Application</vt:lpstr>
      <vt:lpstr>TABLE OF CONTENTS</vt:lpstr>
      <vt:lpstr>Introduction</vt:lpstr>
      <vt:lpstr>OUR MODULES</vt:lpstr>
      <vt:lpstr>LITERATURE SURVEY</vt:lpstr>
      <vt:lpstr>ADVANTAGES</vt:lpstr>
      <vt:lpstr>DISADVANTAGES</vt:lpstr>
      <vt:lpstr>MAJOR REQUIREMENTS</vt:lpstr>
      <vt:lpstr>SCREENS</vt:lpstr>
      <vt:lpstr>PowerPoint Presentation</vt:lpstr>
      <vt:lpstr>PowerPoint Presentation</vt:lpstr>
      <vt:lpstr>PowerPoint Presentation</vt:lpstr>
      <vt:lpstr>PowerPoint Presentation</vt:lpstr>
      <vt:lpstr>PowerPoint Presentation</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Workout Guide Application</dc:title>
  <dc:creator>Pranay Mahadik</dc:creator>
  <cp:lastModifiedBy>HARSH KELUSKAR</cp:lastModifiedBy>
  <cp:revision>16</cp:revision>
  <dcterms:modified xsi:type="dcterms:W3CDTF">2021-06-17T20:19:13Z</dcterms:modified>
</cp:coreProperties>
</file>