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2" r:id="rId6"/>
    <p:sldId id="303" r:id="rId7"/>
    <p:sldId id="300" r:id="rId8"/>
    <p:sldId id="301" r:id="rId9"/>
    <p:sldId id="304" r:id="rId10"/>
    <p:sldId id="305" r:id="rId11"/>
    <p:sldId id="30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0ADF6-59CD-4F7E-9E14-3DABD697B812}" v="170" dt="2022-11-29T16:02:14.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59" d="100"/>
          <a:sy n="59" d="100"/>
        </p:scale>
        <p:origin x="2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275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86046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17909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624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6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92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91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49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40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41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11/29/2022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94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11/29/2022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36518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dcoetzee/6271190493/"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66841"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520544" y="1507671"/>
            <a:ext cx="4762752" cy="3842657"/>
          </a:xfrm>
        </p:spPr>
        <p:txBody>
          <a:bodyPr anchor="b">
            <a:normAutofit/>
          </a:bodyPr>
          <a:lstStyle/>
          <a:p>
            <a:pPr>
              <a:lnSpc>
                <a:spcPct val="100000"/>
              </a:lnSpc>
            </a:pPr>
            <a:r>
              <a:rPr lang="en-US" sz="3200" b="1" i="1" dirty="0">
                <a:solidFill>
                  <a:schemeClr val="bg1"/>
                </a:solidFill>
                <a:latin typeface="Jokerman" panose="04090605060D06020702" pitchFamily="82" charset="0"/>
              </a:rPr>
              <a:t>LIBRARY </a:t>
            </a:r>
            <a:br>
              <a:rPr lang="en-US" sz="3200" b="1" i="1" dirty="0">
                <a:solidFill>
                  <a:schemeClr val="bg1"/>
                </a:solidFill>
                <a:latin typeface="Jokerman" panose="04090605060D06020702" pitchFamily="82" charset="0"/>
              </a:rPr>
            </a:br>
            <a:r>
              <a:rPr lang="en-US" sz="3200" b="1" i="1" dirty="0">
                <a:solidFill>
                  <a:schemeClr val="bg1"/>
                </a:solidFill>
                <a:latin typeface="Jokerman" panose="04090605060D06020702" pitchFamily="82" charset="0"/>
              </a:rPr>
              <a:t>MANAGEMENT</a:t>
            </a:r>
            <a:br>
              <a:rPr lang="en-US" sz="3200" b="1" i="1" dirty="0">
                <a:solidFill>
                  <a:schemeClr val="bg1"/>
                </a:solidFill>
                <a:latin typeface="Jokerman" panose="04090605060D06020702" pitchFamily="82" charset="0"/>
              </a:rPr>
            </a:br>
            <a:br>
              <a:rPr lang="en-US" sz="3200" b="1" i="1" dirty="0">
                <a:solidFill>
                  <a:schemeClr val="bg1"/>
                </a:solidFill>
                <a:latin typeface="Bradley Hand ITC" panose="03070402050302030203" pitchFamily="66" charset="0"/>
              </a:rPr>
            </a:br>
            <a:r>
              <a:rPr lang="en-US" sz="3200" b="1" i="1" dirty="0">
                <a:solidFill>
                  <a:schemeClr val="bg1"/>
                </a:solidFill>
                <a:latin typeface="Bradley Hand ITC" panose="03070402050302030203" pitchFamily="66" charset="0"/>
              </a:rPr>
              <a:t>        </a:t>
            </a:r>
            <a:r>
              <a:rPr lang="en-US" sz="2800" b="1" i="1" dirty="0">
                <a:solidFill>
                  <a:schemeClr val="bg1"/>
                </a:solidFill>
                <a:latin typeface="Bradley Hand ITC" panose="03070402050302030203" pitchFamily="66" charset="0"/>
              </a:rPr>
              <a:t>BY - PAVITHRA G</a:t>
            </a:r>
            <a:br>
              <a:rPr lang="en-US" sz="2800" b="1" i="1" dirty="0">
                <a:solidFill>
                  <a:schemeClr val="bg1"/>
                </a:solidFill>
                <a:latin typeface="Bradley Hand ITC" panose="03070402050302030203" pitchFamily="66" charset="0"/>
              </a:rPr>
            </a:br>
            <a:r>
              <a:rPr lang="en-US" sz="2800" b="1" i="1" dirty="0">
                <a:solidFill>
                  <a:schemeClr val="bg1"/>
                </a:solidFill>
                <a:latin typeface="Bradley Hand ITC" panose="03070402050302030203" pitchFamily="66" charset="0"/>
              </a:rPr>
              <a:t>                     POOJA M N</a:t>
            </a:r>
            <a:br>
              <a:rPr lang="en-US" sz="2800" b="1" i="1" dirty="0">
                <a:solidFill>
                  <a:schemeClr val="bg1"/>
                </a:solidFill>
                <a:latin typeface="Bradley Hand ITC" panose="03070402050302030203" pitchFamily="66" charset="0"/>
              </a:rPr>
            </a:br>
            <a:r>
              <a:rPr lang="en-US" sz="2800" b="1" i="1" dirty="0">
                <a:solidFill>
                  <a:schemeClr val="bg1"/>
                </a:solidFill>
                <a:latin typeface="Bradley Hand ITC" panose="03070402050302030203" pitchFamily="66" charset="0"/>
              </a:rPr>
              <a:t>                    PADMA PRIYA M</a:t>
            </a:r>
            <a:br>
              <a:rPr lang="en-US" sz="2800" b="1" i="1" dirty="0">
                <a:solidFill>
                  <a:schemeClr val="bg1"/>
                </a:solidFill>
                <a:latin typeface="Bradley Hand ITC" panose="03070402050302030203" pitchFamily="66" charset="0"/>
              </a:rPr>
            </a:br>
            <a:r>
              <a:rPr lang="en-US" sz="2800" b="1" i="1" dirty="0">
                <a:solidFill>
                  <a:schemeClr val="bg1"/>
                </a:solidFill>
                <a:latin typeface="Bradley Hand ITC" panose="03070402050302030203" pitchFamily="66" charset="0"/>
              </a:rPr>
              <a:t>                    SORNISHA N L</a:t>
            </a:r>
            <a:br>
              <a:rPr lang="en-US" sz="2800" b="1" i="1" dirty="0">
                <a:solidFill>
                  <a:schemeClr val="bg1"/>
                </a:solidFill>
                <a:latin typeface="Bradley Hand ITC" panose="03070402050302030203" pitchFamily="66" charset="0"/>
              </a:rPr>
            </a:br>
            <a:endParaRPr lang="en-US" sz="2800" b="1" i="1"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5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58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97ED-4DBC-8522-C95E-811895AC9B15}"/>
              </a:ext>
            </a:extLst>
          </p:cNvPr>
          <p:cNvSpPr>
            <a:spLocks noGrp="1"/>
          </p:cNvSpPr>
          <p:nvPr>
            <p:ph type="title"/>
          </p:nvPr>
        </p:nvSpPr>
        <p:spPr>
          <a:xfrm>
            <a:off x="1066800" y="1303505"/>
            <a:ext cx="10058400" cy="1274325"/>
          </a:xfrm>
        </p:spPr>
        <p:txBody>
          <a:bodyPr>
            <a:normAutofit fontScale="90000"/>
          </a:bodyPr>
          <a:lstStyle/>
          <a:p>
            <a:r>
              <a:rPr lang="en-IN" sz="4800" b="1" i="1" dirty="0">
                <a:solidFill>
                  <a:srgbClr val="002060"/>
                </a:solidFill>
                <a:latin typeface="Bookman Old Style" panose="02050604050505020204" pitchFamily="18" charset="0"/>
              </a:rPr>
              <a:t>WHY LIBRARY MANAGEMENT </a:t>
            </a:r>
            <a:r>
              <a:rPr lang="en-IN" sz="4400" b="1" i="1" dirty="0">
                <a:solidFill>
                  <a:srgbClr val="002060"/>
                </a:solidFill>
                <a:latin typeface="Bookman Old Style" panose="02050604050505020204" pitchFamily="18" charset="0"/>
              </a:rPr>
              <a:t>?</a:t>
            </a:r>
            <a:endParaRPr lang="en-IN" dirty="0"/>
          </a:p>
        </p:txBody>
      </p:sp>
      <p:pic>
        <p:nvPicPr>
          <p:cNvPr id="4" name="Picture 3">
            <a:extLst>
              <a:ext uri="{FF2B5EF4-FFF2-40B4-BE49-F238E27FC236}">
                <a16:creationId xmlns:a16="http://schemas.microsoft.com/office/drawing/2014/main" id="{63C35450-6736-FCCD-CD31-E34DAEBD5C82}"/>
              </a:ext>
            </a:extLst>
          </p:cNvPr>
          <p:cNvPicPr>
            <a:picLocks noChangeAspect="1"/>
          </p:cNvPicPr>
          <p:nvPr/>
        </p:nvPicPr>
        <p:blipFill>
          <a:blip r:embed="rId3"/>
          <a:stretch>
            <a:fillRect/>
          </a:stretch>
        </p:blipFill>
        <p:spPr>
          <a:xfrm>
            <a:off x="4056434" y="2868038"/>
            <a:ext cx="2856403" cy="2856403"/>
          </a:xfrm>
          <a:prstGeom prst="ellipse">
            <a:avLst/>
          </a:prstGeom>
          <a:ln>
            <a:noFill/>
          </a:ln>
          <a:effectLst>
            <a:softEdge rad="112500"/>
          </a:effectLst>
        </p:spPr>
      </p:pic>
    </p:spTree>
    <p:extLst>
      <p:ext uri="{BB962C8B-B14F-4D97-AF65-F5344CB8AC3E}">
        <p14:creationId xmlns:p14="http://schemas.microsoft.com/office/powerpoint/2010/main" val="1932310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37E055E4-94B0-31C1-BFFD-2429881C7CFC}"/>
              </a:ext>
            </a:extLst>
          </p:cNvPr>
          <p:cNvSpPr txBox="1">
            <a:spLocks/>
          </p:cNvSpPr>
          <p:nvPr/>
        </p:nvSpPr>
        <p:spPr>
          <a:xfrm>
            <a:off x="657590" y="874274"/>
            <a:ext cx="10727663" cy="4708187"/>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Wingdings" panose="05000000000000000000" pitchFamily="2" charset="2"/>
              <a:buChar char="q"/>
            </a:pPr>
            <a:r>
              <a:rPr lang="en-IN" sz="2800" dirty="0">
                <a:solidFill>
                  <a:schemeClr val="tx1">
                    <a:lumMod val="95000"/>
                    <a:lumOff val="5000"/>
                  </a:schemeClr>
                </a:solidFill>
                <a:latin typeface="Comic Sans MS" panose="030F0702030302020204" pitchFamily="66" charset="0"/>
              </a:rPr>
              <a:t>IMPROVE CUSTOMER SERVICES THROUGH GREAT ACCESS TO ACCURATE INFORMATION</a:t>
            </a:r>
          </a:p>
          <a:p>
            <a:pPr marL="457200" indent="-457200">
              <a:buFont typeface="Wingdings" panose="05000000000000000000" pitchFamily="2" charset="2"/>
              <a:buChar char="q"/>
            </a:pPr>
            <a:endParaRPr lang="en-IN" sz="2800" dirty="0">
              <a:solidFill>
                <a:schemeClr val="tx1">
                  <a:lumMod val="95000"/>
                  <a:lumOff val="5000"/>
                </a:schemeClr>
              </a:solidFill>
              <a:latin typeface="Comic Sans MS" panose="030F0702030302020204" pitchFamily="66" charset="0"/>
            </a:endParaRPr>
          </a:p>
          <a:p>
            <a:br>
              <a:rPr lang="en-IN" sz="2800" dirty="0">
                <a:solidFill>
                  <a:schemeClr val="tx1">
                    <a:lumMod val="95000"/>
                    <a:lumOff val="5000"/>
                  </a:schemeClr>
                </a:solidFill>
                <a:latin typeface="Comic Sans MS" panose="030F0702030302020204" pitchFamily="66" charset="0"/>
              </a:rPr>
            </a:br>
            <a:br>
              <a:rPr lang="en-IN" sz="2800" dirty="0">
                <a:solidFill>
                  <a:schemeClr val="tx1">
                    <a:lumMod val="95000"/>
                    <a:lumOff val="5000"/>
                  </a:schemeClr>
                </a:solidFill>
                <a:latin typeface="Book Antiqua" panose="02040602050305030304" pitchFamily="18" charset="0"/>
              </a:rPr>
            </a:br>
            <a:endParaRPr lang="en-IN" sz="2400" dirty="0">
              <a:solidFill>
                <a:schemeClr val="tx1"/>
              </a:solidFill>
              <a:latin typeface="Comic Sans MS" panose="030F0702030302020204" pitchFamily="66" charset="0"/>
            </a:endParaRPr>
          </a:p>
        </p:txBody>
      </p:sp>
      <p:sp>
        <p:nvSpPr>
          <p:cNvPr id="5" name="Title 9">
            <a:extLst>
              <a:ext uri="{FF2B5EF4-FFF2-40B4-BE49-F238E27FC236}">
                <a16:creationId xmlns:a16="http://schemas.microsoft.com/office/drawing/2014/main" id="{502A762A-A86C-A886-F2F3-FFEA1A1ACC18}"/>
              </a:ext>
            </a:extLst>
          </p:cNvPr>
          <p:cNvSpPr txBox="1">
            <a:spLocks/>
          </p:cNvSpPr>
          <p:nvPr/>
        </p:nvSpPr>
        <p:spPr>
          <a:xfrm>
            <a:off x="696499" y="2148598"/>
            <a:ext cx="11003280" cy="4528225"/>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Wingdings" panose="05000000000000000000" pitchFamily="2" charset="2"/>
              <a:buChar char="q"/>
            </a:pPr>
            <a:r>
              <a:rPr lang="en-IN" sz="2800" dirty="0">
                <a:solidFill>
                  <a:schemeClr val="tx1">
                    <a:lumMod val="95000"/>
                    <a:lumOff val="5000"/>
                  </a:schemeClr>
                </a:solidFill>
                <a:latin typeface="Book Antiqua" panose="02040602050305030304" pitchFamily="18" charset="0"/>
              </a:rPr>
              <a:t> </a:t>
            </a:r>
            <a:r>
              <a:rPr lang="en-IN" sz="2800" dirty="0">
                <a:solidFill>
                  <a:schemeClr val="tx1">
                    <a:lumMod val="95000"/>
                    <a:lumOff val="5000"/>
                  </a:schemeClr>
                </a:solidFill>
                <a:latin typeface="Comic Sans MS" panose="030F0702030302020204" pitchFamily="66" charset="0"/>
              </a:rPr>
              <a:t>MORE ECONOMICAL AND SAFER MEANS OF STORING                          AND KEEPING OF INFORMATION</a:t>
            </a:r>
          </a:p>
          <a:p>
            <a:br>
              <a:rPr lang="en-IN" sz="2800" dirty="0">
                <a:solidFill>
                  <a:schemeClr val="tx1">
                    <a:lumMod val="95000"/>
                    <a:lumOff val="5000"/>
                  </a:schemeClr>
                </a:solidFill>
                <a:latin typeface="Book Antiqua" panose="02040602050305030304" pitchFamily="18" charset="0"/>
              </a:rPr>
            </a:br>
            <a:br>
              <a:rPr lang="en-IN" sz="2800" dirty="0">
                <a:solidFill>
                  <a:schemeClr val="tx1">
                    <a:lumMod val="95000"/>
                    <a:lumOff val="5000"/>
                  </a:schemeClr>
                </a:solidFill>
                <a:latin typeface="Book Antiqua" panose="02040602050305030304" pitchFamily="18" charset="0"/>
              </a:rPr>
            </a:br>
            <a:endParaRPr lang="en-IN" sz="2400" dirty="0">
              <a:solidFill>
                <a:schemeClr val="tx1"/>
              </a:solidFill>
              <a:latin typeface="Comic Sans MS" panose="030F0702030302020204" pitchFamily="66" charset="0"/>
            </a:endParaRPr>
          </a:p>
        </p:txBody>
      </p:sp>
      <p:sp>
        <p:nvSpPr>
          <p:cNvPr id="6" name="Title 9">
            <a:extLst>
              <a:ext uri="{FF2B5EF4-FFF2-40B4-BE49-F238E27FC236}">
                <a16:creationId xmlns:a16="http://schemas.microsoft.com/office/drawing/2014/main" id="{D5112F04-2823-5DC4-C1E9-5112977F031D}"/>
              </a:ext>
            </a:extLst>
          </p:cNvPr>
          <p:cNvSpPr txBox="1">
            <a:spLocks/>
          </p:cNvSpPr>
          <p:nvPr/>
        </p:nvSpPr>
        <p:spPr>
          <a:xfrm>
            <a:off x="767838" y="3484934"/>
            <a:ext cx="10727663" cy="3331724"/>
          </a:xfrm>
          <a:prstGeom prst="rect">
            <a:avLst/>
          </a:prstGeom>
        </p:spPr>
        <p:txBody>
          <a:bodyPr>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Wingdings" panose="05000000000000000000" pitchFamily="2" charset="2"/>
              <a:buChar char="q"/>
            </a:pPr>
            <a:r>
              <a:rPr lang="en-IN" sz="2800" dirty="0">
                <a:solidFill>
                  <a:schemeClr val="tx1">
                    <a:lumMod val="95000"/>
                    <a:lumOff val="5000"/>
                  </a:schemeClr>
                </a:solidFill>
                <a:latin typeface="Comic Sans MS" panose="030F0702030302020204" pitchFamily="66" charset="0"/>
              </a:rPr>
              <a:t>EASIER ACCESS TO INFORMATION LIKE STOCK OF BOOKS AND MANAGEMENT REPORTS</a:t>
            </a:r>
          </a:p>
          <a:p>
            <a:pPr marL="457200" indent="-457200">
              <a:buFont typeface="Wingdings" panose="05000000000000000000" pitchFamily="2" charset="2"/>
              <a:buChar char="q"/>
            </a:pPr>
            <a:endParaRPr lang="en-IN" sz="2800" dirty="0">
              <a:solidFill>
                <a:schemeClr val="tx1">
                  <a:lumMod val="95000"/>
                  <a:lumOff val="5000"/>
                </a:schemeClr>
              </a:solidFill>
              <a:latin typeface="Comic Sans MS" panose="030F0702030302020204" pitchFamily="66" charset="0"/>
            </a:endParaRPr>
          </a:p>
          <a:p>
            <a:pPr marL="457200" indent="-457200">
              <a:buFont typeface="Wingdings" panose="05000000000000000000" pitchFamily="2" charset="2"/>
              <a:buChar char="q"/>
            </a:pPr>
            <a:r>
              <a:rPr lang="en-IN" sz="2800" dirty="0">
                <a:solidFill>
                  <a:schemeClr val="tx1">
                    <a:lumMod val="95000"/>
                    <a:lumOff val="5000"/>
                  </a:schemeClr>
                </a:solidFill>
                <a:latin typeface="Comic Sans MS" panose="030F0702030302020204" pitchFamily="66" charset="0"/>
              </a:rPr>
              <a:t>MORE RELIABLE SECURITY AND CONFIDENTIAL INFORMATION</a:t>
            </a:r>
            <a:br>
              <a:rPr lang="en-IN" sz="2800" dirty="0">
                <a:solidFill>
                  <a:schemeClr val="tx1">
                    <a:lumMod val="95000"/>
                    <a:lumOff val="5000"/>
                  </a:schemeClr>
                </a:solidFill>
                <a:latin typeface="Book Antiqua" panose="02040602050305030304" pitchFamily="18" charset="0"/>
              </a:rPr>
            </a:br>
            <a:br>
              <a:rPr lang="en-IN" sz="2800" dirty="0">
                <a:solidFill>
                  <a:schemeClr val="tx1">
                    <a:lumMod val="95000"/>
                    <a:lumOff val="5000"/>
                  </a:schemeClr>
                </a:solidFill>
                <a:latin typeface="Book Antiqua" panose="02040602050305030304" pitchFamily="18" charset="0"/>
              </a:rPr>
            </a:br>
            <a:endParaRPr lang="en-IN" sz="24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9464123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58000"/>
          </a:blip>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61BFD-53B8-97E4-AC62-074272175D99}"/>
              </a:ext>
            </a:extLst>
          </p:cNvPr>
          <p:cNvSpPr txBox="1"/>
          <p:nvPr/>
        </p:nvSpPr>
        <p:spPr>
          <a:xfrm>
            <a:off x="340467" y="282103"/>
            <a:ext cx="12003932" cy="6647974"/>
          </a:xfrm>
          <a:prstGeom prst="rect">
            <a:avLst/>
          </a:prstGeom>
          <a:noFill/>
        </p:spPr>
        <p:txBody>
          <a:bodyPr wrap="square" rtlCol="0">
            <a:spAutoFit/>
          </a:bodyPr>
          <a:lstStyle/>
          <a:p>
            <a:pPr marL="457200" indent="-457200">
              <a:buFont typeface="Wingdings" panose="05000000000000000000" pitchFamily="2" charset="2"/>
              <a:buChar char="q"/>
            </a:pPr>
            <a:r>
              <a:rPr lang="en-IN" sz="2400" dirty="0">
                <a:latin typeface="Bookman Old Style" panose="02050604050505020204" pitchFamily="18" charset="0"/>
              </a:rPr>
              <a:t>INCREASE PRODUCTIVITY AND JOBS SATISFACTION AMONG STAFF MEMBERS</a:t>
            </a:r>
          </a:p>
          <a:p>
            <a:pPr marL="457200" indent="-457200">
              <a:buFont typeface="Wingdings" panose="05000000000000000000" pitchFamily="2" charset="2"/>
              <a:buChar char="q"/>
            </a:pPr>
            <a:endParaRPr lang="en-IN" sz="2400" dirty="0">
              <a:latin typeface="Bookman Old Style" panose="02050604050505020204" pitchFamily="18" charset="0"/>
            </a:endParaRPr>
          </a:p>
          <a:p>
            <a:pPr marL="342900" indent="-342900">
              <a:buFont typeface="Wingdings" panose="05000000000000000000" pitchFamily="2" charset="2"/>
              <a:buChar char="q"/>
            </a:pPr>
            <a:r>
              <a:rPr lang="en-IN" sz="2400" dirty="0">
                <a:latin typeface="Bookman Old Style" panose="02050604050505020204" pitchFamily="18" charset="0"/>
              </a:rPr>
              <a:t>LIBRARY MANAGEMENT OFFERS VERY RELIABLE AND  TO FIND RARE MATERIALS</a:t>
            </a:r>
          </a:p>
          <a:p>
            <a:pPr marL="342900" indent="-342900">
              <a:buFont typeface="Wingdings" panose="05000000000000000000" pitchFamily="2" charset="2"/>
              <a:buChar char="q"/>
            </a:pPr>
            <a:endParaRPr lang="en-IN" sz="2400" dirty="0">
              <a:latin typeface="Bookman Old Style" panose="02050604050505020204" pitchFamily="18" charset="0"/>
            </a:endParaRPr>
          </a:p>
          <a:p>
            <a:pPr marL="285750" indent="-285750">
              <a:buFont typeface="Wingdings" panose="05000000000000000000" pitchFamily="2" charset="2"/>
              <a:buChar char="q"/>
            </a:pPr>
            <a:r>
              <a:rPr lang="en-IN" sz="2400" dirty="0">
                <a:latin typeface="Bookman Old Style" panose="02050604050505020204" pitchFamily="18" charset="0"/>
              </a:rPr>
              <a:t> IMPROVED EFFICIENCY AND EFFECTIVENESS IN ADMINISTRATION AND MANAGEMENT </a:t>
            </a:r>
          </a:p>
          <a:p>
            <a:pPr marL="285750" indent="-285750">
              <a:buFont typeface="Wingdings" panose="05000000000000000000" pitchFamily="2" charset="2"/>
              <a:buChar char="q"/>
            </a:pPr>
            <a:endParaRPr lang="en-IN" sz="2400" dirty="0">
              <a:latin typeface="Bookman Old Style" panose="02050604050505020204" pitchFamily="18" charset="0"/>
            </a:endParaRPr>
          </a:p>
          <a:p>
            <a:pPr marL="285750" indent="-285750">
              <a:buFont typeface="Wingdings" panose="05000000000000000000" pitchFamily="2" charset="2"/>
              <a:buChar char="q"/>
            </a:pPr>
            <a:r>
              <a:rPr lang="en-IN" sz="2400" dirty="0">
                <a:latin typeface="Bookman Old Style" panose="02050604050505020204" pitchFamily="18" charset="0"/>
              </a:rPr>
              <a:t>GREAT ACCOUNTABILITY AND TRANSPARENCY IN OPERATIONS</a:t>
            </a:r>
          </a:p>
          <a:p>
            <a:pPr marL="285750" indent="-285750">
              <a:buFont typeface="Wingdings" panose="05000000000000000000" pitchFamily="2" charset="2"/>
              <a:buChar char="q"/>
            </a:pPr>
            <a:endParaRPr lang="en-IN" sz="2400" dirty="0">
              <a:latin typeface="Bookman Old Style" panose="02050604050505020204" pitchFamily="18" charset="0"/>
            </a:endParaRPr>
          </a:p>
          <a:p>
            <a:pPr marL="285750" indent="-285750">
              <a:buFont typeface="Wingdings" panose="05000000000000000000" pitchFamily="2" charset="2"/>
              <a:buChar char="q"/>
            </a:pPr>
            <a:r>
              <a:rPr lang="en-IN" sz="2400" dirty="0">
                <a:latin typeface="Bookman Old Style" panose="02050604050505020204" pitchFamily="18" charset="0"/>
              </a:rPr>
              <a:t>REDUCES ERRORS AND ELIMINATING REPETATIVE  MANUAL PROCESSING </a:t>
            </a:r>
          </a:p>
          <a:p>
            <a:pPr marL="285750" indent="-285750">
              <a:buFont typeface="Wingdings" panose="05000000000000000000" pitchFamily="2" charset="2"/>
              <a:buChar char="q"/>
            </a:pPr>
            <a:endParaRPr lang="en-IN" sz="2400" dirty="0">
              <a:latin typeface="Bookman Old Style" panose="02050604050505020204" pitchFamily="18" charset="0"/>
            </a:endParaRPr>
          </a:p>
          <a:p>
            <a:pPr marL="285750" indent="-285750">
              <a:buFont typeface="Wingdings" panose="05000000000000000000" pitchFamily="2" charset="2"/>
              <a:buChar char="q"/>
            </a:pPr>
            <a:r>
              <a:rPr lang="en-IN" sz="2400" dirty="0">
                <a:latin typeface="Bookman Old Style" panose="02050604050505020204" pitchFamily="18" charset="0"/>
              </a:rPr>
              <a:t>LIBRARY MANAGEMENT SYSTEM OFFERS MANY FLEXIBLE AND CONVENIENT FEATURES ALLOWING LIBRARIANS AND LIBRARY USERS TO MAXIMISE TIME AND EFFICIENCY</a:t>
            </a:r>
          </a:p>
          <a:p>
            <a:pPr marL="285750" indent="-285750">
              <a:buFont typeface="Wingdings" panose="05000000000000000000" pitchFamily="2" charset="2"/>
              <a:buChar char="q"/>
            </a:pPr>
            <a:endParaRPr lang="en-IN" sz="1800" dirty="0">
              <a:latin typeface="Book Antiqua" panose="02040602050305030304" pitchFamily="18" charset="0"/>
            </a:endParaRPr>
          </a:p>
        </p:txBody>
      </p:sp>
    </p:spTree>
    <p:extLst>
      <p:ext uri="{BB962C8B-B14F-4D97-AF65-F5344CB8AC3E}">
        <p14:creationId xmlns:p14="http://schemas.microsoft.com/office/powerpoint/2010/main" val="3547362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BB79D-EDCC-3864-6681-158311741C4A}"/>
              </a:ext>
            </a:extLst>
          </p:cNvPr>
          <p:cNvSpPr txBox="1"/>
          <p:nvPr/>
        </p:nvSpPr>
        <p:spPr>
          <a:xfrm>
            <a:off x="171855" y="0"/>
            <a:ext cx="11848290" cy="6093976"/>
          </a:xfrm>
          <a:prstGeom prst="rect">
            <a:avLst/>
          </a:prstGeom>
          <a:noFill/>
        </p:spPr>
        <p:txBody>
          <a:bodyPr wrap="square" rtlCol="0">
            <a:spAutoFit/>
          </a:bodyPr>
          <a:lstStyle/>
          <a:p>
            <a:r>
              <a:rPr lang="en-IN" sz="6000" dirty="0">
                <a:latin typeface="Bernard MT Condensed" panose="02050806060905020404" pitchFamily="18" charset="0"/>
              </a:rPr>
              <a:t>            REQUIREMENT ANALYSIS</a:t>
            </a:r>
          </a:p>
          <a:p>
            <a:pPr marL="285750" indent="-285750">
              <a:buFont typeface="Wingdings" panose="05000000000000000000" pitchFamily="2" charset="2"/>
              <a:buChar char="q"/>
            </a:pPr>
            <a:r>
              <a:rPr lang="en-US" sz="2400" dirty="0">
                <a:latin typeface="Copperplate Gothic Bold" panose="020E0705020206020404" pitchFamily="34" charset="0"/>
              </a:rPr>
              <a:t>Manage Book and Member Record with help of Barcode.</a:t>
            </a:r>
          </a:p>
          <a:p>
            <a:pPr marL="285750" indent="-285750">
              <a:buFont typeface="Wingdings" panose="05000000000000000000" pitchFamily="2" charset="2"/>
              <a:buChar char="q"/>
            </a:pPr>
            <a:endParaRPr lang="en-IN" sz="2400" dirty="0">
              <a:latin typeface="Copperplate Gothic Bold" panose="020E0705020206020404" pitchFamily="34" charset="0"/>
            </a:endParaRPr>
          </a:p>
          <a:p>
            <a:pPr marL="285750" indent="-285750">
              <a:buFont typeface="Wingdings" panose="05000000000000000000" pitchFamily="2" charset="2"/>
              <a:buChar char="q"/>
            </a:pPr>
            <a:r>
              <a:rPr lang="en-US" sz="2400" dirty="0">
                <a:latin typeface="Copperplate Gothic Bold" panose="020E0705020206020404" pitchFamily="34" charset="0"/>
              </a:rPr>
              <a:t>Barcode: Use of Bar Codes for Library Management eases the everyday tasks of big Libraries, where the No. of transactions exceed several thousands in number.</a:t>
            </a:r>
          </a:p>
          <a:p>
            <a:pPr marL="285750" indent="-285750">
              <a:buFont typeface="Wingdings" panose="05000000000000000000" pitchFamily="2" charset="2"/>
              <a:buChar char="q"/>
            </a:pPr>
            <a:endParaRPr lang="en-IN" sz="2400" dirty="0">
              <a:latin typeface="Copperplate Gothic Bold" panose="020E0705020206020404" pitchFamily="34" charset="0"/>
            </a:endParaRPr>
          </a:p>
          <a:p>
            <a:pPr marL="285750" indent="-285750">
              <a:buFont typeface="Wingdings" panose="05000000000000000000" pitchFamily="2" charset="2"/>
              <a:buChar char="q"/>
            </a:pPr>
            <a:r>
              <a:rPr lang="en-US" sz="2400" dirty="0">
                <a:latin typeface="Copperplate Gothic Bold" panose="020E0705020206020404" pitchFamily="34" charset="0"/>
              </a:rPr>
              <a:t>Library management software admin/Member can easily search book author, Title, Accession No, Publication, and Language also admin can filter data with category wise.</a:t>
            </a:r>
          </a:p>
          <a:p>
            <a:pPr marL="285750" indent="-285750">
              <a:buFont typeface="Wingdings" panose="05000000000000000000" pitchFamily="2" charset="2"/>
              <a:buChar char="q"/>
            </a:pPr>
            <a:endParaRPr lang="en-US" sz="2400" dirty="0">
              <a:latin typeface="Copperplate Gothic Bold" panose="020E0705020206020404" pitchFamily="34" charset="0"/>
            </a:endParaRPr>
          </a:p>
          <a:p>
            <a:pPr marL="285750" indent="-285750">
              <a:buFont typeface="Wingdings" panose="05000000000000000000" pitchFamily="2" charset="2"/>
              <a:buChar char="q"/>
            </a:pPr>
            <a:r>
              <a:rPr lang="en-US" sz="2400" dirty="0">
                <a:latin typeface="Copperplate Gothic Bold" panose="020E0705020206020404" pitchFamily="34" charset="0"/>
              </a:rPr>
              <a:t>Facility for User to suggest items :User suggestion and request for purchasing anew item is handled by the software itself reducing the administrator’s task.</a:t>
            </a:r>
            <a:endParaRPr lang="en-IN" sz="2400" dirty="0">
              <a:latin typeface="Copperplate Gothic Bold" panose="020E0705020206020404" pitchFamily="34" charset="0"/>
            </a:endParaRPr>
          </a:p>
          <a:p>
            <a:pPr marL="285750" indent="-285750">
              <a:buFont typeface="Wingdings" panose="05000000000000000000" pitchFamily="2" charset="2"/>
              <a:buChar char="q"/>
            </a:pPr>
            <a:endParaRPr lang="en-IN" dirty="0">
              <a:latin typeface="Bernard MT Condensed" panose="02050806060905020404" pitchFamily="18" charset="0"/>
            </a:endParaRPr>
          </a:p>
        </p:txBody>
      </p:sp>
    </p:spTree>
    <p:extLst>
      <p:ext uri="{BB962C8B-B14F-4D97-AF65-F5344CB8AC3E}">
        <p14:creationId xmlns:p14="http://schemas.microsoft.com/office/powerpoint/2010/main" val="681598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58000"/>
          </a:blip>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B214A-FC74-EAAF-9B99-D62EEAF8008D}"/>
              </a:ext>
            </a:extLst>
          </p:cNvPr>
          <p:cNvSpPr txBox="1"/>
          <p:nvPr/>
        </p:nvSpPr>
        <p:spPr>
          <a:xfrm>
            <a:off x="440987" y="408561"/>
            <a:ext cx="11751013" cy="6801862"/>
          </a:xfrm>
          <a:prstGeom prst="rect">
            <a:avLst/>
          </a:prstGeom>
          <a:noFill/>
        </p:spPr>
        <p:txBody>
          <a:bodyPr wrap="square">
            <a:spAutoFit/>
          </a:bodyPr>
          <a:lstStyle/>
          <a:p>
            <a:pPr marL="571500" indent="-571500">
              <a:buFont typeface="Wingdings" panose="05000000000000000000" pitchFamily="2" charset="2"/>
              <a:buChar char="q"/>
            </a:pPr>
            <a:r>
              <a:rPr lang="en-IN" sz="3600" dirty="0">
                <a:latin typeface="Century" panose="02040604050505020304" pitchFamily="18" charset="0"/>
              </a:rPr>
              <a:t>Library system gives all the detailed information about students, staffs and books, it will track the books available in the library and the books that have been issued to the library users (students)</a:t>
            </a:r>
          </a:p>
          <a:p>
            <a:pPr marL="571500" indent="-571500">
              <a:buFont typeface="Wingdings" panose="05000000000000000000" pitchFamily="2" charset="2"/>
              <a:buChar char="q"/>
            </a:pPr>
            <a:endParaRPr lang="en-IN" sz="3600" dirty="0">
              <a:latin typeface="Century" panose="02040604050505020304" pitchFamily="18" charset="0"/>
            </a:endParaRPr>
          </a:p>
          <a:p>
            <a:pPr marL="571500" indent="-571500">
              <a:buFont typeface="Wingdings" panose="05000000000000000000" pitchFamily="2" charset="2"/>
              <a:buChar char="q"/>
            </a:pPr>
            <a:r>
              <a:rPr lang="en-US" sz="3600" b="1" i="0" dirty="0">
                <a:solidFill>
                  <a:srgbClr val="282829"/>
                </a:solidFill>
                <a:effectLst/>
                <a:latin typeface="Century" panose="02040604050505020304" pitchFamily="18" charset="0"/>
              </a:rPr>
              <a:t>Update stock details: </a:t>
            </a:r>
            <a:r>
              <a:rPr lang="en-US" sz="3600" b="0" i="0" dirty="0">
                <a:solidFill>
                  <a:srgbClr val="282829"/>
                </a:solidFill>
                <a:effectLst/>
                <a:latin typeface="Century" panose="02040604050505020304" pitchFamily="18" charset="0"/>
              </a:rPr>
              <a:t>It must enter</a:t>
            </a:r>
            <a:r>
              <a:rPr lang="en-US" sz="3600" b="1" i="0" dirty="0">
                <a:solidFill>
                  <a:srgbClr val="282829"/>
                </a:solidFill>
                <a:effectLst/>
                <a:latin typeface="Century" panose="02040604050505020304" pitchFamily="18" charset="0"/>
              </a:rPr>
              <a:t> </a:t>
            </a:r>
            <a:r>
              <a:rPr lang="en-US" sz="3600" b="0" i="0" dirty="0">
                <a:solidFill>
                  <a:srgbClr val="282829"/>
                </a:solidFill>
                <a:effectLst/>
                <a:latin typeface="Century" panose="02040604050505020304" pitchFamily="18" charset="0"/>
              </a:rPr>
              <a:t>details regarding new book, circulars, magazines </a:t>
            </a:r>
            <a:r>
              <a:rPr lang="en-US" sz="3600" b="0" i="0" dirty="0" err="1">
                <a:solidFill>
                  <a:srgbClr val="282829"/>
                </a:solidFill>
                <a:effectLst/>
                <a:latin typeface="Century" panose="02040604050505020304" pitchFamily="18" charset="0"/>
              </a:rPr>
              <a:t>etc</a:t>
            </a:r>
            <a:r>
              <a:rPr lang="en-US" sz="3600" b="0" i="0" dirty="0">
                <a:solidFill>
                  <a:srgbClr val="282829"/>
                </a:solidFill>
                <a:effectLst/>
                <a:latin typeface="Century" panose="02040604050505020304" pitchFamily="18" charset="0"/>
              </a:rPr>
              <a:t> .The stock details are updated each and every time a new stock arrives or when an item is taken out.</a:t>
            </a:r>
          </a:p>
          <a:p>
            <a:pPr marL="571500" indent="-571500">
              <a:buFont typeface="Wingdings" panose="05000000000000000000" pitchFamily="2" charset="2"/>
              <a:buChar char="q"/>
            </a:pPr>
            <a:endParaRPr lang="en-IN" sz="4000" dirty="0">
              <a:latin typeface="Century" panose="02040604050505020304" pitchFamily="18" charset="0"/>
            </a:endParaRPr>
          </a:p>
          <a:p>
            <a:pPr marL="571500" indent="-571500">
              <a:buFont typeface="Wingdings" panose="05000000000000000000" pitchFamily="2" charset="2"/>
              <a:buChar char="q"/>
            </a:pPr>
            <a:endParaRPr lang="en-IN" sz="3600" dirty="0"/>
          </a:p>
          <a:p>
            <a:pPr marL="571500" indent="-571500">
              <a:buFont typeface="Wingdings" panose="05000000000000000000" pitchFamily="2" charset="2"/>
              <a:buChar char="q"/>
            </a:pPr>
            <a:endParaRPr lang="en-IN" sz="3600" dirty="0"/>
          </a:p>
        </p:txBody>
      </p:sp>
    </p:spTree>
    <p:extLst>
      <p:ext uri="{BB962C8B-B14F-4D97-AF65-F5344CB8AC3E}">
        <p14:creationId xmlns:p14="http://schemas.microsoft.com/office/powerpoint/2010/main" val="15925176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ardrop 2">
            <a:extLst>
              <a:ext uri="{FF2B5EF4-FFF2-40B4-BE49-F238E27FC236}">
                <a16:creationId xmlns:a16="http://schemas.microsoft.com/office/drawing/2014/main" id="{5B40E503-9A28-C5E6-7E25-CE8B01239FDC}"/>
              </a:ext>
            </a:extLst>
          </p:cNvPr>
          <p:cNvSpPr/>
          <p:nvPr/>
        </p:nvSpPr>
        <p:spPr>
          <a:xfrm>
            <a:off x="3249384" y="1850570"/>
            <a:ext cx="1687285" cy="1502228"/>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eardrop 3">
            <a:extLst>
              <a:ext uri="{FF2B5EF4-FFF2-40B4-BE49-F238E27FC236}">
                <a16:creationId xmlns:a16="http://schemas.microsoft.com/office/drawing/2014/main" id="{691DCC53-F658-6213-36F4-D1C149FE118B}"/>
              </a:ext>
            </a:extLst>
          </p:cNvPr>
          <p:cNvSpPr/>
          <p:nvPr/>
        </p:nvSpPr>
        <p:spPr>
          <a:xfrm>
            <a:off x="5355771" y="1850569"/>
            <a:ext cx="1763485" cy="1502229"/>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ardrop 4">
            <a:extLst>
              <a:ext uri="{FF2B5EF4-FFF2-40B4-BE49-F238E27FC236}">
                <a16:creationId xmlns:a16="http://schemas.microsoft.com/office/drawing/2014/main" id="{ADCFC680-EF56-25CA-F929-C80A086AB593}"/>
              </a:ext>
            </a:extLst>
          </p:cNvPr>
          <p:cNvSpPr/>
          <p:nvPr/>
        </p:nvSpPr>
        <p:spPr>
          <a:xfrm>
            <a:off x="7500257" y="1850569"/>
            <a:ext cx="1905000" cy="1404259"/>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ardrop 5">
            <a:extLst>
              <a:ext uri="{FF2B5EF4-FFF2-40B4-BE49-F238E27FC236}">
                <a16:creationId xmlns:a16="http://schemas.microsoft.com/office/drawing/2014/main" id="{71C674B5-7FB7-2BCD-7E55-6373481213A0}"/>
              </a:ext>
            </a:extLst>
          </p:cNvPr>
          <p:cNvSpPr/>
          <p:nvPr/>
        </p:nvSpPr>
        <p:spPr>
          <a:xfrm>
            <a:off x="9949544" y="1797966"/>
            <a:ext cx="1763485" cy="1404258"/>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1" name="Teardrop 10">
            <a:extLst>
              <a:ext uri="{FF2B5EF4-FFF2-40B4-BE49-F238E27FC236}">
                <a16:creationId xmlns:a16="http://schemas.microsoft.com/office/drawing/2014/main" id="{EA62A436-AD74-02BE-88A0-BAABC4E129F7}"/>
              </a:ext>
            </a:extLst>
          </p:cNvPr>
          <p:cNvSpPr/>
          <p:nvPr/>
        </p:nvSpPr>
        <p:spPr>
          <a:xfrm>
            <a:off x="827314" y="1850569"/>
            <a:ext cx="1774369" cy="1502229"/>
          </a:xfrm>
          <a:prstGeom prst="teardrop">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C63A797F-62EB-6A2C-CF82-BACC5EB31742}"/>
              </a:ext>
            </a:extLst>
          </p:cNvPr>
          <p:cNvSpPr txBox="1"/>
          <p:nvPr/>
        </p:nvSpPr>
        <p:spPr>
          <a:xfrm>
            <a:off x="1058318" y="2084597"/>
            <a:ext cx="1420588" cy="830997"/>
          </a:xfrm>
          <a:prstGeom prst="rect">
            <a:avLst/>
          </a:prstGeom>
          <a:noFill/>
        </p:spPr>
        <p:txBody>
          <a:bodyPr wrap="square" rtlCol="0">
            <a:spAutoFit/>
          </a:bodyPr>
          <a:lstStyle/>
          <a:p>
            <a:pPr algn="ctr"/>
            <a:r>
              <a:rPr lang="en-US" sz="2400" i="1" dirty="0"/>
              <a:t>USER LOGIN</a:t>
            </a:r>
            <a:endParaRPr lang="en-IN" sz="2400" i="1" dirty="0"/>
          </a:p>
        </p:txBody>
      </p:sp>
      <p:sp>
        <p:nvSpPr>
          <p:cNvPr id="27" name="TextBox 26">
            <a:extLst>
              <a:ext uri="{FF2B5EF4-FFF2-40B4-BE49-F238E27FC236}">
                <a16:creationId xmlns:a16="http://schemas.microsoft.com/office/drawing/2014/main" id="{907FCC1E-65CB-1455-A5D9-AC30B6DA7979}"/>
              </a:ext>
            </a:extLst>
          </p:cNvPr>
          <p:cNvSpPr txBox="1"/>
          <p:nvPr/>
        </p:nvSpPr>
        <p:spPr>
          <a:xfrm flipH="1">
            <a:off x="3540658" y="2207707"/>
            <a:ext cx="1641566" cy="830997"/>
          </a:xfrm>
          <a:prstGeom prst="rect">
            <a:avLst/>
          </a:prstGeom>
          <a:noFill/>
        </p:spPr>
        <p:txBody>
          <a:bodyPr wrap="square" rtlCol="0">
            <a:spAutoFit/>
          </a:bodyPr>
          <a:lstStyle/>
          <a:p>
            <a:r>
              <a:rPr lang="en-US" sz="2400" dirty="0"/>
              <a:t>SELECT BOOK</a:t>
            </a:r>
            <a:endParaRPr lang="en-IN" sz="2400" dirty="0"/>
          </a:p>
        </p:txBody>
      </p:sp>
      <p:sp>
        <p:nvSpPr>
          <p:cNvPr id="28" name="TextBox 27">
            <a:extLst>
              <a:ext uri="{FF2B5EF4-FFF2-40B4-BE49-F238E27FC236}">
                <a16:creationId xmlns:a16="http://schemas.microsoft.com/office/drawing/2014/main" id="{0F59EDE2-D5CD-792B-1B2E-D11E625F2A69}"/>
              </a:ext>
            </a:extLst>
          </p:cNvPr>
          <p:cNvSpPr txBox="1"/>
          <p:nvPr/>
        </p:nvSpPr>
        <p:spPr>
          <a:xfrm>
            <a:off x="5644243" y="2217003"/>
            <a:ext cx="1410950" cy="830997"/>
          </a:xfrm>
          <a:prstGeom prst="rect">
            <a:avLst/>
          </a:prstGeom>
          <a:noFill/>
        </p:spPr>
        <p:txBody>
          <a:bodyPr wrap="square" rtlCol="0">
            <a:spAutoFit/>
          </a:bodyPr>
          <a:lstStyle/>
          <a:p>
            <a:r>
              <a:rPr lang="en-US" sz="2400" dirty="0"/>
              <a:t>SEARCH BOOK</a:t>
            </a:r>
            <a:endParaRPr lang="en-IN" sz="2400" dirty="0"/>
          </a:p>
        </p:txBody>
      </p:sp>
      <p:sp>
        <p:nvSpPr>
          <p:cNvPr id="30" name="TextBox 29">
            <a:extLst>
              <a:ext uri="{FF2B5EF4-FFF2-40B4-BE49-F238E27FC236}">
                <a16:creationId xmlns:a16="http://schemas.microsoft.com/office/drawing/2014/main" id="{07771B15-4E3A-40CC-363D-7D6E8BC6F6B8}"/>
              </a:ext>
            </a:extLst>
          </p:cNvPr>
          <p:cNvSpPr txBox="1"/>
          <p:nvPr/>
        </p:nvSpPr>
        <p:spPr>
          <a:xfrm flipH="1">
            <a:off x="7554059" y="2177771"/>
            <a:ext cx="1851198" cy="830997"/>
          </a:xfrm>
          <a:prstGeom prst="rect">
            <a:avLst/>
          </a:prstGeom>
          <a:noFill/>
        </p:spPr>
        <p:txBody>
          <a:bodyPr wrap="square" rtlCol="0">
            <a:spAutoFit/>
          </a:bodyPr>
          <a:lstStyle/>
          <a:p>
            <a:pPr algn="ctr"/>
            <a:r>
              <a:rPr lang="en-US" sz="2400" dirty="0"/>
              <a:t>BORROWER NAME</a:t>
            </a:r>
            <a:endParaRPr lang="en-IN" sz="2400" dirty="0"/>
          </a:p>
        </p:txBody>
      </p:sp>
      <p:sp>
        <p:nvSpPr>
          <p:cNvPr id="31" name="TextBox 30">
            <a:extLst>
              <a:ext uri="{FF2B5EF4-FFF2-40B4-BE49-F238E27FC236}">
                <a16:creationId xmlns:a16="http://schemas.microsoft.com/office/drawing/2014/main" id="{247C61AB-70A2-4A88-95A7-AD5068417A11}"/>
              </a:ext>
            </a:extLst>
          </p:cNvPr>
          <p:cNvSpPr txBox="1"/>
          <p:nvPr/>
        </p:nvSpPr>
        <p:spPr>
          <a:xfrm flipH="1">
            <a:off x="9837339" y="2315429"/>
            <a:ext cx="1527346" cy="461665"/>
          </a:xfrm>
          <a:prstGeom prst="rect">
            <a:avLst/>
          </a:prstGeom>
          <a:noFill/>
        </p:spPr>
        <p:txBody>
          <a:bodyPr wrap="square" rtlCol="0">
            <a:spAutoFit/>
          </a:bodyPr>
          <a:lstStyle/>
          <a:p>
            <a:r>
              <a:rPr lang="en-US" sz="2400" dirty="0"/>
              <a:t>BORROW</a:t>
            </a:r>
            <a:endParaRPr lang="en-IN" sz="2400" dirty="0"/>
          </a:p>
        </p:txBody>
      </p:sp>
    </p:spTree>
    <p:extLst>
      <p:ext uri="{BB962C8B-B14F-4D97-AF65-F5344CB8AC3E}">
        <p14:creationId xmlns:p14="http://schemas.microsoft.com/office/powerpoint/2010/main" val="4195455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10B41D-3424-F8F7-1640-BAFAE3BF5529}"/>
              </a:ext>
            </a:extLst>
          </p:cNvPr>
          <p:cNvPicPr>
            <a:picLocks noChangeAspect="1"/>
          </p:cNvPicPr>
          <p:nvPr/>
        </p:nvPicPr>
        <p:blipFill>
          <a:blip r:embed="rId2"/>
          <a:stretch>
            <a:fillRect/>
          </a:stretch>
        </p:blipFill>
        <p:spPr>
          <a:xfrm>
            <a:off x="-141514" y="-362005"/>
            <a:ext cx="12333513" cy="7220005"/>
          </a:xfrm>
          <a:prstGeom prst="rect">
            <a:avLst/>
          </a:prstGeom>
        </p:spPr>
      </p:pic>
    </p:spTree>
    <p:extLst>
      <p:ext uri="{BB962C8B-B14F-4D97-AF65-F5344CB8AC3E}">
        <p14:creationId xmlns:p14="http://schemas.microsoft.com/office/powerpoint/2010/main" val="3966654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documentManagement/types"/>
    <ds:schemaRef ds:uri="http://purl.org/dc/dcmitype/"/>
    <ds:schemaRef ds:uri="71af3243-3dd4-4a8d-8c0d-dd76da1f02a5"/>
    <ds:schemaRef ds:uri="http://schemas.microsoft.com/office/2006/metadata/properties"/>
    <ds:schemaRef ds:uri="http://schemas.microsoft.com/office/infopath/2007/PartnerControls"/>
    <ds:schemaRef ds:uri="http://purl.org/dc/elements/1.1/"/>
    <ds:schemaRef ds:uri="16c05727-aa75-4e4a-9b5f-8a80a116589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230</TotalTime>
  <Words>315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Bernard MT Condensed</vt:lpstr>
      <vt:lpstr>Book Antiqua</vt:lpstr>
      <vt:lpstr>Bookman Old Style</vt:lpstr>
      <vt:lpstr>Bradley Hand ITC</vt:lpstr>
      <vt:lpstr>Century</vt:lpstr>
      <vt:lpstr>Comic Sans MS</vt:lpstr>
      <vt:lpstr>Copperplate Gothic Bold</vt:lpstr>
      <vt:lpstr>Gill Sans MT</vt:lpstr>
      <vt:lpstr>Jokerman</vt:lpstr>
      <vt:lpstr>Wingdings</vt:lpstr>
      <vt:lpstr>Gallery</vt:lpstr>
      <vt:lpstr>LIBRARY  MANAGEMENT          BY - PAVITHRA G                      POOJA M N                     PADMA PRIYA M                     SORNISHA N L </vt:lpstr>
      <vt:lpstr>WHY LIBRARY MANAGEMENT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BY-PAVITHRA G       POOJA M N       PADMA PRIYA M       SORNISHA N L</dc:title>
  <dc:creator>Pavithra G</dc:creator>
  <cp:lastModifiedBy>nisharaj151104@gmail.com</cp:lastModifiedBy>
  <cp:revision>3</cp:revision>
  <dcterms:created xsi:type="dcterms:W3CDTF">2022-11-29T12:49:56Z</dcterms:created>
  <dcterms:modified xsi:type="dcterms:W3CDTF">2022-11-29T16:57:19Z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