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92" r:id="rId12"/>
    <p:sldId id="293" r:id="rId13"/>
    <p:sldId id="294" r:id="rId14"/>
    <p:sldId id="295" r:id="rId15"/>
    <p:sldId id="299" r:id="rId16"/>
    <p:sldId id="296" r:id="rId17"/>
    <p:sldId id="297" r:id="rId18"/>
    <p:sldId id="298" r:id="rId19"/>
    <p:sldId id="290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world.wolfram.com/LUDecomposition.html" TargetMode="External"/><Relationship Id="rId5" Type="http://schemas.openxmlformats.org/officeDocument/2006/relationships/hyperlink" Target="http://mathworld.wolfram.com/GaussianElimination.html" TargetMode="External"/><Relationship Id="rId4" Type="http://schemas.openxmlformats.org/officeDocument/2006/relationships/hyperlink" Target="http://mathworld.wolfram.com/Gauss-JordanEliminatio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Techniques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Lower Triangular Solver</a:t>
            </a:r>
            <a:b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Solution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matrix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" y="1725308"/>
            <a:ext cx="8454454" cy="42096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Determinant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02" y="1601098"/>
            <a:ext cx="33051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661" y="1246338"/>
            <a:ext cx="48863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16200000" flipH="1">
            <a:off x="1792569" y="3371202"/>
            <a:ext cx="4023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287" y="5805578"/>
            <a:ext cx="827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general </a:t>
            </a:r>
            <a:r>
              <a:rPr lang="en-US" dirty="0" err="1" smtClean="0"/>
              <a:t>NxN</a:t>
            </a:r>
            <a:r>
              <a:rPr lang="en-US" dirty="0" smtClean="0"/>
              <a:t> matrix can be inverted using methods such as the </a:t>
            </a:r>
            <a:r>
              <a:rPr lang="en-US" dirty="0" smtClean="0">
                <a:hlinkClick r:id="rId4"/>
              </a:rPr>
              <a:t>Gauss-Jordan elimination</a:t>
            </a:r>
            <a:r>
              <a:rPr lang="en-US" dirty="0" smtClean="0"/>
              <a:t>, </a:t>
            </a:r>
            <a:r>
              <a:rPr lang="en-US" dirty="0" smtClean="0"/>
              <a:t>	   </a:t>
            </a:r>
            <a:r>
              <a:rPr lang="en-US" dirty="0" smtClean="0">
                <a:hlinkClick r:id="rId5"/>
              </a:rPr>
              <a:t>Gaussian </a:t>
            </a:r>
            <a:r>
              <a:rPr lang="en-US" dirty="0" smtClean="0">
                <a:hlinkClick r:id="rId5"/>
              </a:rPr>
              <a:t>elimination</a:t>
            </a:r>
            <a:r>
              <a:rPr lang="en-US" dirty="0" smtClean="0"/>
              <a:t>, or </a:t>
            </a:r>
            <a:r>
              <a:rPr lang="en-US" dirty="0" smtClean="0">
                <a:hlinkClick r:id="rId6"/>
              </a:rPr>
              <a:t>LU decomposition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905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4566"/>
            <a:ext cx="8229600" cy="4961597"/>
          </a:xfrm>
        </p:spPr>
        <p:txBody>
          <a:bodyPr/>
          <a:lstStyle/>
          <a:p>
            <a:r>
              <a:rPr lang="en-US" sz="2800" dirty="0" smtClean="0"/>
              <a:t>Development Environment</a:t>
            </a:r>
          </a:p>
          <a:p>
            <a:r>
              <a:rPr lang="en-US" sz="2800" dirty="0" smtClean="0"/>
              <a:t>Windows vs. Linux </a:t>
            </a:r>
            <a:r>
              <a:rPr lang="en-US" sz="1800" dirty="0" smtClean="0"/>
              <a:t>( execution time calculation)</a:t>
            </a:r>
          </a:p>
          <a:p>
            <a:r>
              <a:rPr lang="en-US" sz="2800" dirty="0" smtClean="0"/>
              <a:t>Existing Code Not executing because</a:t>
            </a:r>
          </a:p>
          <a:p>
            <a:pPr>
              <a:buNone/>
            </a:pPr>
            <a:r>
              <a:rPr lang="en-US" sz="1400" b="1" dirty="0" err="1" smtClean="0">
                <a:solidFill>
                  <a:srgbClr val="00B050"/>
                </a:solidFill>
              </a:rPr>
              <a:t>cuda_ret</a:t>
            </a:r>
            <a:r>
              <a:rPr lang="en-US" sz="1400" b="1" dirty="0" smtClean="0">
                <a:solidFill>
                  <a:srgbClr val="00B050"/>
                </a:solidFill>
              </a:rPr>
              <a:t> = </a:t>
            </a:r>
            <a:r>
              <a:rPr lang="en-US" sz="1400" b="1" dirty="0" err="1" smtClean="0">
                <a:solidFill>
                  <a:srgbClr val="00B050"/>
                </a:solidFill>
              </a:rPr>
              <a:t>cudaMemcpy</a:t>
            </a:r>
            <a:r>
              <a:rPr lang="en-US" sz="1400" b="1" dirty="0" smtClean="0">
                <a:solidFill>
                  <a:srgbClr val="00B050"/>
                </a:solidFill>
              </a:rPr>
              <a:t>(</a:t>
            </a:r>
            <a:r>
              <a:rPr lang="en-US" sz="1400" b="1" dirty="0" err="1" smtClean="0">
                <a:solidFill>
                  <a:srgbClr val="00B050"/>
                </a:solidFill>
              </a:rPr>
              <a:t>matL_d</a:t>
            </a:r>
            <a:r>
              <a:rPr lang="en-US" sz="1400" b="1" dirty="0" err="1" smtClean="0">
                <a:solidFill>
                  <a:srgbClr val="FF0000"/>
                </a:solidFill>
              </a:rPr>
              <a:t>,&amp;matL_h</a:t>
            </a:r>
            <a:r>
              <a:rPr lang="en-US" sz="1400" b="1" dirty="0" smtClean="0">
                <a:solidFill>
                  <a:srgbClr val="FF0000"/>
                </a:solidFill>
              </a:rPr>
              <a:t>[0],(</a:t>
            </a:r>
            <a:r>
              <a:rPr lang="en-US" sz="1400" b="1" dirty="0" err="1" smtClean="0">
                <a:solidFill>
                  <a:srgbClr val="00B050"/>
                </a:solidFill>
              </a:rPr>
              <a:t>matL_h.size</a:t>
            </a:r>
            <a:r>
              <a:rPr lang="en-US" sz="1400" b="1" dirty="0" smtClean="0">
                <a:solidFill>
                  <a:srgbClr val="00B050"/>
                </a:solidFill>
              </a:rPr>
              <a:t>())*</a:t>
            </a:r>
            <a:r>
              <a:rPr lang="en-US" sz="1400" b="1" dirty="0" err="1" smtClean="0">
                <a:solidFill>
                  <a:srgbClr val="00B050"/>
                </a:solidFill>
              </a:rPr>
              <a:t>sizeof</a:t>
            </a:r>
            <a:r>
              <a:rPr lang="en-US" sz="1400" b="1" dirty="0" smtClean="0">
                <a:solidFill>
                  <a:srgbClr val="00B050"/>
                </a:solidFill>
              </a:rPr>
              <a:t>(double), </a:t>
            </a:r>
            <a:r>
              <a:rPr lang="en-US" sz="1400" b="1" dirty="0" err="1" smtClean="0">
                <a:solidFill>
                  <a:srgbClr val="00B050"/>
                </a:solidFill>
              </a:rPr>
              <a:t>cudaMemcpyHostToDevice</a:t>
            </a:r>
            <a:r>
              <a:rPr lang="en-US" sz="1400" b="1" dirty="0" smtClean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en-US" dirty="0" smtClean="0"/>
              <a:t>CUDAMEMCPY not working</a:t>
            </a:r>
          </a:p>
          <a:p>
            <a:pPr lvl="2"/>
            <a:r>
              <a:rPr lang="en-US" dirty="0" smtClean="0"/>
              <a:t>Copying garbage data</a:t>
            </a:r>
          </a:p>
          <a:p>
            <a:pPr lvl="2"/>
            <a:r>
              <a:rPr lang="en-US" dirty="0" smtClean="0"/>
              <a:t>Copying data equals 0</a:t>
            </a:r>
          </a:p>
          <a:p>
            <a:pPr lvl="2"/>
            <a:r>
              <a:rPr lang="en-US" dirty="0" smtClean="0"/>
              <a:t>Misplaced locations</a:t>
            </a:r>
          </a:p>
          <a:p>
            <a:r>
              <a:rPr lang="en-US" sz="2800" dirty="0" smtClean="0"/>
              <a:t>CPU and GPU interpret 2D array differently for </a:t>
            </a:r>
            <a:r>
              <a:rPr lang="en-US" sz="2800" i="1" dirty="0" smtClean="0"/>
              <a:t>floats</a:t>
            </a:r>
            <a:r>
              <a:rPr lang="en-US" sz="2800" dirty="0" smtClean="0"/>
              <a:t> and </a:t>
            </a:r>
            <a:r>
              <a:rPr lang="en-US" sz="2800" i="1" dirty="0" smtClean="0"/>
              <a:t>double.</a:t>
            </a:r>
          </a:p>
          <a:p>
            <a:r>
              <a:rPr lang="en-US" sz="2400" i="1" dirty="0" smtClean="0"/>
              <a:t>For Details see link</a:t>
            </a:r>
            <a:endParaRPr lang="en-US" sz="1400" i="1" dirty="0" smtClean="0"/>
          </a:p>
          <a:p>
            <a:pPr>
              <a:buNone/>
            </a:pPr>
            <a:r>
              <a:rPr lang="en-US" sz="1400" i="1" dirty="0" smtClean="0"/>
              <a:t>http</a:t>
            </a:r>
            <a:r>
              <a:rPr lang="en-US" sz="1400" i="1" dirty="0" smtClean="0"/>
              <a:t>://www.trevorsimonton.com/blog/2016/11/16/transfer-2d-array-memory-to-cuda.html</a:t>
            </a:r>
            <a:endParaRPr lang="en-US" sz="1400" i="1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Solution 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432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0269"/>
                <a:gridCol w="4300269"/>
              </a:tblGrid>
              <a:tr h="3276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Host Code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Kernel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61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</a:t>
                      </a:r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- 1) /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+ 1;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 Loop Below Executes 8 Times or for each Row of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for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0;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++)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gpu_simple_solver_kernel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&lt;&lt;&lt;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&gt;&gt;&gt;(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);	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	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__global__  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gpu_simple_solver_kernel</a:t>
                      </a:r>
                      <a:r>
                        <a:rPr lang="en-US" sz="1400" b="1" i="0" u="sng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blockDim.x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threadIdx.x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//update the B value for every thread by subtracting off the known x (which was calculating last iteration)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//multiplied by the corresponding L element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!= 0)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-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- 1] 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- 1];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/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    }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Solution II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326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0269"/>
                <a:gridCol w="4300269"/>
              </a:tblGrid>
              <a:tr h="3276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Host Code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Kernel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61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 unsigned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1;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	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gpu_simple_solver_Anjum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&lt;&lt;&lt;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numBlocks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numThreadsPerBlock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&gt;&gt;&gt;(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__global__ void </a:t>
                      </a:r>
                      <a:r>
                        <a:rPr lang="en-US" sz="1400" b="1" i="0" u="sng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gpu_simple_solver_Anjum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blockDim.x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threadIdx.x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__shared__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[N];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__shared__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intds_matL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[N*N];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&gt;=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	return;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threadIdx.x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0;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++)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)];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   __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syncthreads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();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	for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j = 0; j 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 j++)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!= 0)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-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j) - 1];}	if 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== j)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[j]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rs_B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/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ds_matL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[j*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numRows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j];	}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}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vecX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=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ds_X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idx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];   }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6494" y="1710825"/>
          <a:ext cx="4409363" cy="2153808"/>
        </p:xfrm>
        <a:graphic>
          <a:graphicData uri="http://schemas.openxmlformats.org/drawingml/2006/table">
            <a:tbl>
              <a:tblPr/>
              <a:tblGrid>
                <a:gridCol w="1287769"/>
                <a:gridCol w="1048219"/>
                <a:gridCol w="1031852"/>
                <a:gridCol w="1041523"/>
              </a:tblGrid>
              <a:tr h="64500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Computation Time Comparison in Micro Seconds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Matrix Size ----&gt;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8x8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16x16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32x32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Kernel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 action="ppaction://hlinksldjump"/>
                        </a:rPr>
                        <a:t>17.184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 action="ppaction://hlinksldjump"/>
                        </a:rPr>
                        <a:t>33.728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 action="ppaction://hlinksldjump"/>
                        </a:rPr>
                        <a:t>77.984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Kernel 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</a:rPr>
                        <a:t>9.2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14.2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</a:rPr>
                        <a:t>42.8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Difference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7.984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19.528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35.184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Age Improve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46.46%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57.89%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45.12%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  (8 x8 Matrix)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540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205"/>
                <a:gridCol w="7358333"/>
              </a:tblGrid>
              <a:tr h="288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Solution I</a:t>
                      </a:r>
                    </a:p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8 Calls</a:t>
                      </a:r>
                    </a:p>
                    <a:p>
                      <a:pPr algn="ctr"/>
                      <a:r>
                        <a:rPr lang="en-US" b="0" dirty="0" smtClean="0"/>
                        <a:t>17.184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Solution II</a:t>
                      </a:r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1 Call</a:t>
                      </a:r>
                    </a:p>
                    <a:p>
                      <a:pPr algn="ctr"/>
                      <a:r>
                        <a:rPr lang="en-US" b="0" dirty="0" smtClean="0"/>
                        <a:t>9.2 us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hlinkClick r:id="rId2" action="ppaction://hlinksldjump"/>
                        </a:rPr>
                        <a:t>&lt;&lt;Return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3"/>
          <a:srcRect l="25514" t="45408" r="22685" b="17590"/>
          <a:stretch>
            <a:fillRect/>
          </a:stretch>
        </p:blipFill>
        <p:spPr bwMode="auto">
          <a:xfrm>
            <a:off x="1535502" y="810883"/>
            <a:ext cx="7228936" cy="27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17859" t="45181" r="23595" b="18381"/>
          <a:stretch>
            <a:fillRect/>
          </a:stretch>
        </p:blipFill>
        <p:spPr bwMode="auto">
          <a:xfrm>
            <a:off x="1535501" y="3726611"/>
            <a:ext cx="7272067" cy="24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   (16 x16 Matrix)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515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205"/>
                <a:gridCol w="7358333"/>
              </a:tblGrid>
              <a:tr h="288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Solution I</a:t>
                      </a:r>
                    </a:p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8 Calls</a:t>
                      </a:r>
                    </a:p>
                    <a:p>
                      <a:pPr algn="ctr"/>
                      <a:r>
                        <a:rPr lang="en-US" b="0" dirty="0" smtClean="0"/>
                        <a:t>33.73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Solution II</a:t>
                      </a:r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1 Call</a:t>
                      </a:r>
                    </a:p>
                    <a:p>
                      <a:pPr algn="ctr"/>
                      <a:r>
                        <a:rPr lang="en-US" b="0" dirty="0" smtClean="0"/>
                        <a:t>14.2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 action="ppaction://hlinksldjump"/>
                        </a:rPr>
                        <a:t>&lt;&lt;Return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/>
          <a:srcRect l="21704" t="52183" r="23843" b="11759"/>
          <a:stretch>
            <a:fillRect/>
          </a:stretch>
        </p:blipFill>
        <p:spPr bwMode="auto">
          <a:xfrm>
            <a:off x="1518250" y="914399"/>
            <a:ext cx="7185174" cy="257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 l="21558" t="56320" r="26841" b="6932"/>
          <a:stretch>
            <a:fillRect/>
          </a:stretch>
        </p:blipFill>
        <p:spPr bwMode="auto">
          <a:xfrm>
            <a:off x="1509622" y="3726611"/>
            <a:ext cx="7203057" cy="243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245"/>
          </a:xfrm>
        </p:spPr>
        <p:txBody>
          <a:bodyPr/>
          <a:lstStyle/>
          <a:p>
            <a:r>
              <a:rPr lang="en-US" sz="3200" dirty="0" smtClean="0"/>
              <a:t>  (32 x 32 Matrix)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1538" y="772925"/>
          <a:ext cx="8600538" cy="5515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205"/>
                <a:gridCol w="7358333"/>
              </a:tblGrid>
              <a:tr h="288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Solution I</a:t>
                      </a:r>
                    </a:p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8 Calls</a:t>
                      </a:r>
                    </a:p>
                    <a:p>
                      <a:pPr algn="ctr"/>
                      <a:r>
                        <a:rPr lang="en-US" b="0" dirty="0" smtClean="0"/>
                        <a:t>77.984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Solution II</a:t>
                      </a:r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1 Call</a:t>
                      </a:r>
                    </a:p>
                    <a:p>
                      <a:pPr algn="ctr"/>
                      <a:r>
                        <a:rPr lang="en-US" b="0" dirty="0" smtClean="0"/>
                        <a:t>42.817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 action="ppaction://hlinksldjump"/>
                        </a:rPr>
                        <a:t>&lt;&lt;Return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/>
          <a:srcRect l="21035" t="62794" r="23461" b="5990"/>
          <a:stretch>
            <a:fillRect/>
          </a:stretch>
        </p:blipFill>
        <p:spPr bwMode="auto">
          <a:xfrm>
            <a:off x="1518249" y="802257"/>
            <a:ext cx="7108166" cy="271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 l="17730" t="62776" r="23668" b="5386"/>
          <a:stretch>
            <a:fillRect/>
          </a:stretch>
        </p:blipFill>
        <p:spPr bwMode="auto">
          <a:xfrm>
            <a:off x="1535502" y="3717986"/>
            <a:ext cx="7272068" cy="247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complex implementation is not always the best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longer to allocate the data on the device than to run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</a:t>
            </a:r>
            <a:r>
              <a:rPr lang="en-US" sz="296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59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than other GPU and CPU implementations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Triangular Matrix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982817" y="5146794"/>
            <a:ext cx="725113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 matrix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above the diagonal are zero.</a:t>
            </a:r>
            <a:endParaRPr/>
          </a:p>
        </p:txBody>
      </p:sp>
      <p:pic>
        <p:nvPicPr>
          <p:cNvPr id="98" name="Google Shape;98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4331" t="1" r="33973" b="-7021"/>
          <a:stretch/>
        </p:blipFill>
        <p:spPr>
          <a:xfrm>
            <a:off x="877867" y="1297810"/>
            <a:ext cx="7607808" cy="39959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Description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05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L matrix provided.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b vector provided.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calculate: Elements of x vector.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l="28297" t="-147" r="28323" b="-2186"/>
          <a:stretch/>
        </p:blipFill>
        <p:spPr>
          <a:xfrm>
            <a:off x="982818" y="3533420"/>
            <a:ext cx="7251135" cy="269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Solution Through Algebraic equations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l="-4669" r="59334" b="-13659"/>
          <a:stretch/>
        </p:blipFill>
        <p:spPr>
          <a:xfrm>
            <a:off x="0" y="1768832"/>
            <a:ext cx="5918390" cy="436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28297" t="-147" r="28323" b="-2186"/>
          <a:stretch/>
        </p:blipFill>
        <p:spPr>
          <a:xfrm>
            <a:off x="3689353" y="1768831"/>
            <a:ext cx="5454647" cy="202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(naïve)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24" b="52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3657600" y="6126480"/>
            <a:ext cx="1456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Iteration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24" b="52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3657600" y="6126480"/>
            <a:ext cx="173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Iteration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/>
          </a:p>
        </p:txBody>
      </p:sp>
      <p:pic>
        <p:nvPicPr>
          <p:cNvPr id="137" name="Google Shape;13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24" b="52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3657600" y="6126480"/>
            <a:ext cx="1538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Iteration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/>
          </a:p>
        </p:txBody>
      </p:sp>
      <p:pic>
        <p:nvPicPr>
          <p:cNvPr id="145" name="Google Shape;14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24" b="52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3657600" y="6126480"/>
            <a:ext cx="1900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Fifteenth Iteration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(Pseudo Code)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457" r="46844"/>
          <a:stretch/>
        </p:blipFill>
        <p:spPr>
          <a:xfrm>
            <a:off x="182880" y="1600200"/>
            <a:ext cx="896112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494</Words>
  <PresentationFormat>On-screen Show (4:3)</PresentationFormat>
  <Paragraphs>190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Algorithmic Techniques Dense Lower Triangular Solver   </vt:lpstr>
      <vt:lpstr>Lower Triangular Matrix</vt:lpstr>
      <vt:lpstr>Problem Description</vt:lpstr>
      <vt:lpstr>Serial Solution Through Algebraic equations</vt:lpstr>
      <vt:lpstr>GPU Solver (naïve)</vt:lpstr>
      <vt:lpstr>GPU Solver (cont.)</vt:lpstr>
      <vt:lpstr>GPU Solver (cont.)</vt:lpstr>
      <vt:lpstr>GPU Solver (cont.)</vt:lpstr>
      <vt:lpstr>Summary (Pseudo Code)</vt:lpstr>
      <vt:lpstr>Real Solution</vt:lpstr>
      <vt:lpstr>Finding Determinant</vt:lpstr>
      <vt:lpstr>Problems</vt:lpstr>
      <vt:lpstr>Solution I</vt:lpstr>
      <vt:lpstr>Solution II</vt:lpstr>
      <vt:lpstr>Performance</vt:lpstr>
      <vt:lpstr>  (8 x8 Matrix)</vt:lpstr>
      <vt:lpstr>   (16 x16 Matrix)</vt:lpstr>
      <vt:lpstr>  (32 x 32 Matrix)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Techniques Dense Lower Triangular Solver   </dc:title>
  <dc:creator>ANJUM</dc:creator>
  <cp:lastModifiedBy>ANJUM</cp:lastModifiedBy>
  <cp:revision>25</cp:revision>
  <dcterms:modified xsi:type="dcterms:W3CDTF">2018-12-07T16:42:41Z</dcterms:modified>
</cp:coreProperties>
</file>