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6" r:id="rId1"/>
    <p:sldMasterId id="2147483725" r:id="rId2"/>
  </p:sldMasterIdLst>
  <p:sldIdLst>
    <p:sldId id="256" r:id="rId3"/>
    <p:sldId id="257" r:id="rId4"/>
    <p:sldId id="258" r:id="rId5"/>
    <p:sldId id="259" r:id="rId6"/>
    <p:sldId id="260" r:id="rId7"/>
    <p:sldId id="262" r:id="rId8"/>
    <p:sldId id="264" r:id="rId9"/>
    <p:sldId id="261" r:id="rId10"/>
    <p:sldId id="265" r:id="rId11"/>
    <p:sldId id="266" r:id="rId12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21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ECB2556-E212-4D2B-B640-D7B16247AF09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09/10/2018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E71992C-6AC4-48F9-A94F-CE58E34E41B7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385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E8730D-A882-4CD3-B9D4-EB22DCED7562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09/10/2018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9A4073-8A4E-49EB-899F-91F1EF2A1BF3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326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E8730D-A882-4CD3-B9D4-EB22DCED7562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09/10/2018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9A4073-8A4E-49EB-899F-91F1EF2A1BF3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3303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E8730D-A882-4CD3-B9D4-EB22DCED7562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09/10/2018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9A4073-8A4E-49EB-899F-91F1EF2A1BF3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6459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E8730D-A882-4CD3-B9D4-EB22DCED7562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09/10/2018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9A4073-8A4E-49EB-899F-91F1EF2A1BF3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6464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E8730D-A882-4CD3-B9D4-EB22DCED7562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09/10/2018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9A4073-8A4E-49EB-899F-91F1EF2A1BF3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9300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E8730D-A882-4CD3-B9D4-EB22DCED7562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09/10/2018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9A4073-8A4E-49EB-899F-91F1EF2A1BF3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1435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ECB2556-E212-4D2B-B640-D7B16247AF09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09/10/2018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E71992C-6AC4-48F9-A94F-CE58E34E41B7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1031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ECB2556-E212-4D2B-B640-D7B16247AF09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09/10/2018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E71992C-6AC4-48F9-A94F-CE58E34E41B7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05996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74250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E8730D-A882-4CD3-B9D4-EB22DCED7562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09/10/2018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9A4073-8A4E-49EB-899F-91F1EF2A1BF3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315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ECB2556-E212-4D2B-B640-D7B16247AF09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09/10/2018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E71992C-6AC4-48F9-A94F-CE58E34E41B7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20833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E8730D-A882-4CD3-B9D4-EB22DCED7562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09/10/2018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9A4073-8A4E-49EB-899F-91F1EF2A1BF3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84862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E8730D-A882-4CD3-B9D4-EB22DCED7562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09/10/2018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9A4073-8A4E-49EB-899F-91F1EF2A1BF3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98133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E8730D-A882-4CD3-B9D4-EB22DCED7562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09/10/2018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9A4073-8A4E-49EB-899F-91F1EF2A1BF3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53103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E8730D-A882-4CD3-B9D4-EB22DCED7562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09/10/2018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9A4073-8A4E-49EB-899F-91F1EF2A1BF3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32024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E8730D-A882-4CD3-B9D4-EB22DCED7562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09/10/2018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9A4073-8A4E-49EB-899F-91F1EF2A1BF3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16240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E8730D-A882-4CD3-B9D4-EB22DCED7562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09/10/2018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9A4073-8A4E-49EB-899F-91F1EF2A1BF3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404484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E8730D-A882-4CD3-B9D4-EB22DCED7562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09/10/2018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9A4073-8A4E-49EB-899F-91F1EF2A1BF3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96809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E8730D-A882-4CD3-B9D4-EB22DCED7562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09/10/2018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9A4073-8A4E-49EB-899F-91F1EF2A1BF3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7487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E8730D-A882-4CD3-B9D4-EB22DCED7562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09/10/2018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9A4073-8A4E-49EB-899F-91F1EF2A1BF3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07098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E8730D-A882-4CD3-B9D4-EB22DCED7562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09/10/2018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9A4073-8A4E-49EB-899F-91F1EF2A1BF3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592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ECB2556-E212-4D2B-B640-D7B16247AF09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09/10/2018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E71992C-6AC4-48F9-A94F-CE58E34E41B7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48093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E8730D-A882-4CD3-B9D4-EB22DCED7562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09/10/2018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9A4073-8A4E-49EB-899F-91F1EF2A1BF3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52079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E8730D-A882-4CD3-B9D4-EB22DCED7562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09/10/2018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9A4073-8A4E-49EB-899F-91F1EF2A1BF3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59902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E8730D-A882-4CD3-B9D4-EB22DCED7562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09/10/2018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9A4073-8A4E-49EB-899F-91F1EF2A1BF3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87185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E8730D-A882-4CD3-B9D4-EB22DCED7562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09/10/2018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9A4073-8A4E-49EB-899F-91F1EF2A1BF3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23448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E8730D-A882-4CD3-B9D4-EB22DCED7562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09/10/2018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9A4073-8A4E-49EB-899F-91F1EF2A1BF3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19259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E8730D-A882-4CD3-B9D4-EB22DCED7562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09/10/2018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9A4073-8A4E-49EB-899F-91F1EF2A1BF3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24751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49300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6184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ECB2556-E212-4D2B-B640-D7B16247AF09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09/10/2018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E71992C-6AC4-48F9-A94F-CE58E34E41B7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847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ECB2556-E212-4D2B-B640-D7B16247AF09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09/10/2018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E71992C-6AC4-48F9-A94F-CE58E34E41B7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5731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ECB2556-E212-4D2B-B640-D7B16247AF09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09/10/2018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E71992C-6AC4-48F9-A94F-CE58E34E41B7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061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ECB2556-E212-4D2B-B640-D7B16247AF09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09/10/2018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E71992C-6AC4-48F9-A94F-CE58E34E41B7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990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ECB2556-E212-4D2B-B640-D7B16247AF09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09/10/2018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E71992C-6AC4-48F9-A94F-CE58E34E41B7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908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ECB2556-E212-4D2B-B640-D7B16247AF09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09/10/2018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E71992C-6AC4-48F9-A94F-CE58E34E41B7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143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algn="r">
              <a:lnSpc>
                <a:spcPct val="100000"/>
              </a:lnSpc>
            </a:pPr>
            <a:fld id="{05E8730D-A882-4CD3-B9D4-EB22DCED7562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09/10/2018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>
              <a:lnSpc>
                <a:spcPct val="100000"/>
              </a:lnSpc>
            </a:pPr>
            <a:fld id="{1A9A4073-8A4E-49EB-899F-91F1EF2A1BF3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0064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algn="r">
              <a:lnSpc>
                <a:spcPct val="100000"/>
              </a:lnSpc>
            </a:pPr>
            <a:fld id="{05E8730D-A882-4CD3-B9D4-EB22DCED7562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09/10/2018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>
              <a:lnSpc>
                <a:spcPct val="100000"/>
              </a:lnSpc>
            </a:pPr>
            <a:fld id="{1A9A4073-8A4E-49EB-899F-91F1EF2A1BF3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7202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80400" y="2733840"/>
            <a:ext cx="8143920" cy="13726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90000"/>
              </a:lnSpc>
            </a:pPr>
            <a:r>
              <a:rPr lang="en-US" sz="5400" b="0" strike="noStrike" spc="-1">
                <a:solidFill>
                  <a:srgbClr val="FFFFFF"/>
                </a:solidFill>
                <a:latin typeface="Trebuchet MS"/>
              </a:rPr>
              <a:t>Aula 5</a:t>
            </a:r>
          </a:p>
        </p:txBody>
      </p:sp>
      <p:sp>
        <p:nvSpPr>
          <p:cNvPr id="91" name="TextShape 2"/>
          <p:cNvSpPr txBox="1"/>
          <p:nvPr/>
        </p:nvSpPr>
        <p:spPr>
          <a:xfrm>
            <a:off x="680400" y="4394160"/>
            <a:ext cx="8143920" cy="1117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lang="pt-BR" sz="2000" b="0" strike="noStrike" spc="-1">
                <a:solidFill>
                  <a:srgbClr val="FFFFFF"/>
                </a:solidFill>
                <a:latin typeface="Trebuchet MS"/>
              </a:rPr>
              <a:t>UML – Diagrama de Classe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Atividade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b="1" dirty="0">
                <a:effectLst/>
              </a:rPr>
              <a:t>Diagrama de Atividade</a:t>
            </a:r>
          </a:p>
          <a:p>
            <a:pPr algn="just"/>
            <a:r>
              <a:rPr lang="pt-BR" sz="2400" dirty="0">
                <a:effectLst/>
              </a:rPr>
              <a:t>Um Diagrama de Atividade é essencialmente um gráfico, mostrando o fluxo de controle de atividades (semelhante a um Fluxograma). Enquanto o Diagrama de Interação possui foco no relacionamento (troca de mensagens) entre objetos, o Diagrama de Atividade possui o foco nas Atividades. Uma atividade é uma execução não atômica em andamento em uma máquina de estado. As atividades ainda podem ser agrupadas em "</a:t>
            </a:r>
            <a:r>
              <a:rPr lang="pt-BR" sz="2400" dirty="0" err="1">
                <a:effectLst/>
              </a:rPr>
              <a:t>Swimlanes</a:t>
            </a:r>
            <a:r>
              <a:rPr lang="pt-BR" sz="2400" dirty="0">
                <a:effectLst/>
              </a:rPr>
              <a:t>" (Raias de natação) com o objetivo de mostrar em qual parte da organização um trabalho é executado ou mostrar explicitamente onde são encontradas ações (em qual objeto</a:t>
            </a:r>
            <a:r>
              <a:rPr lang="pt-BR" sz="2400" dirty="0" smtClean="0">
                <a:effectLst/>
              </a:rPr>
              <a:t>).</a:t>
            </a:r>
            <a:endParaRPr lang="pt-BR" sz="2400" dirty="0">
              <a:effectLst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8671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000" b="0" strike="noStrike" spc="-1">
                <a:solidFill>
                  <a:srgbClr val="FFFFFF"/>
                </a:solidFill>
                <a:latin typeface="Trebuchet MS"/>
              </a:rPr>
              <a:t>Diagrama de Classe</a:t>
            </a:r>
          </a:p>
        </p:txBody>
      </p:sp>
      <p:sp>
        <p:nvSpPr>
          <p:cNvPr id="93" name="TextShape 2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4000" b="1" strike="noStrike" spc="-1">
                <a:solidFill>
                  <a:srgbClr val="FFFBCC"/>
                </a:solidFill>
                <a:latin typeface="Arial"/>
              </a:rPr>
              <a:t>Um relacionamento em UML nada mais é do que uma forma de expressar como um objeto poderá referenciar o outro.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753480" y="2520000"/>
            <a:ext cx="392652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strike="noStrike" spc="-1">
                <a:solidFill>
                  <a:srgbClr val="FFFFFF"/>
                </a:solidFill>
                <a:latin typeface="Trebuchet MS"/>
              </a:rPr>
              <a:t>Generalização (Herança)</a:t>
            </a:r>
          </a:p>
        </p:txBody>
      </p:sp>
      <p:pic>
        <p:nvPicPr>
          <p:cNvPr id="95" name="Imagem 94"/>
          <p:cNvPicPr/>
          <p:nvPr/>
        </p:nvPicPr>
        <p:blipFill>
          <a:blip r:embed="rId2"/>
          <a:stretch/>
        </p:blipFill>
        <p:spPr>
          <a:xfrm>
            <a:off x="4320000" y="0"/>
            <a:ext cx="7872120" cy="685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259560" y="2023200"/>
            <a:ext cx="26924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strike="noStrike" spc="-1">
                <a:solidFill>
                  <a:srgbClr val="FFFFFF"/>
                </a:solidFill>
                <a:latin typeface="Trebuchet MS"/>
              </a:rPr>
              <a:t>Composição</a:t>
            </a:r>
          </a:p>
        </p:txBody>
      </p:sp>
      <p:pic>
        <p:nvPicPr>
          <p:cNvPr id="97" name="Imagem 96"/>
          <p:cNvPicPr/>
          <p:nvPr/>
        </p:nvPicPr>
        <p:blipFill>
          <a:blip r:embed="rId2"/>
          <a:stretch/>
        </p:blipFill>
        <p:spPr>
          <a:xfrm>
            <a:off x="3475800" y="0"/>
            <a:ext cx="8717400" cy="684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47560" y="23832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strike="noStrike" spc="-1">
                <a:solidFill>
                  <a:srgbClr val="FFFFFF"/>
                </a:solidFill>
                <a:latin typeface="Trebuchet MS"/>
              </a:rPr>
              <a:t>Agregação</a:t>
            </a:r>
          </a:p>
        </p:txBody>
      </p:sp>
      <p:pic>
        <p:nvPicPr>
          <p:cNvPr id="99" name="Imagem 98"/>
          <p:cNvPicPr/>
          <p:nvPr/>
        </p:nvPicPr>
        <p:blipFill>
          <a:blip r:embed="rId2"/>
          <a:stretch/>
        </p:blipFill>
        <p:spPr>
          <a:xfrm>
            <a:off x="3600000" y="0"/>
            <a:ext cx="8568000" cy="685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000" b="0" strike="noStrike" spc="-1">
                <a:solidFill>
                  <a:srgbClr val="FFFFFF"/>
                </a:solidFill>
                <a:latin typeface="Trebuchet MS"/>
              </a:rPr>
              <a:t>Cardinalidade</a:t>
            </a:r>
          </a:p>
        </p:txBody>
      </p:sp>
      <p:sp>
        <p:nvSpPr>
          <p:cNvPr id="103" name="TextShape 2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4000" b="1" strike="noStrike" spc="-1" dirty="0">
                <a:solidFill>
                  <a:srgbClr val="FFFBCC"/>
                </a:solidFill>
                <a:latin typeface="Arial"/>
              </a:rPr>
              <a:t>As possíveis etiquetas, mostradas na seguinte lista:</a:t>
            </a:r>
          </a:p>
          <a:p>
            <a:pPr algn="ctr"/>
            <a:endParaRPr lang="pt-BR" sz="4000" b="1" strike="noStrike" spc="-1" dirty="0">
              <a:solidFill>
                <a:srgbClr val="FFFBCC"/>
              </a:solidFill>
              <a:latin typeface="Arial"/>
            </a:endParaRPr>
          </a:p>
          <a:p>
            <a:pPr algn="ctr"/>
            <a:r>
              <a:rPr lang="pt-BR" sz="4000" b="1" strike="noStrike" spc="-1" dirty="0">
                <a:solidFill>
                  <a:srgbClr val="FFFBCC"/>
                </a:solidFill>
                <a:latin typeface="Arial"/>
              </a:rPr>
              <a:t>0..1 (zero ou uma correspondência)</a:t>
            </a:r>
          </a:p>
          <a:p>
            <a:pPr algn="ctr"/>
            <a:r>
              <a:rPr lang="pt-BR" sz="4000" b="1" strike="noStrike" spc="-1" dirty="0">
                <a:solidFill>
                  <a:srgbClr val="FFFBCC"/>
                </a:solidFill>
                <a:latin typeface="Arial"/>
              </a:rPr>
              <a:t>1..1 (exatamente uma correspondência)</a:t>
            </a:r>
          </a:p>
          <a:p>
            <a:pPr algn="ctr"/>
            <a:r>
              <a:rPr lang="pt-BR" sz="4000" b="1" strike="noStrike" spc="-1" dirty="0">
                <a:solidFill>
                  <a:srgbClr val="FFFBCC"/>
                </a:solidFill>
                <a:latin typeface="Arial"/>
              </a:rPr>
              <a:t>0..n (zero ou mais correspondências)</a:t>
            </a:r>
          </a:p>
          <a:p>
            <a:pPr algn="ctr"/>
            <a:r>
              <a:rPr lang="pt-BR" sz="4000" b="1" strike="noStrike" spc="-1" dirty="0">
                <a:solidFill>
                  <a:srgbClr val="FFFBCC"/>
                </a:solidFill>
                <a:latin typeface="Arial"/>
              </a:rPr>
              <a:t>1..n (uma ou mais correspondências)</a:t>
            </a:r>
          </a:p>
        </p:txBody>
      </p:sp>
      <p:sp>
        <p:nvSpPr>
          <p:cNvPr id="104" name="TextShape 3"/>
          <p:cNvSpPr txBox="1"/>
          <p:nvPr/>
        </p:nvSpPr>
        <p:spPr>
          <a:xfrm>
            <a:off x="3168000" y="6265800"/>
            <a:ext cx="5400000" cy="430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pt-BR" sz="2400" b="1" strike="noStrike" spc="-1">
                <a:latin typeface="Arial"/>
              </a:rPr>
              <a:t>OBS: o “N” é representado por “*” .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Imagem 106"/>
          <p:cNvPicPr/>
          <p:nvPr/>
        </p:nvPicPr>
        <p:blipFill>
          <a:blip r:embed="rId2"/>
          <a:stretch/>
        </p:blipFill>
        <p:spPr>
          <a:xfrm>
            <a:off x="2736000" y="360000"/>
            <a:ext cx="6552000" cy="5876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76000" y="1624320"/>
            <a:ext cx="2774520" cy="2911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000" b="0" strike="noStrike" spc="-1">
                <a:solidFill>
                  <a:srgbClr val="FFFFFF"/>
                </a:solidFill>
                <a:latin typeface="Trebuchet MS"/>
              </a:rPr>
              <a:t>Diagrama de Classe</a:t>
            </a:r>
          </a:p>
        </p:txBody>
      </p:sp>
      <p:pic>
        <p:nvPicPr>
          <p:cNvPr id="101" name="Imagem 100"/>
          <p:cNvPicPr/>
          <p:nvPr/>
        </p:nvPicPr>
        <p:blipFill>
          <a:blip r:embed="rId2"/>
          <a:stretch/>
        </p:blipFill>
        <p:spPr>
          <a:xfrm>
            <a:off x="3924000" y="360"/>
            <a:ext cx="826848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strike="noStrike" spc="-1">
                <a:solidFill>
                  <a:srgbClr val="FFFFFF"/>
                </a:solidFill>
                <a:latin typeface="Trebuchet MS"/>
              </a:rPr>
              <a:t>Atividade</a:t>
            </a:r>
          </a:p>
        </p:txBody>
      </p:sp>
      <p:sp>
        <p:nvSpPr>
          <p:cNvPr id="109" name="TextShape 2"/>
          <p:cNvSpPr txBox="1"/>
          <p:nvPr/>
        </p:nvSpPr>
        <p:spPr>
          <a:xfrm>
            <a:off x="331560" y="1359000"/>
            <a:ext cx="10972440" cy="425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just"/>
            <a:r>
              <a:rPr lang="en-US" sz="3600" b="1" strike="noStrike" spc="-1" dirty="0">
                <a:solidFill>
                  <a:srgbClr val="FFFFFF"/>
                </a:solidFill>
                <a:latin typeface="Trebuchet MS"/>
              </a:rPr>
              <a:t>1-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Trebuchet MS"/>
              </a:rPr>
              <a:t>Desenvolva</a:t>
            </a:r>
            <a:r>
              <a:rPr lang="en-US" sz="3600" b="1" strike="noStrike" spc="-1" dirty="0">
                <a:solidFill>
                  <a:srgbClr val="FFFFFF"/>
                </a:solidFill>
                <a:latin typeface="Trebuchet MS"/>
              </a:rPr>
              <a:t> o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Trebuchet MS"/>
              </a:rPr>
              <a:t>diagrama</a:t>
            </a:r>
            <a:r>
              <a:rPr lang="en-US" sz="3600" b="1" strike="noStrike" spc="-1" dirty="0">
                <a:solidFill>
                  <a:srgbClr val="FFFFFF"/>
                </a:solidFill>
                <a:latin typeface="Trebuchet MS"/>
              </a:rPr>
              <a:t> de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Trebuchet MS"/>
              </a:rPr>
              <a:t>classe</a:t>
            </a:r>
            <a:r>
              <a:rPr lang="en-US" sz="3600" b="1" strike="noStrike" spc="-1" dirty="0">
                <a:solidFill>
                  <a:srgbClr val="FFFFFF"/>
                </a:solidFill>
                <a:latin typeface="Trebuchet MS"/>
              </a:rPr>
              <a:t>. A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Trebuchet MS"/>
              </a:rPr>
              <a:t>loja</a:t>
            </a:r>
            <a:r>
              <a:rPr lang="en-US" sz="3600" b="1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Trebuchet MS"/>
              </a:rPr>
              <a:t>possui</a:t>
            </a:r>
            <a:r>
              <a:rPr lang="en-US" sz="3600" b="1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Trebuchet MS"/>
              </a:rPr>
              <a:t>vários</a:t>
            </a:r>
            <a:r>
              <a:rPr lang="en-US" sz="3600" b="1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Trebuchet MS"/>
              </a:rPr>
              <a:t>temas</a:t>
            </a:r>
            <a:r>
              <a:rPr lang="en-US" sz="3600" b="1" strike="noStrike" spc="-1" dirty="0">
                <a:solidFill>
                  <a:srgbClr val="FFFFFF"/>
                </a:solidFill>
                <a:latin typeface="Trebuchet MS"/>
              </a:rPr>
              <a:t> de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Trebuchet MS"/>
              </a:rPr>
              <a:t>festas</a:t>
            </a:r>
            <a:r>
              <a:rPr lang="en-US" sz="3600" b="1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Trebuchet MS"/>
              </a:rPr>
              <a:t>infantis</a:t>
            </a:r>
            <a:r>
              <a:rPr lang="en-US" sz="3600" b="1" strike="noStrike" spc="-1" dirty="0">
                <a:solidFill>
                  <a:srgbClr val="FFFFFF"/>
                </a:solidFill>
                <a:latin typeface="Trebuchet MS"/>
              </a:rPr>
              <a:t> para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Trebuchet MS"/>
              </a:rPr>
              <a:t>aluguel</a:t>
            </a:r>
            <a:r>
              <a:rPr lang="en-US" sz="3600" b="1" strike="noStrike" spc="-1" dirty="0">
                <a:solidFill>
                  <a:srgbClr val="FFFFFF"/>
                </a:solidFill>
                <a:latin typeface="Trebuchet MS"/>
              </a:rPr>
              <a:t>, mas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Trebuchet MS"/>
              </a:rPr>
              <a:t>precisa</a:t>
            </a:r>
            <a:r>
              <a:rPr lang="en-US" sz="3600" b="1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Trebuchet MS"/>
              </a:rPr>
              <a:t>controlar</a:t>
            </a:r>
            <a:r>
              <a:rPr lang="en-US" sz="3600" b="1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Trebuchet MS"/>
              </a:rPr>
              <a:t>os</a:t>
            </a:r>
            <a:r>
              <a:rPr lang="en-US" sz="3600" b="1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Trebuchet MS"/>
              </a:rPr>
              <a:t>aluguéis</a:t>
            </a:r>
            <a:r>
              <a:rPr lang="en-US" sz="3600" b="1" strike="noStrike" spc="-1" dirty="0">
                <a:solidFill>
                  <a:srgbClr val="FFFFFF"/>
                </a:solidFill>
                <a:latin typeface="Trebuchet MS"/>
              </a:rPr>
              <a:t> e para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Trebuchet MS"/>
              </a:rPr>
              <a:t>isso</a:t>
            </a:r>
            <a:r>
              <a:rPr lang="en-US" sz="3600" b="1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Trebuchet MS"/>
              </a:rPr>
              <a:t>quer</a:t>
            </a:r>
            <a:r>
              <a:rPr lang="en-US" sz="3600" b="1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Trebuchet MS"/>
              </a:rPr>
              <a:t>uma</a:t>
            </a:r>
            <a:r>
              <a:rPr lang="en-US" sz="3600" b="1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Trebuchet MS"/>
              </a:rPr>
              <a:t>aplicaçã</a:t>
            </a:r>
            <a:r>
              <a:rPr lang="en-US" sz="3600" b="1" strike="noStrike" spc="-1" dirty="0">
                <a:solidFill>
                  <a:srgbClr val="FFFFFF"/>
                </a:solidFill>
                <a:latin typeface="Trebuchet MS"/>
              </a:rPr>
              <a:t> que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Trebuchet MS"/>
              </a:rPr>
              <a:t>permita</a:t>
            </a:r>
            <a:r>
              <a:rPr lang="en-US" sz="3600" b="1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Trebuchet MS"/>
              </a:rPr>
              <a:t>cadastrar</a:t>
            </a:r>
            <a:r>
              <a:rPr lang="en-US" sz="3600" b="1" strike="noStrike" spc="-1" dirty="0">
                <a:solidFill>
                  <a:srgbClr val="FFFFFF"/>
                </a:solidFill>
                <a:latin typeface="Trebuchet MS"/>
              </a:rPr>
              <a:t>: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Trebuchet MS"/>
              </a:rPr>
              <a:t>nome</a:t>
            </a:r>
            <a:r>
              <a:rPr lang="en-US" sz="3600" b="1" strike="noStrike" spc="-1" dirty="0">
                <a:solidFill>
                  <a:srgbClr val="FFFFFF"/>
                </a:solidFill>
                <a:latin typeface="Trebuchet MS"/>
              </a:rPr>
              <a:t>, a data da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Trebuchet MS"/>
              </a:rPr>
              <a:t>festa</a:t>
            </a:r>
            <a:r>
              <a:rPr lang="en-US" sz="3600" b="1" strike="noStrike" spc="-1" dirty="0">
                <a:solidFill>
                  <a:srgbClr val="FFFFFF"/>
                </a:solidFill>
                <a:latin typeface="Trebuchet MS"/>
              </a:rPr>
              <a:t>, a hora de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Trebuchet MS"/>
              </a:rPr>
              <a:t>início</a:t>
            </a:r>
            <a:r>
              <a:rPr lang="en-US" sz="3600" b="1" strike="noStrike" spc="-1" dirty="0">
                <a:solidFill>
                  <a:srgbClr val="FFFFFF"/>
                </a:solidFill>
                <a:latin typeface="Trebuchet MS"/>
              </a:rPr>
              <a:t> e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Trebuchet MS"/>
              </a:rPr>
              <a:t>término</a:t>
            </a:r>
            <a:r>
              <a:rPr lang="en-US" sz="3600" b="1" strike="noStrike" spc="-1" dirty="0">
                <a:solidFill>
                  <a:srgbClr val="FFFFFF"/>
                </a:solidFill>
                <a:latin typeface="Trebuchet MS"/>
              </a:rPr>
              <a:t>. Para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Trebuchet MS"/>
              </a:rPr>
              <a:t>alguns</a:t>
            </a:r>
            <a:r>
              <a:rPr lang="en-US" sz="3600" b="1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Trebuchet MS"/>
              </a:rPr>
              <a:t>clientes</a:t>
            </a:r>
            <a:r>
              <a:rPr lang="en-US" sz="3600" b="1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Trebuchet MS"/>
              </a:rPr>
              <a:t>antigos</a:t>
            </a:r>
            <a:r>
              <a:rPr lang="en-US" sz="3600" b="1" strike="noStrike" spc="-1" dirty="0">
                <a:solidFill>
                  <a:srgbClr val="FFFFFF"/>
                </a:solidFill>
                <a:latin typeface="Trebuchet MS"/>
              </a:rPr>
              <a:t> é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Trebuchet MS"/>
              </a:rPr>
              <a:t>oferecido</a:t>
            </a:r>
            <a:r>
              <a:rPr lang="en-US" sz="3600" b="1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Trebuchet MS"/>
              </a:rPr>
              <a:t>descontos</a:t>
            </a:r>
            <a:r>
              <a:rPr lang="en-US" sz="3600" b="1" strike="noStrike" spc="-1" dirty="0">
                <a:solidFill>
                  <a:srgbClr val="FFFFFF"/>
                </a:solidFill>
                <a:latin typeface="Trebuchet MS"/>
              </a:rPr>
              <a:t>. Para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Trebuchet MS"/>
              </a:rPr>
              <a:t>cada</a:t>
            </a:r>
            <a:r>
              <a:rPr lang="en-US" sz="3600" b="1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Trebuchet MS"/>
              </a:rPr>
              <a:t>tema</a:t>
            </a:r>
            <a:r>
              <a:rPr lang="en-US" sz="3600" b="1" strike="noStrike" spc="-1" dirty="0">
                <a:solidFill>
                  <a:srgbClr val="FFFFFF"/>
                </a:solidFill>
                <a:latin typeface="Trebuchet MS"/>
              </a:rPr>
              <a:t> é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Trebuchet MS"/>
              </a:rPr>
              <a:t>controlado</a:t>
            </a:r>
            <a:r>
              <a:rPr lang="en-US" sz="3600" b="1" strike="noStrike" spc="-1" dirty="0">
                <a:solidFill>
                  <a:srgbClr val="FFFFFF"/>
                </a:solidFill>
                <a:latin typeface="Trebuchet MS"/>
              </a:rPr>
              <a:t>: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Trebuchet MS"/>
              </a:rPr>
              <a:t>lista</a:t>
            </a:r>
            <a:r>
              <a:rPr lang="en-US" sz="3600" b="1" strike="noStrike" spc="-1" dirty="0">
                <a:solidFill>
                  <a:srgbClr val="FFFFFF"/>
                </a:solidFill>
                <a:latin typeface="Trebuchet MS"/>
              </a:rPr>
              <a:t> de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Trebuchet MS"/>
              </a:rPr>
              <a:t>itens</a:t>
            </a:r>
            <a:r>
              <a:rPr lang="en-US" sz="3600" b="1" strike="noStrike" spc="-1" dirty="0">
                <a:solidFill>
                  <a:srgbClr val="FFFFFF"/>
                </a:solidFill>
                <a:latin typeface="Trebuchet MS"/>
              </a:rPr>
              <a:t> que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Trebuchet MS"/>
              </a:rPr>
              <a:t>compões</a:t>
            </a:r>
            <a:r>
              <a:rPr lang="en-US" sz="3600" b="1" strike="noStrike" spc="-1" dirty="0">
                <a:solidFill>
                  <a:srgbClr val="FFFFFF"/>
                </a:solidFill>
                <a:latin typeface="Trebuchet MS"/>
              </a:rPr>
              <a:t> 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Trebuchet MS"/>
              </a:rPr>
              <a:t>tema</a:t>
            </a:r>
            <a:r>
              <a:rPr lang="en-US" sz="3600" b="1" strike="noStrike" spc="-1" dirty="0">
                <a:solidFill>
                  <a:srgbClr val="FFFFFF"/>
                </a:solidFill>
                <a:latin typeface="Trebuchet MS"/>
              </a:rPr>
              <a:t>, valor do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Trebuchet MS"/>
              </a:rPr>
              <a:t>aluguel</a:t>
            </a:r>
            <a:r>
              <a:rPr lang="en-US" sz="3600" b="1" strike="noStrike" spc="-1" dirty="0">
                <a:solidFill>
                  <a:srgbClr val="FFFFFF"/>
                </a:solidFill>
                <a:latin typeface="Trebuchet MS"/>
              </a:rPr>
              <a:t> e a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Trebuchet MS"/>
              </a:rPr>
              <a:t>cor</a:t>
            </a:r>
            <a:r>
              <a:rPr lang="en-US" sz="3600" b="1" strike="noStrike" spc="-1" dirty="0">
                <a:solidFill>
                  <a:srgbClr val="FFFFFF"/>
                </a:solidFill>
                <a:latin typeface="Trebuchet MS"/>
              </a:rPr>
              <a:t> da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Trebuchet MS"/>
              </a:rPr>
              <a:t>toalha</a:t>
            </a:r>
            <a:r>
              <a:rPr lang="en-US" sz="3600" b="1" strike="noStrike" spc="-1" dirty="0">
                <a:solidFill>
                  <a:srgbClr val="FFFFFF"/>
                </a:solidFill>
                <a:latin typeface="Trebuchet MS"/>
              </a:rPr>
              <a:t> da mesa.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1_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287</Words>
  <Application>Microsoft Office PowerPoint</Application>
  <PresentationFormat>Personalizar</PresentationFormat>
  <Paragraphs>21</Paragraphs>
  <Slides>10</Slides>
  <Notes>0</Notes>
  <HiddenSlides>1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2" baseType="lpstr">
      <vt:lpstr>Ardósia</vt:lpstr>
      <vt:lpstr>1_Ardósia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Diagrama de Atividade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5</dc:title>
  <dc:subject/>
  <dc:creator>Kátia Mendes Striitzel</dc:creator>
  <dc:description/>
  <cp:lastModifiedBy>Lab 1 1</cp:lastModifiedBy>
  <cp:revision>9</cp:revision>
  <dcterms:created xsi:type="dcterms:W3CDTF">2018-10-02T01:12:47Z</dcterms:created>
  <dcterms:modified xsi:type="dcterms:W3CDTF">2018-10-09T23:55:26Z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