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75" r:id="rId5"/>
    <p:sldId id="276" r:id="rId6"/>
    <p:sldId id="25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9" r:id="rId15"/>
    <p:sldId id="270" r:id="rId16"/>
    <p:sldId id="268" r:id="rId17"/>
    <p:sldId id="271" r:id="rId18"/>
    <p:sldId id="272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DB9FE-C34D-4EA8-ADB0-F5A9FA6CF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025C5-EB9F-4344-BBF7-3F30BAE91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b="0" dirty="0"/>
              <a:t> </a:t>
            </a:r>
            <a:r>
              <a:rPr lang="pt-BR" dirty="0">
                <a:solidFill>
                  <a:schemeClr val="bg1"/>
                </a:solidFill>
              </a:rPr>
              <a:t>Linguagem de Modelagem Unificada (do inglês, UML - </a:t>
            </a:r>
            <a:r>
              <a:rPr lang="pt-BR" dirty="0" err="1">
                <a:solidFill>
                  <a:schemeClr val="bg1"/>
                </a:solidFill>
              </a:rPr>
              <a:t>Unified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Modeling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Language</a:t>
            </a:r>
            <a:r>
              <a:rPr lang="pt-BR" dirty="0">
                <a:solidFill>
                  <a:schemeClr val="bg1"/>
                </a:solidFill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6612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7787"/>
            <a:ext cx="10178322" cy="5620213"/>
          </a:xfrm>
        </p:spPr>
        <p:txBody>
          <a:bodyPr>
            <a:normAutofit fontScale="92500" lnSpcReduction="20000"/>
          </a:bodyPr>
          <a:lstStyle/>
          <a:p>
            <a:r>
              <a:rPr lang="pt-BR" sz="3500" b="1" dirty="0"/>
              <a:t>Formato</a:t>
            </a:r>
          </a:p>
          <a:p>
            <a:pPr algn="just"/>
            <a:r>
              <a:rPr lang="pt-BR" sz="3200" dirty="0"/>
              <a:t>1-Cliente chega ao caixa eletrônico e insere seu cartão.  </a:t>
            </a:r>
          </a:p>
          <a:p>
            <a:pPr algn="just"/>
            <a:r>
              <a:rPr lang="pt-BR" sz="3200" dirty="0"/>
              <a:t>2-O sistema solicita a senha do cliente. </a:t>
            </a:r>
          </a:p>
          <a:p>
            <a:pPr algn="just"/>
            <a:r>
              <a:rPr lang="pt-BR" sz="3200" dirty="0"/>
              <a:t>3-O cliente coloca a senha.</a:t>
            </a:r>
          </a:p>
          <a:p>
            <a:pPr algn="just"/>
            <a:r>
              <a:rPr lang="pt-BR" sz="3200" dirty="0"/>
              <a:t>4- Sistema apresenta menu de opções.</a:t>
            </a:r>
          </a:p>
          <a:p>
            <a:pPr algn="just"/>
            <a:r>
              <a:rPr lang="pt-BR" sz="3200" dirty="0"/>
              <a:t>5-Cliente escolhe realizar um saque. </a:t>
            </a:r>
          </a:p>
          <a:p>
            <a:pPr algn="just"/>
            <a:r>
              <a:rPr lang="pt-BR" sz="3200" dirty="0"/>
              <a:t>6-Então o sistema requisita o total a ser sacado. </a:t>
            </a:r>
          </a:p>
          <a:p>
            <a:pPr algn="just"/>
            <a:r>
              <a:rPr lang="pt-BR" sz="3200" dirty="0"/>
              <a:t>7-Cliente informar a quantia.</a:t>
            </a:r>
          </a:p>
          <a:p>
            <a:pPr algn="just"/>
            <a:r>
              <a:rPr lang="pt-BR" sz="3200" dirty="0"/>
              <a:t>8- Sistema imprime o recibo para o cliente. </a:t>
            </a:r>
          </a:p>
          <a:p>
            <a:pPr algn="just"/>
            <a:r>
              <a:rPr lang="pt-BR" sz="3200" dirty="0"/>
              <a:t>9-O cliente retira a quantia e o recibo, e o caso de uso termina.</a:t>
            </a:r>
          </a:p>
        </p:txBody>
      </p:sp>
    </p:spTree>
    <p:extLst>
      <p:ext uri="{BB962C8B-B14F-4D97-AF65-F5344CB8AC3E}">
        <p14:creationId xmlns:p14="http://schemas.microsoft.com/office/powerpoint/2010/main" val="37749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B6E2B-B755-4E38-B789-EEB0961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A018AF4-7B99-468E-82C9-E3D18B8C6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79357"/>
              </p:ext>
            </p:extLst>
          </p:nvPr>
        </p:nvGraphicFramePr>
        <p:xfrm>
          <a:off x="1250950" y="2286000"/>
          <a:ext cx="1017905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1383170507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27504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Insere seu cartão no caixa eletrônico;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Digita a senha;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Solicita a realização de saque;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Fornece o valor da quantia que deseja sacar;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Retira a quantia e o recibo.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Solicita senha;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Exibe menu de operações;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Requisita quantia a ser sacada;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Fornece a quantia desejada e imprime o </a:t>
                      </a:r>
                      <a:r>
                        <a:rPr lang="pt-BR" dirty="0" err="1"/>
                        <a:t>recivo</a:t>
                      </a:r>
                      <a:r>
                        <a:rPr lang="pt-BR" dirty="0"/>
                        <a:t> para o cliente.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9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41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5484"/>
            <a:ext cx="10178322" cy="5386038"/>
          </a:xfrm>
        </p:spPr>
        <p:txBody>
          <a:bodyPr>
            <a:normAutofit/>
          </a:bodyPr>
          <a:lstStyle/>
          <a:p>
            <a:r>
              <a:rPr lang="pt-BR" sz="3500" b="1" dirty="0"/>
              <a:t>Grau de Abstração</a:t>
            </a:r>
          </a:p>
          <a:p>
            <a:r>
              <a:rPr lang="pt-BR" sz="2400" b="1" dirty="0"/>
              <a:t>1- Cliente fornece identificação;</a:t>
            </a:r>
          </a:p>
          <a:p>
            <a:r>
              <a:rPr lang="pt-BR" sz="2400" b="1" dirty="0"/>
              <a:t>2- Sistema identifica usuário;</a:t>
            </a:r>
          </a:p>
          <a:p>
            <a:r>
              <a:rPr lang="pt-BR" sz="2400" b="1" dirty="0"/>
              <a:t>3- Sistema oferece opções disponíveis para movimentação da conta.</a:t>
            </a:r>
          </a:p>
          <a:p>
            <a:r>
              <a:rPr lang="pt-BR" sz="2400" b="1" dirty="0"/>
              <a:t>4- Cliente solicita o saque de uma determinada quantia;</a:t>
            </a:r>
          </a:p>
          <a:p>
            <a:r>
              <a:rPr lang="pt-BR" sz="2400" b="1" dirty="0"/>
              <a:t>5- Sistema requisita a quantia;</a:t>
            </a:r>
          </a:p>
          <a:p>
            <a:r>
              <a:rPr lang="pt-BR" sz="2400" b="1" dirty="0"/>
              <a:t>6- Cliente fornece o valor;</a:t>
            </a:r>
          </a:p>
          <a:p>
            <a:r>
              <a:rPr lang="pt-BR" sz="2400" b="1" dirty="0"/>
              <a:t>7- Sistema fornece a quantia desejada;</a:t>
            </a:r>
          </a:p>
          <a:p>
            <a:r>
              <a:rPr lang="pt-BR" sz="2400" b="1" dirty="0"/>
              <a:t>8- Cliente retira dinheiro e recibo.</a:t>
            </a:r>
          </a:p>
        </p:txBody>
      </p:sp>
    </p:spTree>
    <p:extLst>
      <p:ext uri="{BB962C8B-B14F-4D97-AF65-F5344CB8AC3E}">
        <p14:creationId xmlns:p14="http://schemas.microsoft.com/office/powerpoint/2010/main" val="18322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2391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3500" b="1" u="sng" dirty="0">
                <a:solidFill>
                  <a:srgbClr val="FF0000"/>
                </a:solidFill>
              </a:rPr>
              <a:t>Atores:</a:t>
            </a:r>
          </a:p>
          <a:p>
            <a:pPr algn="just"/>
            <a:r>
              <a:rPr lang="pt-BR" sz="3500" b="1" dirty="0"/>
              <a:t>Elemento externo que interage com o sistema.</a:t>
            </a:r>
          </a:p>
          <a:p>
            <a:pPr algn="just"/>
            <a:r>
              <a:rPr lang="pt-BR" sz="3500" b="1" dirty="0"/>
              <a:t>Casos de uso representam uma sequência de interações entre o sistema e o ator.</a:t>
            </a:r>
          </a:p>
          <a:p>
            <a:pPr algn="just"/>
            <a:r>
              <a:rPr lang="pt-BR" sz="3500" b="1" dirty="0"/>
              <a:t>Normalmente se inicia a sequência de interações com o sistema.</a:t>
            </a:r>
          </a:p>
        </p:txBody>
      </p:sp>
    </p:spTree>
    <p:extLst>
      <p:ext uri="{BB962C8B-B14F-4D97-AF65-F5344CB8AC3E}">
        <p14:creationId xmlns:p14="http://schemas.microsoft.com/office/powerpoint/2010/main" val="326785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2391"/>
            <a:ext cx="10178322" cy="3593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b="1" u="sng" dirty="0">
                <a:solidFill>
                  <a:srgbClr val="FF0000"/>
                </a:solidFill>
              </a:rPr>
              <a:t>Atores:</a:t>
            </a:r>
          </a:p>
          <a:p>
            <a:pPr algn="just"/>
            <a:r>
              <a:rPr lang="pt-BR" sz="3500" b="1" dirty="0"/>
              <a:t>Corresponde a um papel representado em relação ao sistema;</a:t>
            </a:r>
          </a:p>
          <a:p>
            <a:pPr algn="just"/>
            <a:r>
              <a:rPr lang="pt-BR" sz="3500" b="1" dirty="0"/>
              <a:t>O nome dado a um ator deve lembrar o seu papel.</a:t>
            </a:r>
          </a:p>
          <a:p>
            <a:pPr algn="just"/>
            <a:endParaRPr lang="pt-BR" sz="3500" b="1" dirty="0"/>
          </a:p>
          <a:p>
            <a:pPr algn="just"/>
            <a:endParaRPr lang="pt-BR" sz="3500" b="1" dirty="0"/>
          </a:p>
        </p:txBody>
      </p:sp>
    </p:spTree>
    <p:extLst>
      <p:ext uri="{BB962C8B-B14F-4D97-AF65-F5344CB8AC3E}">
        <p14:creationId xmlns:p14="http://schemas.microsoft.com/office/powerpoint/2010/main" val="113379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2391"/>
            <a:ext cx="10144868" cy="4560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b="1" u="sng" dirty="0">
                <a:solidFill>
                  <a:srgbClr val="FF0000"/>
                </a:solidFill>
              </a:rPr>
              <a:t>Atores:</a:t>
            </a:r>
          </a:p>
          <a:p>
            <a:pPr algn="just"/>
            <a:r>
              <a:rPr lang="pt-BR" sz="3500" b="1" dirty="0"/>
              <a:t>Representa, um papel exercido por uma pessoa ou por um sistema externo que interagem com o sistema.</a:t>
            </a:r>
          </a:p>
          <a:p>
            <a:pPr algn="just"/>
            <a:r>
              <a:rPr lang="pt-BR" sz="3500" b="1" dirty="0"/>
              <a:t>Quando é definido o que os atores fazem e o que os casos de uso fazem, temos o escopo do sistema.</a:t>
            </a:r>
          </a:p>
          <a:p>
            <a:pPr algn="just"/>
            <a:endParaRPr lang="pt-BR" sz="3500" b="1" dirty="0"/>
          </a:p>
        </p:txBody>
      </p:sp>
    </p:spTree>
    <p:extLst>
      <p:ext uri="{BB962C8B-B14F-4D97-AF65-F5344CB8AC3E}">
        <p14:creationId xmlns:p14="http://schemas.microsoft.com/office/powerpoint/2010/main" val="260973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71" y="1282392"/>
            <a:ext cx="10178322" cy="395868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3500" b="1" u="sng" dirty="0">
                <a:solidFill>
                  <a:srgbClr val="FF0000"/>
                </a:solidFill>
              </a:rPr>
              <a:t>Categoria de Atores:</a:t>
            </a:r>
          </a:p>
          <a:p>
            <a:pPr algn="just"/>
            <a:r>
              <a:rPr lang="pt-BR" sz="3500" b="1" dirty="0"/>
              <a:t>Cargos (empregado, cliente, gerente, vendedor, etc.);</a:t>
            </a:r>
          </a:p>
          <a:p>
            <a:pPr algn="just"/>
            <a:r>
              <a:rPr lang="pt-BR" sz="3500" b="1" dirty="0"/>
              <a:t>Organizações (empresa, agência, banco, etc.);</a:t>
            </a:r>
          </a:p>
          <a:p>
            <a:pPr algn="just"/>
            <a:r>
              <a:rPr lang="pt-BR" sz="3500" b="1" dirty="0"/>
              <a:t>Sistemas( sistema de cobrança, sistema de produtos, etc.)</a:t>
            </a:r>
          </a:p>
          <a:p>
            <a:pPr algn="just"/>
            <a:r>
              <a:rPr lang="pt-BR" sz="3500" b="1" dirty="0"/>
              <a:t>Equipamentos (impressora, leitor de código de barras, sensor, etc.).</a:t>
            </a:r>
          </a:p>
          <a:p>
            <a:pPr algn="just"/>
            <a:endParaRPr lang="pt-BR" sz="3500" b="1" dirty="0"/>
          </a:p>
        </p:txBody>
      </p:sp>
      <p:sp>
        <p:nvSpPr>
          <p:cNvPr id="4" name="Retângulo 3"/>
          <p:cNvSpPr/>
          <p:nvPr/>
        </p:nvSpPr>
        <p:spPr>
          <a:xfrm>
            <a:off x="1442224" y="5581406"/>
            <a:ext cx="102219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FF66CC"/>
                </a:solidFill>
              </a:rPr>
              <a:t>Isso indica que o conceito do ator depende do escopo do sistema.</a:t>
            </a:r>
          </a:p>
        </p:txBody>
      </p:sp>
    </p:spTree>
    <p:extLst>
      <p:ext uri="{BB962C8B-B14F-4D97-AF65-F5344CB8AC3E}">
        <p14:creationId xmlns:p14="http://schemas.microsoft.com/office/powerpoint/2010/main" val="29227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2391"/>
            <a:ext cx="10144868" cy="4560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b="1" u="sng" dirty="0">
                <a:solidFill>
                  <a:srgbClr val="FF0000"/>
                </a:solidFill>
              </a:rPr>
              <a:t>Diagrama de Caso de Uso </a:t>
            </a:r>
          </a:p>
          <a:p>
            <a:pPr algn="just"/>
            <a:r>
              <a:rPr lang="pt-BR" sz="3500" b="1" dirty="0"/>
              <a:t>Representa graficamente os atores, caso de uso e relacionamento entre os elementos.</a:t>
            </a:r>
          </a:p>
          <a:p>
            <a:pPr algn="just"/>
            <a:r>
              <a:rPr lang="pt-BR" sz="3500" b="1" dirty="0"/>
              <a:t>Tem como foco ilustrar quais elementos externos interagem com as funcionalidades do sistema.</a:t>
            </a:r>
          </a:p>
          <a:p>
            <a:pPr algn="just"/>
            <a:endParaRPr lang="pt-BR" sz="3500" b="1" dirty="0"/>
          </a:p>
        </p:txBody>
      </p:sp>
    </p:spTree>
    <p:extLst>
      <p:ext uri="{BB962C8B-B14F-4D97-AF65-F5344CB8AC3E}">
        <p14:creationId xmlns:p14="http://schemas.microsoft.com/office/powerpoint/2010/main" val="14812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47263" y="559558"/>
            <a:ext cx="379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Diagrama de Caso de Uso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19213"/>
            <a:ext cx="75247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47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47263" y="559558"/>
            <a:ext cx="3797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Diagrama de Caso de Uso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352550"/>
            <a:ext cx="74295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5233" y="1337734"/>
            <a:ext cx="10178322" cy="3593591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UML, a Linguagem de Modelagem Unificada, nos permite descrever quais são os elementos, características e comportamentos de um software utilizando desenhos e textos. </a:t>
            </a:r>
          </a:p>
          <a:p>
            <a:pPr algn="just"/>
            <a:r>
              <a:rPr lang="pt-BR" sz="2400" b="1" dirty="0"/>
              <a:t>Aprender sobre UML é importante porque antes de codificar uma aplicação precisamos entendê-la</a:t>
            </a:r>
            <a:r>
              <a:rPr lang="pt-BR" sz="2400" dirty="0"/>
              <a:t>. </a:t>
            </a:r>
          </a:p>
          <a:p>
            <a:pPr algn="just"/>
            <a:r>
              <a:rPr lang="pt-BR" sz="2400" dirty="0"/>
              <a:t>Uma forma fácil de fazer esse planejamento é através de um desenho da aplicação. Com a UML temos uma forma padrão para criarmos esses desenhos, bem como uma definição de quais informações não podemos esquecer de documentar a partir deles.</a:t>
            </a:r>
          </a:p>
        </p:txBody>
      </p:sp>
    </p:spTree>
    <p:extLst>
      <p:ext uri="{BB962C8B-B14F-4D97-AF65-F5344CB8AC3E}">
        <p14:creationId xmlns:p14="http://schemas.microsoft.com/office/powerpoint/2010/main" val="2340113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2391"/>
            <a:ext cx="10144868" cy="4560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500" b="1" u="sng" dirty="0">
                <a:solidFill>
                  <a:srgbClr val="FF0000"/>
                </a:solidFill>
              </a:rPr>
              <a:t>Atividade para entregar na aula de hoje:</a:t>
            </a:r>
          </a:p>
          <a:p>
            <a:pPr marL="0" indent="0" algn="just">
              <a:buNone/>
            </a:pPr>
            <a:endParaRPr lang="pt-BR" sz="3500" b="1" u="sng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3500" b="1" dirty="0">
                <a:solidFill>
                  <a:schemeClr val="tx1"/>
                </a:solidFill>
              </a:rPr>
              <a:t>1-Fazer um Diagrama de Caso de Uso para um sistema de escola. Atores: Secretaria, RH, professor, aluno e coordenador.</a:t>
            </a:r>
          </a:p>
          <a:p>
            <a:pPr algn="just"/>
            <a:endParaRPr lang="pt-BR" sz="3500" b="1" dirty="0"/>
          </a:p>
        </p:txBody>
      </p:sp>
    </p:spTree>
    <p:extLst>
      <p:ext uri="{BB962C8B-B14F-4D97-AF65-F5344CB8AC3E}">
        <p14:creationId xmlns:p14="http://schemas.microsoft.com/office/powerpoint/2010/main" val="71040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5233" y="1337734"/>
            <a:ext cx="10178322" cy="3593591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Por que eu preciso da UML?</a:t>
            </a:r>
          </a:p>
          <a:p>
            <a:pPr algn="just"/>
            <a:endParaRPr lang="pt-BR" sz="2400" dirty="0"/>
          </a:p>
        </p:txBody>
      </p:sp>
      <p:pic>
        <p:nvPicPr>
          <p:cNvPr id="1026" name="Picture 2" descr="Resultado de imagem para trabalho de 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4" y="274955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 retangular 3"/>
          <p:cNvSpPr/>
          <p:nvPr/>
        </p:nvSpPr>
        <p:spPr>
          <a:xfrm>
            <a:off x="3883376" y="1862667"/>
            <a:ext cx="2652889" cy="1975556"/>
          </a:xfrm>
          <a:prstGeom prst="wedgeRectCallout">
            <a:avLst>
              <a:gd name="adj1" fmla="val -35301"/>
              <a:gd name="adj2" fmla="val 665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Finalmente terminei o código que estou trabalhando. Demorou 6 meses.... </a:t>
            </a:r>
          </a:p>
        </p:txBody>
      </p:sp>
      <p:pic>
        <p:nvPicPr>
          <p:cNvPr id="1028" name="Picture 4" descr="Resultado de imagem para pc choran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4482675"/>
            <a:ext cx="3364442" cy="23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elef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253067"/>
            <a:ext cx="2427111" cy="24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8"/>
          <p:cNvSpPr/>
          <p:nvPr/>
        </p:nvSpPr>
        <p:spPr>
          <a:xfrm>
            <a:off x="9127065" y="169333"/>
            <a:ext cx="2652889" cy="1975556"/>
          </a:xfrm>
          <a:prstGeom prst="wedgeRectCallout">
            <a:avLst>
              <a:gd name="adj1" fmla="val -35301"/>
              <a:gd name="adj2" fmla="val 665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Cláudio, acho que você se perdeu nas suas próprias anotações...porque não foi nada disso do que pedi.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766795" y="57139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418461" y="33108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479933" y="423175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3º</a:t>
            </a:r>
          </a:p>
        </p:txBody>
      </p:sp>
    </p:spTree>
    <p:extLst>
      <p:ext uri="{BB962C8B-B14F-4D97-AF65-F5344CB8AC3E}">
        <p14:creationId xmlns:p14="http://schemas.microsoft.com/office/powerpoint/2010/main" val="26523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5233" y="1337734"/>
            <a:ext cx="10178322" cy="3593591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Por que eu preciso da UML?</a:t>
            </a:r>
          </a:p>
          <a:p>
            <a:pPr algn="just"/>
            <a:r>
              <a:rPr lang="pt-BR" sz="3200" dirty="0"/>
              <a:t>Criar desenhos para organizar as nossas ideias é algo comum. Então, por que não simplesmente desenhar sem se preocupar com um padrão para cada figura utilizada? </a:t>
            </a:r>
            <a:r>
              <a:rPr lang="pt-BR" sz="3200" b="1" dirty="0"/>
              <a:t>Você pode não sobreviver sem UML!!!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5629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240389" y="1247423"/>
            <a:ext cx="10178322" cy="3593591"/>
          </a:xfrm>
        </p:spPr>
        <p:txBody>
          <a:bodyPr/>
          <a:lstStyle/>
          <a:p>
            <a:pPr algn="just"/>
            <a:r>
              <a:rPr lang="pt-BR" sz="3200" dirty="0"/>
              <a:t>São muitos os </a:t>
            </a:r>
            <a:r>
              <a:rPr lang="pt-BR" sz="3200" b="1" dirty="0"/>
              <a:t>diagramas fornecidos pela UML</a:t>
            </a:r>
            <a:r>
              <a:rPr lang="pt-BR" sz="3200" dirty="0"/>
              <a:t>, mas alguns dentre eles utilizamos com maior frequência.</a:t>
            </a:r>
          </a:p>
          <a:p>
            <a:pPr algn="just"/>
            <a:r>
              <a:rPr lang="pt-BR" sz="3200" dirty="0"/>
              <a:t>Um exemplo disso são os Casos de Uso, que nos permitem identificar quais agentes interagem com a aplicação e como eles fazem isso.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945D-AF3E-4728-AF26-B6EEAF56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DC868-207C-4116-8829-B31EA3AEF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5118409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O modelo de Caso de Uso é uma representação das funcionalidades externa observáveis do sistema.</a:t>
            </a:r>
          </a:p>
          <a:p>
            <a:pPr algn="just"/>
            <a:r>
              <a:rPr lang="pt-BR" sz="3600" dirty="0"/>
              <a:t>O modelo representa os requisitos funcionais dos sistema.</a:t>
            </a:r>
          </a:p>
          <a:p>
            <a:pPr algn="just"/>
            <a:r>
              <a:rPr lang="pt-BR" sz="3600" dirty="0"/>
              <a:t>Os desenvolvedores conseguem moldar o sistema de acordo com as necessidades do usuário.</a:t>
            </a:r>
          </a:p>
          <a:p>
            <a:pPr algn="just"/>
            <a:r>
              <a:rPr lang="pt-BR" sz="3600" dirty="0"/>
              <a:t>É também conhecido como diagrama de contexto.</a:t>
            </a:r>
          </a:p>
        </p:txBody>
      </p:sp>
    </p:spTree>
    <p:extLst>
      <p:ext uri="{BB962C8B-B14F-4D97-AF65-F5344CB8AC3E}">
        <p14:creationId xmlns:p14="http://schemas.microsoft.com/office/powerpoint/2010/main" val="39814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DB02-BCEF-421D-A093-B4F787E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8E4F3-697C-481F-81FE-3257B3C4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6206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pt-BR" sz="3600" u="sng" dirty="0">
                <a:solidFill>
                  <a:srgbClr val="FF0000"/>
                </a:solidFill>
              </a:rPr>
              <a:t>Componentes do Caso de Uso:</a:t>
            </a:r>
          </a:p>
          <a:p>
            <a:endParaRPr lang="pt-BR" sz="3600" dirty="0"/>
          </a:p>
          <a:p>
            <a:r>
              <a:rPr lang="pt-BR" sz="3600" dirty="0"/>
              <a:t>Use Case (Caso de Uso);</a:t>
            </a:r>
          </a:p>
          <a:p>
            <a:r>
              <a:rPr lang="pt-BR" sz="3600" dirty="0"/>
              <a:t>Atores;</a:t>
            </a:r>
          </a:p>
          <a:p>
            <a:r>
              <a:rPr lang="pt-BR" sz="3600" dirty="0"/>
              <a:t>Relacionamentos.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13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9F8C9-B317-44D1-9C7A-9C44F9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0B77-A4B1-45AF-BA26-8F208F4D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771" y="1215484"/>
            <a:ext cx="10178322" cy="5006896"/>
          </a:xfrm>
        </p:spPr>
        <p:txBody>
          <a:bodyPr>
            <a:normAutofit/>
          </a:bodyPr>
          <a:lstStyle/>
          <a:p>
            <a:pPr algn="just"/>
            <a:r>
              <a:rPr lang="pt-BR" sz="3600" dirty="0"/>
              <a:t>Interações entre um sistema e os agentes externos;</a:t>
            </a:r>
          </a:p>
          <a:p>
            <a:pPr algn="just"/>
            <a:r>
              <a:rPr lang="pt-BR" sz="3600" dirty="0"/>
              <a:t>Funcionalidade do sistema, sem revelar a estrutura e o comportamento interno do sistema;</a:t>
            </a:r>
          </a:p>
          <a:p>
            <a:pPr algn="just"/>
            <a:r>
              <a:rPr lang="pt-BR" sz="3600" dirty="0"/>
              <a:t>É formado por vários casos de uso;</a:t>
            </a:r>
          </a:p>
          <a:p>
            <a:pPr algn="just"/>
            <a:r>
              <a:rPr lang="pt-BR" sz="3600" dirty="0"/>
              <a:t>Cada Caso de Uso é definido através da descrição textual das interações que ocorrem entre os elementos externos do sistema;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35958-2830-47BE-AAD5-389CA29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C4A43-9320-4847-96F1-0ED4BC80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980" y="1237787"/>
            <a:ext cx="10178322" cy="4984593"/>
          </a:xfrm>
        </p:spPr>
        <p:txBody>
          <a:bodyPr>
            <a:normAutofit lnSpcReduction="10000"/>
          </a:bodyPr>
          <a:lstStyle/>
          <a:p>
            <a:r>
              <a:rPr lang="pt-BR" sz="3500" b="1" dirty="0"/>
              <a:t>Formato</a:t>
            </a:r>
          </a:p>
          <a:p>
            <a:pPr algn="just"/>
            <a:r>
              <a:rPr lang="pt-BR" sz="3200" dirty="0"/>
              <a:t>O Caso de Uso inicia quando o cliente chega ao caixa eletrônico e insere seu cartão. O sistema solicita a senha do cliente. O cliente coloca a senha, após o sistema exibe várias operações possíveis. O cliente escolhe realizar um saque. Então o sistema requisita o total a ser sacado. Cliente informa o valor. Sistema imprime o recibo para o cliente. O cliente retira a quantia e o recibo, e o caso de uso termina.</a:t>
            </a:r>
          </a:p>
        </p:txBody>
      </p:sp>
    </p:spTree>
    <p:extLst>
      <p:ext uri="{BB962C8B-B14F-4D97-AF65-F5344CB8AC3E}">
        <p14:creationId xmlns:p14="http://schemas.microsoft.com/office/powerpoint/2010/main" val="119958892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5497</TotalTime>
  <Words>858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Impact</vt:lpstr>
      <vt:lpstr>Wingdings</vt:lpstr>
      <vt:lpstr>Selo</vt:lpstr>
      <vt:lpstr>UML</vt:lpstr>
      <vt:lpstr>UML</vt:lpstr>
      <vt:lpstr>UML</vt:lpstr>
      <vt:lpstr>UML</vt:lpstr>
      <vt:lpstr>UML</vt:lpstr>
      <vt:lpstr>Caso de uso  </vt:lpstr>
      <vt:lpstr>Caso de uso</vt:lpstr>
      <vt:lpstr>Caso de uso</vt:lpstr>
      <vt:lpstr>Caso de uso</vt:lpstr>
      <vt:lpstr>Caso de uso</vt:lpstr>
      <vt:lpstr>Caso de uso</vt:lpstr>
      <vt:lpstr>Caso de uso</vt:lpstr>
      <vt:lpstr>Caso de uso</vt:lpstr>
      <vt:lpstr>Caso de uso</vt:lpstr>
      <vt:lpstr>Caso de uso</vt:lpstr>
      <vt:lpstr>Caso de uso</vt:lpstr>
      <vt:lpstr>Caso de uso</vt:lpstr>
      <vt:lpstr>Apresentação do PowerPoint</vt:lpstr>
      <vt:lpstr>Apresentação do PowerPoint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Kátia Mendes Striitzel</dc:creator>
  <cp:lastModifiedBy>Kátia Mendes Striitzel</cp:lastModifiedBy>
  <cp:revision>17</cp:revision>
  <dcterms:created xsi:type="dcterms:W3CDTF">2018-08-18T02:08:26Z</dcterms:created>
  <dcterms:modified xsi:type="dcterms:W3CDTF">2018-08-22T01:26:36Z</dcterms:modified>
</cp:coreProperties>
</file>