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5" r:id="rId9"/>
    <p:sldId id="263" r:id="rId10"/>
    <p:sldId id="274" r:id="rId11"/>
    <p:sldId id="264" r:id="rId12"/>
    <p:sldId id="276" r:id="rId13"/>
    <p:sldId id="265" r:id="rId14"/>
    <p:sldId id="282" r:id="rId15"/>
    <p:sldId id="266" r:id="rId16"/>
    <p:sldId id="267" r:id="rId17"/>
    <p:sldId id="272" r:id="rId18"/>
    <p:sldId id="278" r:id="rId19"/>
    <p:sldId id="268" r:id="rId20"/>
    <p:sldId id="281" r:id="rId21"/>
    <p:sldId id="262" r:id="rId22"/>
    <p:sldId id="269" r:id="rId23"/>
    <p:sldId id="270" r:id="rId24"/>
    <p:sldId id="271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CONSOLIDANDO O JOIN E ENTENDENDO SUAS VARIA</a:t>
            </a:r>
            <a:r>
              <a:rPr lang="pt-BR" dirty="0" smtClean="0"/>
              <a:t>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Banco de Dados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14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ou simplesmente “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2" y="2179637"/>
            <a:ext cx="10321995" cy="10715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48" y="3835751"/>
            <a:ext cx="3041806" cy="19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2" y="2190045"/>
            <a:ext cx="6333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contrário do LEFT JOIN, a cláusula RIGHT </a:t>
            </a:r>
            <a:r>
              <a:rPr lang="pt-BR" dirty="0" smtClean="0"/>
              <a:t>JOIN retorna </a:t>
            </a:r>
            <a:r>
              <a:rPr lang="pt-BR" dirty="0"/>
              <a:t>todos os dados encontrados na tabela à direita </a:t>
            </a:r>
            <a:r>
              <a:rPr lang="pt-BR" dirty="0" smtClean="0"/>
              <a:t>do</a:t>
            </a:r>
            <a:r>
              <a:rPr lang="pt-BR" dirty="0"/>
              <a:t> JOIN. Caso não existam dados associados entre as </a:t>
            </a:r>
            <a:r>
              <a:rPr lang="pt-BR" dirty="0" smtClean="0"/>
              <a:t>tabelas, </a:t>
            </a:r>
            <a:r>
              <a:rPr lang="pt-BR" dirty="0"/>
              <a:t>serão retornados valores nulos.</a:t>
            </a:r>
          </a:p>
          <a:p>
            <a:r>
              <a:rPr lang="pt-BR" dirty="0"/>
              <a:t>Suponhamos que a posição das tabelas usadas nos exemplos anteriores foi trocada. Se mesmo assim desejamos obter o mesmo resultado obtido anteriormente, podemos usar a cláusula RIGHT JOIN, assim iremos conseguir tanto os dados relacionados como os não relacionados disponíveis na tabela à direita da cláusula JOIN.</a:t>
            </a:r>
          </a:p>
          <a:p>
            <a:endParaRPr lang="pt-BR" dirty="0" smtClean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RIGHT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r>
              <a:rPr lang="pt-BR" dirty="0"/>
              <a:t>;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95" y="2369074"/>
            <a:ext cx="4257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823" y="753228"/>
            <a:ext cx="10205156" cy="1080938"/>
          </a:xfrm>
        </p:spPr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ou simplesmente “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3" y="2283706"/>
            <a:ext cx="10876614" cy="843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3915657"/>
            <a:ext cx="11750136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83822" y="2483556"/>
            <a:ext cx="6333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Uma variação do RIGHT JOIN é quando queremos selecionar apenas os dados a direita da nossa tabela, ou seja, aqueles dados que não tenham nenhum relacionamento com a outra tabela. </a:t>
            </a:r>
          </a:p>
          <a:p>
            <a:r>
              <a:rPr lang="pt-BR" b="1" dirty="0" smtClean="0"/>
              <a:t>Neste caso apenas necessitamos colocar uma clausula WHERE após a construção do JOIN </a:t>
            </a:r>
            <a:r>
              <a:rPr lang="pt-BR" b="1" dirty="0" err="1" smtClean="0"/>
              <a:t>setando</a:t>
            </a:r>
            <a:r>
              <a:rPr lang="pt-BR" b="1" dirty="0" smtClean="0"/>
              <a:t> que queremos as chaves que sejam nulas.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RIGHT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r>
              <a:rPr lang="pt-BR" dirty="0" smtClean="0"/>
              <a:t> </a:t>
            </a:r>
          </a:p>
          <a:p>
            <a:r>
              <a:rPr lang="pt-BR" dirty="0" smtClean="0"/>
              <a:t>WHERE </a:t>
            </a:r>
            <a:r>
              <a:rPr lang="pt-BR" dirty="0" err="1" smtClean="0"/>
              <a:t>b.chave</a:t>
            </a:r>
            <a:r>
              <a:rPr lang="pt-BR" dirty="0" smtClean="0"/>
              <a:t> IS NULL;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96" y="2366875"/>
            <a:ext cx="440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823" y="753228"/>
            <a:ext cx="10205156" cy="1080938"/>
          </a:xfrm>
        </p:spPr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ou simplesmente “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09" y="2378074"/>
            <a:ext cx="9407238" cy="9295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48" y="3835751"/>
            <a:ext cx="3041806" cy="19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2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2" y="2190045"/>
            <a:ext cx="6333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 as linhas de dados da tabela à esquerda </a:t>
            </a:r>
            <a:r>
              <a:rPr lang="pt-BR" dirty="0" smtClean="0"/>
              <a:t>do</a:t>
            </a:r>
            <a:r>
              <a:rPr lang="pt-BR" dirty="0"/>
              <a:t> JOIN e da tabela à direita serão </a:t>
            </a:r>
            <a:r>
              <a:rPr lang="pt-BR" b="1" dirty="0"/>
              <a:t>retornadas pela cláusula FULL </a:t>
            </a:r>
            <a:r>
              <a:rPr lang="pt-BR" b="1" dirty="0" smtClean="0"/>
              <a:t>JOIN</a:t>
            </a:r>
            <a:r>
              <a:rPr lang="pt-BR" dirty="0" smtClean="0"/>
              <a:t>. </a:t>
            </a:r>
            <a:r>
              <a:rPr lang="pt-BR" dirty="0"/>
              <a:t>Caso uma linha de dados não esteja associada a qualquer linha da outra tabela, os valores das colunas </a:t>
            </a:r>
            <a:r>
              <a:rPr lang="pt-BR" dirty="0" smtClean="0"/>
              <a:t>na </a:t>
            </a:r>
            <a:r>
              <a:rPr lang="pt-BR" dirty="0"/>
              <a:t>lista de seleção serão nulos. Caso contrário, os valores obtidos serão baseados nas tabelas usadas como referência.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FULL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r>
              <a:rPr lang="pt-BR" dirty="0"/>
              <a:t>;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727" y="2364488"/>
            <a:ext cx="4562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2" y="2190045"/>
            <a:ext cx="6333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Uma variação do </a:t>
            </a:r>
            <a:r>
              <a:rPr lang="pt-BR" b="1" dirty="0" smtClean="0"/>
              <a:t>FULL </a:t>
            </a:r>
            <a:r>
              <a:rPr lang="pt-BR" b="1" dirty="0"/>
              <a:t>JOIN é quando queremos selecionar apenas os dados a direita </a:t>
            </a:r>
            <a:r>
              <a:rPr lang="pt-BR" b="1" dirty="0" smtClean="0"/>
              <a:t>e também a esquerda que não tenham relação com ninguém, ou seja, aqueles </a:t>
            </a:r>
            <a:r>
              <a:rPr lang="pt-BR" b="1" dirty="0"/>
              <a:t>dados que não tenham nenhum relacionamento com a outra tabela. </a:t>
            </a:r>
          </a:p>
          <a:p>
            <a:r>
              <a:rPr lang="pt-BR" b="1" dirty="0"/>
              <a:t>Neste caso apenas necessitamos colocar uma clausula WHERE após a construção do JOIN </a:t>
            </a:r>
            <a:r>
              <a:rPr lang="pt-BR" b="1" dirty="0" err="1"/>
              <a:t>setando</a:t>
            </a:r>
            <a:r>
              <a:rPr lang="pt-BR" b="1" dirty="0"/>
              <a:t> que queremos as chaves que sejam nulas.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FULL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endParaRPr lang="pt-BR" dirty="0" smtClean="0"/>
          </a:p>
          <a:p>
            <a:r>
              <a:rPr lang="pt-BR" dirty="0" smtClean="0"/>
              <a:t>WHERE </a:t>
            </a:r>
            <a:r>
              <a:rPr lang="pt-BR" dirty="0" err="1" smtClean="0"/>
              <a:t>a.chave</a:t>
            </a:r>
            <a:r>
              <a:rPr lang="pt-BR" dirty="0" smtClean="0"/>
              <a:t> IS NULL OR </a:t>
            </a:r>
            <a:r>
              <a:rPr lang="pt-BR" dirty="0" err="1" smtClean="0"/>
              <a:t>b.chave</a:t>
            </a:r>
            <a:r>
              <a:rPr lang="pt-BR" dirty="0" smtClean="0"/>
              <a:t> IS NULL;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98" y="2325395"/>
            <a:ext cx="4371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smtClean="0"/>
              <a:t>FULL JOIN no MySQL ???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2" y="2190045"/>
            <a:ext cx="6333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 MySQL não tem suporte ao uso deste recurso FULL JOIN visto anterior.</a:t>
            </a:r>
          </a:p>
          <a:p>
            <a:r>
              <a:rPr lang="pt-BR" b="1" dirty="0" smtClean="0"/>
              <a:t>Com isso, quando necessitamos realizar uma </a:t>
            </a:r>
            <a:r>
              <a:rPr lang="pt-BR" b="1" dirty="0" err="1" smtClean="0"/>
              <a:t>select</a:t>
            </a:r>
            <a:r>
              <a:rPr lang="pt-BR" b="1" dirty="0" smtClean="0"/>
              <a:t> que faça este tipo de busca podemos realizar a query de uma outra maneira que retornará no mesmo resultado.</a:t>
            </a:r>
          </a:p>
          <a:p>
            <a:endParaRPr lang="pt-BR" b="1" dirty="0"/>
          </a:p>
          <a:p>
            <a:r>
              <a:rPr lang="pt-BR" b="1" dirty="0" smtClean="0"/>
              <a:t>A sintaxe de adaptação deste recurso fica da seguinte maneira:</a:t>
            </a:r>
          </a:p>
          <a:p>
            <a:endParaRPr lang="pt-BR" b="1" dirty="0"/>
          </a:p>
          <a:p>
            <a:r>
              <a:rPr lang="en-US" dirty="0" smtClean="0"/>
              <a:t>SELECT </a:t>
            </a:r>
            <a:r>
              <a:rPr lang="en-US" dirty="0" err="1" smtClean="0"/>
              <a:t>itens_selecionados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tabela1 a </a:t>
            </a:r>
          </a:p>
          <a:p>
            <a:r>
              <a:rPr lang="en-US" dirty="0" smtClean="0"/>
              <a:t>LEFT </a:t>
            </a:r>
            <a:r>
              <a:rPr lang="en-US" dirty="0"/>
              <a:t>JOIN </a:t>
            </a:r>
            <a:r>
              <a:rPr lang="en-US" dirty="0" smtClean="0"/>
              <a:t>tabela2 b </a:t>
            </a:r>
            <a:r>
              <a:rPr lang="en-US" dirty="0"/>
              <a:t>ON </a:t>
            </a:r>
            <a:r>
              <a:rPr lang="en-US" dirty="0" err="1" smtClean="0"/>
              <a:t>a.chave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b.chave</a:t>
            </a:r>
            <a:endParaRPr lang="en-US" dirty="0" smtClean="0"/>
          </a:p>
          <a:p>
            <a:r>
              <a:rPr lang="en-US" dirty="0" smtClean="0"/>
              <a:t>UNION </a:t>
            </a:r>
          </a:p>
          <a:p>
            <a:r>
              <a:rPr lang="en-US" dirty="0"/>
              <a:t>SELECT </a:t>
            </a:r>
            <a:r>
              <a:rPr lang="en-US" dirty="0" err="1"/>
              <a:t>itens_selecionados</a:t>
            </a:r>
            <a:r>
              <a:rPr lang="en-US" dirty="0"/>
              <a:t> FROM tabela1 a </a:t>
            </a:r>
          </a:p>
          <a:p>
            <a:r>
              <a:rPr lang="en-US" dirty="0" smtClean="0"/>
              <a:t>RIGHT </a:t>
            </a:r>
            <a:r>
              <a:rPr lang="en-US" dirty="0"/>
              <a:t>JOIN tabela2 b ON </a:t>
            </a:r>
            <a:r>
              <a:rPr lang="en-US" dirty="0" err="1"/>
              <a:t>a.chave</a:t>
            </a:r>
            <a:r>
              <a:rPr lang="en-US" dirty="0"/>
              <a:t> = </a:t>
            </a:r>
            <a:r>
              <a:rPr lang="en-US" dirty="0" err="1"/>
              <a:t>b.chave</a:t>
            </a:r>
            <a:endParaRPr lang="en-US" dirty="0"/>
          </a:p>
        </p:txBody>
      </p:sp>
      <p:pic>
        <p:nvPicPr>
          <p:cNvPr id="1028" name="Picture 4" descr="Resultado de imagem para du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3" y="2565478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5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ou simplesmente “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700" y="2416704"/>
            <a:ext cx="2711256" cy="39842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1" y="2416704"/>
            <a:ext cx="8430755" cy="15780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31" y="4280381"/>
            <a:ext cx="8438615" cy="2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933" y="753228"/>
            <a:ext cx="10023249" cy="1080938"/>
          </a:xfrm>
        </p:spPr>
        <p:txBody>
          <a:bodyPr/>
          <a:lstStyle/>
          <a:p>
            <a:r>
              <a:rPr lang="pt-BR" dirty="0" smtClean="0"/>
              <a:t>Cross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3" y="2190045"/>
            <a:ext cx="660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os dados da tabela à esquerda </a:t>
            </a:r>
            <a:r>
              <a:rPr lang="pt-BR" dirty="0" smtClean="0"/>
              <a:t>do</a:t>
            </a:r>
            <a:r>
              <a:rPr lang="pt-BR" dirty="0"/>
              <a:t> JOIN são cruzados com os dados da tabela à direita </a:t>
            </a:r>
            <a:r>
              <a:rPr lang="pt-BR" dirty="0" smtClean="0"/>
              <a:t>do</a:t>
            </a:r>
            <a:r>
              <a:rPr lang="pt-BR" dirty="0"/>
              <a:t> JOIN por meio do CROSS JOIN, também conhecido como produto cartesiano. É possível cruzarmos informações de duas ou mais tabelas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CROSS JOIN tabela2 b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81" y="2169804"/>
            <a:ext cx="45053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JOIN, </a:t>
            </a:r>
            <a:r>
              <a:rPr lang="pt-BR" dirty="0" smtClean="0"/>
              <a:t>é </a:t>
            </a:r>
            <a:r>
              <a:rPr lang="pt-BR" dirty="0"/>
              <a:t>utilizado para consultar dados de </a:t>
            </a:r>
            <a:r>
              <a:rPr lang="pt-BR" dirty="0" smtClean="0"/>
              <a:t>tabelas</a:t>
            </a:r>
            <a:r>
              <a:rPr lang="pt-BR" dirty="0"/>
              <a:t>, baseado no relacionamento </a:t>
            </a:r>
            <a:r>
              <a:rPr lang="pt-BR" dirty="0" smtClean="0"/>
              <a:t>entre as </a:t>
            </a:r>
            <a:r>
              <a:rPr lang="pt-BR" dirty="0"/>
              <a:t>colunas destas tabelas. A tradução para português de JOIN é </a:t>
            </a:r>
            <a:r>
              <a:rPr lang="pt-BR" dirty="0" smtClean="0"/>
              <a:t>“juntar”, </a:t>
            </a:r>
            <a:r>
              <a:rPr lang="pt-BR" dirty="0"/>
              <a:t>então quando fomos ver algum SELECT e dentro dele vermos uma palavra JOIN, podemos entender que o mesmo está fazendo uma junção entre algumas tabelas. A cláusula JOIN é usada quando se quer recuperar dados em mais de uma tabela através da igualdade de suas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keys</a:t>
            </a:r>
            <a:r>
              <a:rPr lang="pt-BR" dirty="0"/>
              <a:t>. O comando JOIN do SQL tem a função básica de agregar tabelas mediante a um campo que faça sentido às mesmas.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35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17" y="2297994"/>
            <a:ext cx="9584972" cy="908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65" y="3379786"/>
            <a:ext cx="2582168" cy="32442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19" y="3538948"/>
            <a:ext cx="3023470" cy="29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9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VIEWS (Visualizações)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“</a:t>
            </a:r>
            <a:r>
              <a:rPr lang="pt-BR" b="1" dirty="0" err="1" smtClean="0"/>
              <a:t>Views</a:t>
            </a:r>
            <a:r>
              <a:rPr lang="pt-BR" dirty="0"/>
              <a:t>” também conhecidas em português como visualizações nada mais são do que tabelas virtuais que são criadas a partir de </a:t>
            </a:r>
            <a:r>
              <a:rPr lang="pt-BR" dirty="0" smtClean="0"/>
              <a:t>algum </a:t>
            </a:r>
            <a:r>
              <a:rPr lang="pt-BR" dirty="0" err="1" smtClean="0"/>
              <a:t>select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Essas </a:t>
            </a:r>
            <a:r>
              <a:rPr lang="pt-BR" dirty="0"/>
              <a:t>tabelas virtuais reúnem </a:t>
            </a:r>
            <a:r>
              <a:rPr lang="pt-BR" dirty="0" smtClean="0"/>
              <a:t>os </a:t>
            </a:r>
            <a:r>
              <a:rPr lang="pt-BR" dirty="0"/>
              <a:t>campos de uma ou mais tabelas físicas que são listados em uma instrução “</a:t>
            </a:r>
            <a:r>
              <a:rPr lang="pt-BR" b="1" dirty="0"/>
              <a:t>SELECT</a:t>
            </a:r>
            <a:r>
              <a:rPr lang="pt-BR" dirty="0"/>
              <a:t>” associada a “</a:t>
            </a:r>
            <a:r>
              <a:rPr lang="pt-BR" b="1" dirty="0"/>
              <a:t>VIEW</a:t>
            </a:r>
            <a:r>
              <a:rPr lang="pt-BR" dirty="0" smtClean="0"/>
              <a:t>”.</a:t>
            </a:r>
          </a:p>
          <a:p>
            <a:pPr marL="0" indent="0">
              <a:buNone/>
            </a:pPr>
            <a:r>
              <a:rPr lang="pt-BR" dirty="0" smtClean="0"/>
              <a:t>As </a:t>
            </a:r>
            <a:r>
              <a:rPr lang="pt-BR" dirty="0"/>
              <a:t>“</a:t>
            </a:r>
            <a:r>
              <a:rPr lang="pt-BR" b="1" dirty="0"/>
              <a:t>VIEWS</a:t>
            </a:r>
            <a:r>
              <a:rPr lang="pt-BR" dirty="0"/>
              <a:t>” são, como já foi dito virtuais, logo seus dados permanecem armazenados na memória principal do servidor de dados, isso traz algumas </a:t>
            </a:r>
            <a:r>
              <a:rPr lang="pt-BR" dirty="0" smtClean="0"/>
              <a:t>vantagens, por exemplo, </a:t>
            </a:r>
            <a:r>
              <a:rPr lang="pt-BR" dirty="0"/>
              <a:t>o acesso extremamente rápido a esses </a:t>
            </a:r>
            <a:r>
              <a:rPr lang="pt-BR" dirty="0" smtClean="0"/>
              <a:t>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30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VIEWS (Visualizações)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Abaixo podemos ver a sintaxe de como criar uma “</a:t>
            </a:r>
            <a:r>
              <a:rPr lang="pt-BR" b="1" dirty="0" err="1"/>
              <a:t>view</a:t>
            </a:r>
            <a:r>
              <a:rPr lang="pt-BR" dirty="0"/>
              <a:t>”: </a:t>
            </a:r>
          </a:p>
          <a:p>
            <a:pPr marL="0" indent="0">
              <a:buNone/>
            </a:pPr>
            <a:r>
              <a:rPr lang="pt-BR" b="1" dirty="0"/>
              <a:t>CREATE VIEW </a:t>
            </a:r>
            <a:r>
              <a:rPr lang="pt-BR" dirty="0" err="1" smtClean="0"/>
              <a:t>nomedaview</a:t>
            </a:r>
            <a:r>
              <a:rPr lang="pt-BR" dirty="0" smtClean="0"/>
              <a:t> </a:t>
            </a:r>
            <a:r>
              <a:rPr lang="pt-BR" b="1" dirty="0" smtClean="0"/>
              <a:t>AS </a:t>
            </a:r>
            <a:r>
              <a:rPr lang="pt-BR" dirty="0" smtClean="0"/>
              <a:t>consultas;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visualização de “VIEWS” usamos o comando SELECT </a:t>
            </a:r>
            <a:r>
              <a:rPr lang="pt-BR" dirty="0" smtClean="0"/>
              <a:t>convencional, exemplo: SELECT </a:t>
            </a:r>
            <a:r>
              <a:rPr lang="pt-BR" dirty="0" err="1" smtClean="0"/>
              <a:t>nomedaview</a:t>
            </a:r>
            <a:r>
              <a:rPr lang="pt-BR" dirty="0" smtClean="0"/>
              <a:t>; </a:t>
            </a:r>
            <a:r>
              <a:rPr lang="pt-BR" dirty="0"/>
              <a:t>e para </a:t>
            </a:r>
            <a:r>
              <a:rPr lang="pt-BR" dirty="0" smtClean="0"/>
              <a:t>apaga-las </a:t>
            </a:r>
            <a:r>
              <a:rPr lang="pt-BR" dirty="0"/>
              <a:t>usamos o comando DROP </a:t>
            </a:r>
            <a:r>
              <a:rPr lang="pt-BR" dirty="0" smtClean="0"/>
              <a:t>VIEW </a:t>
            </a:r>
            <a:r>
              <a:rPr lang="pt-BR" dirty="0" err="1" smtClean="0"/>
              <a:t>nomedaview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37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melhor entendimento e vamos realizar alguns exercícios abordando as variações de </a:t>
            </a:r>
            <a:r>
              <a:rPr lang="pt-BR" dirty="0" err="1" smtClean="0"/>
              <a:t>Join</a:t>
            </a:r>
            <a:r>
              <a:rPr lang="pt-BR" dirty="0" smtClean="0"/>
              <a:t> e criando </a:t>
            </a:r>
            <a:r>
              <a:rPr lang="pt-BR" dirty="0" err="1" smtClean="0"/>
              <a:t>Views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5445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953812" cy="37817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1- Crie uma </a:t>
            </a:r>
            <a:r>
              <a:rPr lang="pt-BR" dirty="0" err="1" smtClean="0"/>
              <a:t>View</a:t>
            </a:r>
            <a:r>
              <a:rPr lang="pt-BR" dirty="0" smtClean="0"/>
              <a:t> para exibir o nome de todos os autores e de todos os livros que eles produziram.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2- Crie uma </a:t>
            </a:r>
            <a:r>
              <a:rPr lang="pt-BR" dirty="0" err="1" smtClean="0"/>
              <a:t>View</a:t>
            </a:r>
            <a:r>
              <a:rPr lang="pt-BR" dirty="0" smtClean="0"/>
              <a:t> para listar o nome e CNPJ de todas as editoras que não produziram nenhum livro.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3- Crie uma </a:t>
            </a:r>
            <a:r>
              <a:rPr lang="pt-BR" dirty="0" err="1" smtClean="0"/>
              <a:t>View</a:t>
            </a:r>
            <a:r>
              <a:rPr lang="pt-BR" dirty="0" smtClean="0"/>
              <a:t> que possa exibir o nome dos livros, o valor unitário dele e um novo valor caso ocorra um aumento de 12% do valor.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4- Crie uma </a:t>
            </a:r>
            <a:r>
              <a:rPr lang="pt-BR" dirty="0" err="1" smtClean="0"/>
              <a:t>View</a:t>
            </a:r>
            <a:r>
              <a:rPr lang="pt-BR" dirty="0" smtClean="0"/>
              <a:t> que possa exibir o nome de todas as editoras e todas as categorias que não tenham nenhum livro vinculado.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5- Crie uma </a:t>
            </a:r>
            <a:r>
              <a:rPr lang="pt-BR" dirty="0" err="1" smtClean="0"/>
              <a:t>View</a:t>
            </a:r>
            <a:r>
              <a:rPr lang="pt-BR" dirty="0" smtClean="0"/>
              <a:t> para exibir todas as possíveis combinações entre as categorias e os livros, porem apenas os livros devem ser somente das categorias (</a:t>
            </a:r>
            <a:r>
              <a:rPr lang="pt-BR" dirty="0" err="1" smtClean="0"/>
              <a:t>ficcao</a:t>
            </a:r>
            <a:r>
              <a:rPr lang="pt-BR" dirty="0" smtClean="0"/>
              <a:t>, drama, terror e infantil).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200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23911"/>
            <a:ext cx="3214346" cy="41566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80" y="2274044"/>
            <a:ext cx="3001786" cy="12968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680" y="2227142"/>
            <a:ext cx="2989213" cy="41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59" y="3356503"/>
            <a:ext cx="2887663" cy="122678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81" y="2112433"/>
            <a:ext cx="1880130" cy="46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Variações de sintaxes.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1176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nome_livro</a:t>
            </a:r>
            <a:r>
              <a:rPr lang="pt-BR" dirty="0"/>
              <a:t> a, </a:t>
            </a:r>
            <a:r>
              <a:rPr lang="pt-BR" dirty="0" err="1"/>
              <a:t>nome_categoria</a:t>
            </a:r>
            <a:r>
              <a:rPr lang="pt-BR" dirty="0"/>
              <a:t> b, </a:t>
            </a:r>
            <a:r>
              <a:rPr lang="pt-BR" dirty="0" err="1"/>
              <a:t>nome_editora</a:t>
            </a:r>
            <a:r>
              <a:rPr lang="pt-BR" dirty="0"/>
              <a:t> c FROM </a:t>
            </a:r>
            <a:r>
              <a:rPr lang="pt-BR" dirty="0" err="1"/>
              <a:t>tbl_livros</a:t>
            </a:r>
            <a:r>
              <a:rPr lang="pt-BR" dirty="0"/>
              <a:t> 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JOIN </a:t>
            </a:r>
            <a:r>
              <a:rPr lang="pt-BR" dirty="0" err="1"/>
              <a:t>tbl_Categoria</a:t>
            </a:r>
            <a:r>
              <a:rPr lang="pt-BR" dirty="0"/>
              <a:t> b ON </a:t>
            </a:r>
            <a:r>
              <a:rPr lang="pt-BR" dirty="0" err="1"/>
              <a:t>a.FK_Categoria</a:t>
            </a:r>
            <a:r>
              <a:rPr lang="pt-BR" dirty="0"/>
              <a:t> = </a:t>
            </a:r>
            <a:r>
              <a:rPr lang="pt-BR" dirty="0" err="1" smtClean="0"/>
              <a:t>b.codigo_categoria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JOIN </a:t>
            </a:r>
            <a:r>
              <a:rPr lang="pt-BR" dirty="0" err="1"/>
              <a:t>tbl_Editora</a:t>
            </a:r>
            <a:r>
              <a:rPr lang="pt-BR" dirty="0"/>
              <a:t> c ON </a:t>
            </a:r>
            <a:r>
              <a:rPr lang="pt-BR" dirty="0" err="1"/>
              <a:t>a.FK_Editora</a:t>
            </a:r>
            <a:r>
              <a:rPr lang="pt-BR" dirty="0"/>
              <a:t> = </a:t>
            </a:r>
            <a:r>
              <a:rPr lang="pt-BR" dirty="0" err="1"/>
              <a:t>c.codigo_editora</a:t>
            </a:r>
            <a:r>
              <a:rPr lang="pt-BR" dirty="0"/>
              <a:t>;   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SELECT </a:t>
            </a:r>
            <a:r>
              <a:rPr lang="pt-BR" dirty="0" err="1"/>
              <a:t>nome_livro</a:t>
            </a:r>
            <a:r>
              <a:rPr lang="pt-BR" dirty="0"/>
              <a:t> a, </a:t>
            </a:r>
            <a:r>
              <a:rPr lang="pt-BR" dirty="0" err="1"/>
              <a:t>nome_categoria</a:t>
            </a:r>
            <a:r>
              <a:rPr lang="pt-BR" dirty="0"/>
              <a:t> b, </a:t>
            </a:r>
            <a:r>
              <a:rPr lang="pt-BR" dirty="0" err="1"/>
              <a:t>nome_editora</a:t>
            </a:r>
            <a:r>
              <a:rPr lang="pt-BR" dirty="0"/>
              <a:t> </a:t>
            </a:r>
            <a:r>
              <a:rPr lang="pt-BR" dirty="0" smtClean="0"/>
              <a:t>c</a:t>
            </a:r>
          </a:p>
          <a:p>
            <a:pPr marL="0" indent="0">
              <a:buNone/>
            </a:pPr>
            <a:r>
              <a:rPr lang="pt-BR" dirty="0" smtClean="0"/>
              <a:t>FROM </a:t>
            </a:r>
            <a:r>
              <a:rPr lang="pt-BR" dirty="0" err="1"/>
              <a:t>tbl_livros</a:t>
            </a:r>
            <a:r>
              <a:rPr lang="pt-BR" dirty="0"/>
              <a:t> a, </a:t>
            </a:r>
            <a:r>
              <a:rPr lang="pt-BR" dirty="0" err="1"/>
              <a:t>tbl_Categoria</a:t>
            </a:r>
            <a:r>
              <a:rPr lang="pt-BR" dirty="0"/>
              <a:t> b, </a:t>
            </a:r>
            <a:r>
              <a:rPr lang="pt-BR" dirty="0" err="1"/>
              <a:t>tbl_Editora</a:t>
            </a:r>
            <a:r>
              <a:rPr lang="pt-BR" dirty="0"/>
              <a:t> </a:t>
            </a:r>
            <a:r>
              <a:rPr lang="pt-BR" dirty="0" smtClean="0"/>
              <a:t>c</a:t>
            </a:r>
          </a:p>
          <a:p>
            <a:pPr marL="0" indent="0">
              <a:buNone/>
            </a:pPr>
            <a:r>
              <a:rPr lang="pt-BR" dirty="0" smtClean="0"/>
              <a:t>WHERE </a:t>
            </a:r>
            <a:r>
              <a:rPr lang="pt-BR" dirty="0" err="1"/>
              <a:t>a.FK_Categoria</a:t>
            </a:r>
            <a:r>
              <a:rPr lang="pt-BR" dirty="0"/>
              <a:t> = </a:t>
            </a:r>
            <a:r>
              <a:rPr lang="pt-BR" dirty="0" err="1"/>
              <a:t>b.codigo_categoria</a:t>
            </a:r>
            <a:r>
              <a:rPr lang="pt-BR" dirty="0"/>
              <a:t> </a:t>
            </a:r>
            <a:r>
              <a:rPr lang="pt-BR" dirty="0" smtClean="0"/>
              <a:t>AND </a:t>
            </a:r>
            <a:r>
              <a:rPr lang="pt-BR" dirty="0" err="1"/>
              <a:t>a.FK_Editora</a:t>
            </a:r>
            <a:r>
              <a:rPr lang="pt-BR" dirty="0"/>
              <a:t> = </a:t>
            </a:r>
            <a:r>
              <a:rPr lang="pt-BR" dirty="0" err="1"/>
              <a:t>c.codigo_editora</a:t>
            </a:r>
            <a:r>
              <a:rPr lang="pt-BR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6152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opções de JOIN.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Join</a:t>
            </a:r>
            <a:r>
              <a:rPr lang="pt-BR" dirty="0" smtClean="0"/>
              <a:t> que vimos até este momento na aula é apenas uma das suas variações, entre elas temos as seguintes opções: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Inner Join;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Left Join;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Right Join;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Full </a:t>
            </a:r>
            <a:r>
              <a:rPr lang="en-US" dirty="0"/>
              <a:t>Outer </a:t>
            </a:r>
            <a:r>
              <a:rPr lang="en-US" dirty="0" smtClean="0"/>
              <a:t>Join;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Cross Outer Join.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73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Inner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467" y="2370667"/>
            <a:ext cx="4129307" cy="35988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3822" y="2483556"/>
            <a:ext cx="6333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Usamos então a </a:t>
            </a:r>
            <a:r>
              <a:rPr lang="pt-BR" b="1" dirty="0"/>
              <a:t>cláusula INNER JOIN para obtermos os dados relacionados das duas tabelas</a:t>
            </a:r>
            <a:r>
              <a:rPr lang="pt-BR" dirty="0"/>
              <a:t>, para que sejam retornados todos os </a:t>
            </a:r>
            <a:r>
              <a:rPr lang="pt-BR" dirty="0" smtClean="0"/>
              <a:t>livros que contenham categorias vinculadas, ou vice versa.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Inner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88416"/>
            <a:ext cx="10879501" cy="15501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179182"/>
            <a:ext cx="5641457" cy="23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295" y="2494845"/>
            <a:ext cx="4192764" cy="35988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3822" y="2483556"/>
            <a:ext cx="6333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 cláusula LEFT JOIN </a:t>
            </a:r>
            <a:r>
              <a:rPr lang="pt-BR" b="1" dirty="0" smtClean="0"/>
              <a:t>permite </a:t>
            </a:r>
            <a:r>
              <a:rPr lang="pt-BR" b="1" dirty="0"/>
              <a:t>obter não apenas os dados relacionados de duas tabelas</a:t>
            </a:r>
            <a:r>
              <a:rPr lang="pt-BR" dirty="0"/>
              <a:t>, mas também os dados não relacionados encontrados na tabela à esquerda da cláusula JOIN. Caso não existam dados relacionados entre as tabelas à esquerda e a direita do JOIN, os valores resultantes de todas as colunas da lista de seleção da tabela à direita serão nulos.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LEFT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3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ou simplesmente “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" y="2273653"/>
            <a:ext cx="11154113" cy="7630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4" y="4056238"/>
            <a:ext cx="11846336" cy="13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Outer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, ou simplesmente “</a:t>
            </a:r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3822" y="2483556"/>
            <a:ext cx="63330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Uma variação da LEFT JOIN é quando queremos selecionar apenas os dados a esquerda da nossa tabela, ou seja, aqueles dados que não tenham nenhum relacionamento com a outra tabela. </a:t>
            </a:r>
          </a:p>
          <a:p>
            <a:r>
              <a:rPr lang="pt-BR" b="1" dirty="0" smtClean="0"/>
              <a:t>Neste caso apenas necessitamos colocar uma clausula WHERE após a construção do JOIN </a:t>
            </a:r>
            <a:r>
              <a:rPr lang="pt-BR" b="1" dirty="0" err="1" smtClean="0"/>
              <a:t>setando</a:t>
            </a:r>
            <a:r>
              <a:rPr lang="pt-BR" b="1" dirty="0" smtClean="0"/>
              <a:t> que queremos as chaves que sejam nulas.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SINTAXE: </a:t>
            </a:r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 err="1" smtClean="0"/>
              <a:t>itens_selecionados</a:t>
            </a:r>
            <a:r>
              <a:rPr lang="pt-BR" dirty="0" smtClean="0"/>
              <a:t> FROM tabela1 a</a:t>
            </a:r>
          </a:p>
          <a:p>
            <a:r>
              <a:rPr lang="pt-BR" dirty="0" smtClean="0"/>
              <a:t>LEFT JOIN tabela2 b ON </a:t>
            </a:r>
            <a:r>
              <a:rPr lang="pt-BR" dirty="0" err="1" smtClean="0"/>
              <a:t>a.chave</a:t>
            </a:r>
            <a:r>
              <a:rPr lang="pt-BR" dirty="0" smtClean="0"/>
              <a:t> = </a:t>
            </a:r>
            <a:r>
              <a:rPr lang="pt-BR" dirty="0" err="1" smtClean="0"/>
              <a:t>b.chave</a:t>
            </a:r>
            <a:r>
              <a:rPr lang="pt-BR" dirty="0" smtClean="0"/>
              <a:t> </a:t>
            </a:r>
          </a:p>
          <a:p>
            <a:r>
              <a:rPr lang="pt-BR" dirty="0" smtClean="0"/>
              <a:t>WHERE </a:t>
            </a:r>
            <a:r>
              <a:rPr lang="pt-BR" dirty="0" err="1" smtClean="0"/>
              <a:t>b.chave</a:t>
            </a:r>
            <a:r>
              <a:rPr lang="pt-BR" dirty="0" smtClean="0"/>
              <a:t> IS NULL;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95" y="2299225"/>
            <a:ext cx="4295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276</TotalTime>
  <Words>995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</vt:lpstr>
      <vt:lpstr>Berlim</vt:lpstr>
      <vt:lpstr>CONSOLIDANDO O JOIN E ENTENDENDO SUAS VARIAÇÕES</vt:lpstr>
      <vt:lpstr>Definição de Join</vt:lpstr>
      <vt:lpstr>Variações de sintaxes.</vt:lpstr>
      <vt:lpstr>Outras opções de JOIN.</vt:lpstr>
      <vt:lpstr>Inner Join, ou simplesmente “Join”</vt:lpstr>
      <vt:lpstr>Inner Join, ou simplesmente “Join”</vt:lpstr>
      <vt:lpstr>Left Outer Join, ou simplesmente “Left Join”</vt:lpstr>
      <vt:lpstr>Left Outer Join, ou simplesmente “Left Join”</vt:lpstr>
      <vt:lpstr>Left Outer Join, ou simplesmente “Left Join”</vt:lpstr>
      <vt:lpstr>Left Outer Join, ou simplesmente “Left Join”</vt:lpstr>
      <vt:lpstr>Right Outer Join, ou simplesmente “Right Join”</vt:lpstr>
      <vt:lpstr>Right Outer Join, ou simplesmente “Right Join”</vt:lpstr>
      <vt:lpstr>Right Outer Join, ou simplesmente “Right Join”</vt:lpstr>
      <vt:lpstr>Right Outer Join, ou simplesmente “Right Join”</vt:lpstr>
      <vt:lpstr>Full Outer Join, ou simplesmente “Full Join”</vt:lpstr>
      <vt:lpstr>Full Outer Join, ou simplesmente “Full Join”</vt:lpstr>
      <vt:lpstr>FULL JOIN no MySQL ???</vt:lpstr>
      <vt:lpstr>Full Outer Join, ou simplesmente “Full Join”</vt:lpstr>
      <vt:lpstr>Cross Join</vt:lpstr>
      <vt:lpstr>Cross Join</vt:lpstr>
      <vt:lpstr>VIEWS (Visualizações)</vt:lpstr>
      <vt:lpstr>VIEWS (Visualizações)</vt:lpstr>
      <vt:lpstr>Atividades:</vt:lpstr>
      <vt:lpstr>Atividades:</vt:lpstr>
      <vt:lpstr>RESULTADOS:</vt:lpstr>
      <vt:lpstr>RESULTADOS: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CONSOLIDANDO O JOIN E ENTENDENDO SUAS VARIAÇÕES</dc:title>
  <dc:creator>Usuário do Windows</dc:creator>
  <cp:lastModifiedBy>Usuário do Windows</cp:lastModifiedBy>
  <cp:revision>41</cp:revision>
  <dcterms:created xsi:type="dcterms:W3CDTF">2019-05-24T16:55:43Z</dcterms:created>
  <dcterms:modified xsi:type="dcterms:W3CDTF">2019-05-24T21:32:09Z</dcterms:modified>
</cp:coreProperties>
</file>