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3004800" cy="97536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圖片 33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5" name="圖片 34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594440" y="609480"/>
            <a:ext cx="6537240" cy="31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圖片 73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5" name="圖片 74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594440" y="609480"/>
            <a:ext cx="6537240" cy="31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圖片 113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115" name="圖片 114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594440" y="609480"/>
            <a:ext cx="6537240" cy="31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圖片 153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155" name="圖片 154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94440" y="609480"/>
            <a:ext cx="6537240" cy="31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94440" y="533160"/>
            <a:ext cx="6537240" cy="82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94440" y="609480"/>
            <a:ext cx="6537240" cy="67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952560" y="2045880"/>
            <a:ext cx="11099160" cy="6285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2.png"/>
          <p:cNvPicPr/>
          <p:nvPr/>
        </p:nvPicPr>
        <p:blipFill>
          <a:blip r:embed="rId14"/>
          <a:srcRect l="15724" t="85293" r="16141" b="5028"/>
          <a:stretch/>
        </p:blipFill>
        <p:spPr>
          <a:xfrm rot="10800000">
            <a:off x="26201520" y="11549880"/>
            <a:ext cx="13132440" cy="874440"/>
          </a:xfrm>
          <a:prstGeom prst="rect">
            <a:avLst/>
          </a:prstGeom>
          <a:ln w="12600">
            <a:noFill/>
          </a:ln>
        </p:spPr>
      </p:pic>
      <p:pic>
        <p:nvPicPr>
          <p:cNvPr id="37" name="PAIR logo.png"/>
          <p:cNvPicPr/>
          <p:nvPr/>
        </p:nvPicPr>
        <p:blipFill>
          <a:blip r:embed="rId15"/>
          <a:stretch/>
        </p:blipFill>
        <p:spPr>
          <a:xfrm>
            <a:off x="400320" y="364320"/>
            <a:ext cx="873720" cy="739440"/>
          </a:xfrm>
          <a:prstGeom prst="rect">
            <a:avLst/>
          </a:prstGeom>
          <a:ln w="12600">
            <a:noFill/>
          </a:ln>
        </p:spPr>
      </p:pic>
      <p:sp>
        <p:nvSpPr>
          <p:cNvPr id="38" name="Line 1"/>
          <p:cNvSpPr/>
          <p:nvPr/>
        </p:nvSpPr>
        <p:spPr>
          <a:xfrm>
            <a:off x="1588680" y="588600"/>
            <a:ext cx="11039040" cy="360"/>
          </a:xfrm>
          <a:prstGeom prst="line">
            <a:avLst/>
          </a:prstGeom>
          <a:ln w="38160">
            <a:solidFill>
              <a:srgbClr val="38A49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white name.png"/>
          <p:cNvPicPr/>
          <p:nvPr/>
        </p:nvPicPr>
        <p:blipFill>
          <a:blip r:embed="rId16"/>
          <a:stretch/>
        </p:blipFill>
        <p:spPr>
          <a:xfrm>
            <a:off x="9918360" y="9140760"/>
            <a:ext cx="2762640" cy="443880"/>
          </a:xfrm>
          <a:prstGeom prst="rect">
            <a:avLst/>
          </a:prstGeom>
          <a:ln w="12600">
            <a:noFill/>
          </a:ln>
        </p:spPr>
      </p:pic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594440" y="609480"/>
            <a:ext cx="6537240" cy="67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952560" y="2045880"/>
            <a:ext cx="11099160" cy="628596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2.png"/>
          <p:cNvPicPr/>
          <p:nvPr/>
        </p:nvPicPr>
        <p:blipFill>
          <a:blip r:embed="rId14"/>
          <a:srcRect l="15724" t="85293" r="16141" b="5028"/>
          <a:stretch/>
        </p:blipFill>
        <p:spPr>
          <a:xfrm rot="10800000">
            <a:off x="26201520" y="11549880"/>
            <a:ext cx="13132440" cy="874440"/>
          </a:xfrm>
          <a:prstGeom prst="rect">
            <a:avLst/>
          </a:prstGeom>
          <a:ln w="12600">
            <a:noFill/>
          </a:ln>
        </p:spPr>
      </p:pic>
      <p:pic>
        <p:nvPicPr>
          <p:cNvPr id="77" name="PAIR logo.png"/>
          <p:cNvPicPr/>
          <p:nvPr/>
        </p:nvPicPr>
        <p:blipFill>
          <a:blip r:embed="rId15"/>
          <a:stretch/>
        </p:blipFill>
        <p:spPr>
          <a:xfrm>
            <a:off x="400320" y="364320"/>
            <a:ext cx="873720" cy="739440"/>
          </a:xfrm>
          <a:prstGeom prst="rect">
            <a:avLst/>
          </a:prstGeom>
          <a:ln w="12600">
            <a:noFill/>
          </a:ln>
        </p:spPr>
      </p:pic>
      <p:sp>
        <p:nvSpPr>
          <p:cNvPr id="78" name="Line 1"/>
          <p:cNvSpPr/>
          <p:nvPr/>
        </p:nvSpPr>
        <p:spPr>
          <a:xfrm>
            <a:off x="1588680" y="588600"/>
            <a:ext cx="11039040" cy="360"/>
          </a:xfrm>
          <a:prstGeom prst="line">
            <a:avLst/>
          </a:prstGeom>
          <a:ln w="38160">
            <a:solidFill>
              <a:srgbClr val="38A49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white name.png"/>
          <p:cNvPicPr/>
          <p:nvPr/>
        </p:nvPicPr>
        <p:blipFill>
          <a:blip r:embed="rId16"/>
          <a:stretch/>
        </p:blipFill>
        <p:spPr>
          <a:xfrm>
            <a:off x="9918360" y="9140760"/>
            <a:ext cx="2762640" cy="443880"/>
          </a:xfrm>
          <a:prstGeom prst="rect">
            <a:avLst/>
          </a:prstGeom>
          <a:ln w="12600">
            <a:noFill/>
          </a:ln>
        </p:spPr>
      </p:pic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請按一下滑鼠，編輯題名文字格式。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png"/>
          <p:cNvPicPr/>
          <p:nvPr/>
        </p:nvPicPr>
        <p:blipFill>
          <a:blip r:embed="rId14"/>
          <a:srcRect l="15724" t="85293" r="16141" b="5028"/>
          <a:stretch/>
        </p:blipFill>
        <p:spPr>
          <a:xfrm rot="10800000">
            <a:off x="26201520" y="11549880"/>
            <a:ext cx="13132440" cy="874440"/>
          </a:xfrm>
          <a:prstGeom prst="rect">
            <a:avLst/>
          </a:prstGeom>
          <a:ln w="12600">
            <a:noFill/>
          </a:ln>
        </p:spPr>
      </p:pic>
      <p:pic>
        <p:nvPicPr>
          <p:cNvPr id="117" name="PAIR logo.png"/>
          <p:cNvPicPr/>
          <p:nvPr/>
        </p:nvPicPr>
        <p:blipFill>
          <a:blip r:embed="rId15"/>
          <a:stretch/>
        </p:blipFill>
        <p:spPr>
          <a:xfrm>
            <a:off x="400320" y="364320"/>
            <a:ext cx="873720" cy="739440"/>
          </a:xfrm>
          <a:prstGeom prst="rect">
            <a:avLst/>
          </a:prstGeom>
          <a:ln w="12600">
            <a:noFill/>
          </a:ln>
        </p:spPr>
      </p:pic>
      <p:sp>
        <p:nvSpPr>
          <p:cNvPr id="118" name="Line 1"/>
          <p:cNvSpPr/>
          <p:nvPr/>
        </p:nvSpPr>
        <p:spPr>
          <a:xfrm>
            <a:off x="1588680" y="588600"/>
            <a:ext cx="11039040" cy="360"/>
          </a:xfrm>
          <a:prstGeom prst="line">
            <a:avLst/>
          </a:prstGeom>
          <a:ln w="38160">
            <a:solidFill>
              <a:srgbClr val="38A49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white name.png"/>
          <p:cNvPicPr/>
          <p:nvPr/>
        </p:nvPicPr>
        <p:blipFill>
          <a:blip r:embed="rId16"/>
          <a:stretch/>
        </p:blipFill>
        <p:spPr>
          <a:xfrm>
            <a:off x="9918360" y="9140760"/>
            <a:ext cx="2762640" cy="443880"/>
          </a:xfrm>
          <a:prstGeom prst="rect">
            <a:avLst/>
          </a:prstGeom>
          <a:ln w="12600">
            <a:noFill/>
          </a:ln>
        </p:spPr>
      </p:pic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1594440" y="609480"/>
            <a:ext cx="6537240" cy="67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1.png"/>
          <p:cNvPicPr/>
          <p:nvPr/>
        </p:nvPicPr>
        <p:blipFill>
          <a:blip r:embed="rId2"/>
          <a:stretch/>
        </p:blipFill>
        <p:spPr>
          <a:xfrm>
            <a:off x="4867920" y="1114920"/>
            <a:ext cx="3522960" cy="2709360"/>
          </a:xfrm>
          <a:prstGeom prst="rect">
            <a:avLst/>
          </a:prstGeom>
          <a:ln w="12600">
            <a:noFill/>
          </a:ln>
        </p:spPr>
      </p:pic>
      <p:pic>
        <p:nvPicPr>
          <p:cNvPr id="157" name="image2.png"/>
          <p:cNvPicPr/>
          <p:nvPr/>
        </p:nvPicPr>
        <p:blipFill>
          <a:blip r:embed="rId3"/>
          <a:srcRect l="2676" t="85293" r="3093"/>
          <a:stretch/>
        </p:blipFill>
        <p:spPr>
          <a:xfrm rot="10800000">
            <a:off x="26108280" y="6895440"/>
            <a:ext cx="13003920" cy="1179360"/>
          </a:xfrm>
          <a:prstGeom prst="rect">
            <a:avLst/>
          </a:prstGeom>
          <a:ln w="12600"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4834800" y="8473680"/>
            <a:ext cx="3334680" cy="312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5160" tIns="65160" rIns="65160" bIns="6516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Pervasive Artificial Intelligence Research Labs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132880" y="8104320"/>
            <a:ext cx="2738520" cy="342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5160" tIns="65160" rIns="65160" bIns="65160"/>
          <a:lstStyle/>
          <a:p>
            <a:pPr algn="ctr">
              <a:lnSpc>
                <a:spcPct val="100000"/>
              </a:lnSpc>
            </a:pPr>
            <a:r>
              <a:rPr lang="en-US" sz="1400" b="0" strike="noStrike" spc="185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Heiti SC Light"/>
                <a:ea typeface="Heiti SC Light"/>
              </a:rPr>
              <a:t>科技部人工智慧普適研究中心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432840" y="4986360"/>
            <a:ext cx="130680" cy="59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11232000" y="9288000"/>
            <a:ext cx="1716120" cy="404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5160" tIns="65160" rIns="65160" bIns="65160"/>
          <a:lstStyle/>
          <a:p>
            <a:pPr algn="ctr">
              <a:lnSpc>
                <a:spcPct val="100000"/>
              </a:lnSpc>
            </a:pPr>
            <a:r>
              <a:rPr lang="en-US" sz="1800" b="0" strike="noStrike" spc="202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icrosoft JhengHei"/>
                <a:ea typeface="Microsoft JhengHei"/>
              </a:rPr>
              <a:t>108/01/19製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1732320" y="4731480"/>
            <a:ext cx="10631520" cy="73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ROS tf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片段程式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584000" y="1440000"/>
            <a:ext cx="2591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 script: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44000" y="1980000"/>
            <a:ext cx="2195640" cy="10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請使用者輸入每次要旋轉的角度。刪掉預設turtle1、新增turtle3、turtle4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93040" y="3317040"/>
            <a:ext cx="2015640" cy="8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將角度換算成弧度，讓turtle3從0度轉到360度，並且輸出Topic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圖片 209"/>
          <p:cNvPicPr/>
          <p:nvPr/>
        </p:nvPicPr>
        <p:blipFill>
          <a:blip r:embed="rId2"/>
          <a:stretch/>
        </p:blipFill>
        <p:spPr>
          <a:xfrm>
            <a:off x="2579760" y="1931040"/>
            <a:ext cx="6203880" cy="887040"/>
          </a:xfrm>
          <a:prstGeom prst="rect">
            <a:avLst/>
          </a:prstGeom>
          <a:ln>
            <a:noFill/>
          </a:ln>
        </p:spPr>
      </p:pic>
      <p:pic>
        <p:nvPicPr>
          <p:cNvPr id="211" name="圖片 210"/>
          <p:cNvPicPr/>
          <p:nvPr/>
        </p:nvPicPr>
        <p:blipFill>
          <a:blip r:embed="rId3"/>
          <a:stretch/>
        </p:blipFill>
        <p:spPr>
          <a:xfrm>
            <a:off x="2592000" y="3024000"/>
            <a:ext cx="6181560" cy="1583640"/>
          </a:xfrm>
          <a:prstGeom prst="rect">
            <a:avLst/>
          </a:prstGeom>
          <a:ln>
            <a:noFill/>
          </a:ln>
        </p:spPr>
      </p:pic>
      <p:pic>
        <p:nvPicPr>
          <p:cNvPr id="212" name="圖片 211"/>
          <p:cNvPicPr/>
          <p:nvPr/>
        </p:nvPicPr>
        <p:blipFill>
          <a:blip r:embed="rId4"/>
          <a:stretch/>
        </p:blipFill>
        <p:spPr>
          <a:xfrm>
            <a:off x="2592000" y="4797360"/>
            <a:ext cx="6191640" cy="1583640"/>
          </a:xfrm>
          <a:prstGeom prst="rect">
            <a:avLst/>
          </a:prstGeom>
          <a:ln>
            <a:noFill/>
          </a:ln>
        </p:spPr>
      </p:pic>
      <p:sp>
        <p:nvSpPr>
          <p:cNvPr id="213" name="CustomShape 5"/>
          <p:cNvSpPr/>
          <p:nvPr/>
        </p:nvSpPr>
        <p:spPr>
          <a:xfrm>
            <a:off x="298080" y="5153040"/>
            <a:ext cx="2015640" cy="8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將角度換算成弧度，讓turtle4從0度轉到360度，並且輸出Topic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圖片 214"/>
          <p:cNvPicPr/>
          <p:nvPr/>
        </p:nvPicPr>
        <p:blipFill>
          <a:blip r:embed="rId2"/>
          <a:stretch/>
        </p:blipFill>
        <p:spPr>
          <a:xfrm>
            <a:off x="3276000" y="666720"/>
            <a:ext cx="3351600" cy="3517200"/>
          </a:xfrm>
          <a:prstGeom prst="rect">
            <a:avLst/>
          </a:prstGeom>
          <a:ln>
            <a:noFill/>
          </a:ln>
        </p:spPr>
      </p:pic>
      <p:pic>
        <p:nvPicPr>
          <p:cNvPr id="216" name="圖片 215"/>
          <p:cNvPicPr/>
          <p:nvPr/>
        </p:nvPicPr>
        <p:blipFill>
          <a:blip r:embed="rId3"/>
          <a:srcRect t="5337"/>
          <a:stretch/>
        </p:blipFill>
        <p:spPr>
          <a:xfrm>
            <a:off x="1597320" y="4752000"/>
            <a:ext cx="9737640" cy="446364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4320000" y="1980000"/>
            <a:ext cx="1102320" cy="1079640"/>
          </a:xfrm>
          <a:prstGeom prst="ellipse">
            <a:avLst/>
          </a:prstGeom>
          <a:noFill/>
          <a:ln w="29160">
            <a:solidFill>
              <a:srgbClr val="FF3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2880000" y="4248000"/>
            <a:ext cx="115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turtle3</a:t>
            </a:r>
          </a:p>
        </p:txBody>
      </p:sp>
      <p:sp>
        <p:nvSpPr>
          <p:cNvPr id="219" name="CustomShape 4"/>
          <p:cNvSpPr/>
          <p:nvPr/>
        </p:nvSpPr>
        <p:spPr>
          <a:xfrm>
            <a:off x="5436000" y="4253040"/>
            <a:ext cx="115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turtle4</a:t>
            </a:r>
          </a:p>
        </p:txBody>
      </p:sp>
      <p:sp>
        <p:nvSpPr>
          <p:cNvPr id="220" name="CustomShape 5"/>
          <p:cNvSpPr/>
          <p:nvPr/>
        </p:nvSpPr>
        <p:spPr>
          <a:xfrm>
            <a:off x="8424000" y="4258080"/>
            <a:ext cx="18716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turtle4看turtle3</a:t>
            </a:r>
          </a:p>
        </p:txBody>
      </p:sp>
      <p:sp>
        <p:nvSpPr>
          <p:cNvPr id="221" name="Line 6"/>
          <p:cNvSpPr/>
          <p:nvPr/>
        </p:nvSpPr>
        <p:spPr>
          <a:xfrm flipV="1">
            <a:off x="3276000" y="3600000"/>
            <a:ext cx="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7"/>
          <p:cNvSpPr/>
          <p:nvPr/>
        </p:nvSpPr>
        <p:spPr>
          <a:xfrm>
            <a:off x="3240000" y="4140000"/>
            <a:ext cx="612000" cy="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8"/>
          <p:cNvSpPr/>
          <p:nvPr/>
        </p:nvSpPr>
        <p:spPr>
          <a:xfrm>
            <a:off x="3168000" y="3708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224" name="CustomShape 9"/>
          <p:cNvSpPr/>
          <p:nvPr/>
        </p:nvSpPr>
        <p:spPr>
          <a:xfrm>
            <a:off x="3396240" y="3960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225" name="Line 10"/>
          <p:cNvSpPr/>
          <p:nvPr/>
        </p:nvSpPr>
        <p:spPr>
          <a:xfrm flipV="1">
            <a:off x="3564000" y="3024000"/>
            <a:ext cx="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11"/>
          <p:cNvSpPr/>
          <p:nvPr/>
        </p:nvSpPr>
        <p:spPr>
          <a:xfrm>
            <a:off x="3528000" y="3564000"/>
            <a:ext cx="612000" cy="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12"/>
          <p:cNvSpPr/>
          <p:nvPr/>
        </p:nvSpPr>
        <p:spPr>
          <a:xfrm>
            <a:off x="3456000" y="3132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228" name="CustomShape 13"/>
          <p:cNvSpPr/>
          <p:nvPr/>
        </p:nvSpPr>
        <p:spPr>
          <a:xfrm>
            <a:off x="3684240" y="3384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229" name="Line 14"/>
          <p:cNvSpPr/>
          <p:nvPr/>
        </p:nvSpPr>
        <p:spPr>
          <a:xfrm flipV="1">
            <a:off x="4752000" y="2124000"/>
            <a:ext cx="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15"/>
          <p:cNvSpPr/>
          <p:nvPr/>
        </p:nvSpPr>
        <p:spPr>
          <a:xfrm>
            <a:off x="4716000" y="2664000"/>
            <a:ext cx="612000" cy="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16"/>
          <p:cNvSpPr/>
          <p:nvPr/>
        </p:nvSpPr>
        <p:spPr>
          <a:xfrm>
            <a:off x="4644000" y="2232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232" name="CustomShape 17"/>
          <p:cNvSpPr/>
          <p:nvPr/>
        </p:nvSpPr>
        <p:spPr>
          <a:xfrm>
            <a:off x="4872240" y="2484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233" name="Line 18"/>
          <p:cNvSpPr/>
          <p:nvPr/>
        </p:nvSpPr>
        <p:spPr>
          <a:xfrm flipH="1" flipV="1">
            <a:off x="2664000" y="3240000"/>
            <a:ext cx="792000" cy="2383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19"/>
          <p:cNvSpPr/>
          <p:nvPr/>
        </p:nvSpPr>
        <p:spPr>
          <a:xfrm>
            <a:off x="2016000" y="302400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(1, 2)</a:t>
            </a:r>
          </a:p>
        </p:txBody>
      </p:sp>
      <p:sp>
        <p:nvSpPr>
          <p:cNvPr id="235" name="Line 20"/>
          <p:cNvSpPr/>
          <p:nvPr/>
        </p:nvSpPr>
        <p:spPr>
          <a:xfrm flipH="1" flipV="1">
            <a:off x="2521080" y="3907080"/>
            <a:ext cx="792000" cy="2383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21"/>
          <p:cNvSpPr/>
          <p:nvPr/>
        </p:nvSpPr>
        <p:spPr>
          <a:xfrm>
            <a:off x="1873080" y="369108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(0, 0)</a:t>
            </a:r>
          </a:p>
        </p:txBody>
      </p:sp>
      <p:sp>
        <p:nvSpPr>
          <p:cNvPr id="237" name="Line 22"/>
          <p:cNvSpPr/>
          <p:nvPr/>
        </p:nvSpPr>
        <p:spPr>
          <a:xfrm flipH="1" flipV="1">
            <a:off x="2665080" y="2251080"/>
            <a:ext cx="2050920" cy="4129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2017080" y="203508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(5, 5)</a:t>
            </a:r>
          </a:p>
        </p:txBody>
      </p:sp>
      <p:pic>
        <p:nvPicPr>
          <p:cNvPr id="239" name="圖片 238"/>
          <p:cNvPicPr/>
          <p:nvPr/>
        </p:nvPicPr>
        <p:blipFill>
          <a:blip r:embed="rId2"/>
          <a:stretch/>
        </p:blipFill>
        <p:spPr>
          <a:xfrm>
            <a:off x="8280360" y="666720"/>
            <a:ext cx="3351600" cy="3517200"/>
          </a:xfrm>
          <a:prstGeom prst="rect">
            <a:avLst/>
          </a:prstGeom>
          <a:ln>
            <a:noFill/>
          </a:ln>
        </p:spPr>
      </p:pic>
      <p:sp>
        <p:nvSpPr>
          <p:cNvPr id="240" name="Line 24"/>
          <p:cNvSpPr/>
          <p:nvPr/>
        </p:nvSpPr>
        <p:spPr>
          <a:xfrm flipV="1">
            <a:off x="8568360" y="3024000"/>
            <a:ext cx="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Line 25"/>
          <p:cNvSpPr/>
          <p:nvPr/>
        </p:nvSpPr>
        <p:spPr>
          <a:xfrm>
            <a:off x="8532360" y="3564000"/>
            <a:ext cx="612000" cy="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6"/>
          <p:cNvSpPr/>
          <p:nvPr/>
        </p:nvSpPr>
        <p:spPr>
          <a:xfrm>
            <a:off x="8460360" y="3132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243" name="CustomShape 27"/>
          <p:cNvSpPr/>
          <p:nvPr/>
        </p:nvSpPr>
        <p:spPr>
          <a:xfrm>
            <a:off x="8688600" y="3384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244" name="Line 28"/>
          <p:cNvSpPr/>
          <p:nvPr/>
        </p:nvSpPr>
        <p:spPr>
          <a:xfrm flipH="1" flipV="1">
            <a:off x="7740720" y="3223440"/>
            <a:ext cx="792000" cy="2383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9"/>
          <p:cNvSpPr/>
          <p:nvPr/>
        </p:nvSpPr>
        <p:spPr>
          <a:xfrm>
            <a:off x="7092720" y="300744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(0, 0)</a:t>
            </a:r>
          </a:p>
        </p:txBody>
      </p:sp>
      <p:sp>
        <p:nvSpPr>
          <p:cNvPr id="246" name="Line 30"/>
          <p:cNvSpPr/>
          <p:nvPr/>
        </p:nvSpPr>
        <p:spPr>
          <a:xfrm flipH="1" flipV="1">
            <a:off x="7741800" y="2234520"/>
            <a:ext cx="2050920" cy="4129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1"/>
          <p:cNvSpPr/>
          <p:nvPr/>
        </p:nvSpPr>
        <p:spPr>
          <a:xfrm>
            <a:off x="7093800" y="201852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(4, 3)</a:t>
            </a:r>
          </a:p>
        </p:txBody>
      </p:sp>
      <p:sp>
        <p:nvSpPr>
          <p:cNvPr id="248" name="CustomShape 32"/>
          <p:cNvSpPr/>
          <p:nvPr/>
        </p:nvSpPr>
        <p:spPr>
          <a:xfrm>
            <a:off x="9720000" y="2988000"/>
            <a:ext cx="3067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</a:p>
        </p:txBody>
      </p:sp>
      <p:sp>
        <p:nvSpPr>
          <p:cNvPr id="249" name="CustomShape 33"/>
          <p:cNvSpPr/>
          <p:nvPr/>
        </p:nvSpPr>
        <p:spPr>
          <a:xfrm>
            <a:off x="9288000" y="3551400"/>
            <a:ext cx="3067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</a:p>
        </p:txBody>
      </p:sp>
      <p:sp>
        <p:nvSpPr>
          <p:cNvPr id="250" name="CustomShape 34"/>
          <p:cNvSpPr/>
          <p:nvPr/>
        </p:nvSpPr>
        <p:spPr>
          <a:xfrm>
            <a:off x="9000000" y="2808000"/>
            <a:ext cx="3067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</a:p>
        </p:txBody>
      </p:sp>
      <p:sp>
        <p:nvSpPr>
          <p:cNvPr id="251" name="CustomShape 35"/>
          <p:cNvSpPr/>
          <p:nvPr/>
        </p:nvSpPr>
        <p:spPr>
          <a:xfrm>
            <a:off x="8748000" y="3312000"/>
            <a:ext cx="351000" cy="26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圖片 252"/>
          <p:cNvPicPr/>
          <p:nvPr/>
        </p:nvPicPr>
        <p:blipFill>
          <a:blip r:embed="rId2"/>
          <a:stretch/>
        </p:blipFill>
        <p:spPr>
          <a:xfrm>
            <a:off x="3276000" y="666720"/>
            <a:ext cx="3351600" cy="351720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3240000" y="2772000"/>
            <a:ext cx="1102320" cy="1079640"/>
          </a:xfrm>
          <a:prstGeom prst="ellipse">
            <a:avLst/>
          </a:prstGeom>
          <a:noFill/>
          <a:ln w="29160">
            <a:solidFill>
              <a:srgbClr val="FF3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3"/>
          <p:cNvSpPr/>
          <p:nvPr/>
        </p:nvSpPr>
        <p:spPr>
          <a:xfrm>
            <a:off x="2880000" y="4248000"/>
            <a:ext cx="115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turtle3</a:t>
            </a:r>
          </a:p>
        </p:txBody>
      </p:sp>
      <p:sp>
        <p:nvSpPr>
          <p:cNvPr id="256" name="CustomShape 4"/>
          <p:cNvSpPr/>
          <p:nvPr/>
        </p:nvSpPr>
        <p:spPr>
          <a:xfrm>
            <a:off x="5436000" y="4253040"/>
            <a:ext cx="115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turtle4</a:t>
            </a:r>
          </a:p>
        </p:txBody>
      </p:sp>
      <p:sp>
        <p:nvSpPr>
          <p:cNvPr id="257" name="CustomShape 5"/>
          <p:cNvSpPr/>
          <p:nvPr/>
        </p:nvSpPr>
        <p:spPr>
          <a:xfrm>
            <a:off x="8424000" y="4258080"/>
            <a:ext cx="18716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turtle4看turtle3</a:t>
            </a:r>
          </a:p>
        </p:txBody>
      </p:sp>
      <p:sp>
        <p:nvSpPr>
          <p:cNvPr id="258" name="Line 6"/>
          <p:cNvSpPr/>
          <p:nvPr/>
        </p:nvSpPr>
        <p:spPr>
          <a:xfrm flipV="1">
            <a:off x="3276000" y="3600000"/>
            <a:ext cx="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7"/>
          <p:cNvSpPr/>
          <p:nvPr/>
        </p:nvSpPr>
        <p:spPr>
          <a:xfrm>
            <a:off x="3240000" y="4140000"/>
            <a:ext cx="612000" cy="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8"/>
          <p:cNvSpPr/>
          <p:nvPr/>
        </p:nvSpPr>
        <p:spPr>
          <a:xfrm>
            <a:off x="3168000" y="3708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261" name="CustomShape 9"/>
          <p:cNvSpPr/>
          <p:nvPr/>
        </p:nvSpPr>
        <p:spPr>
          <a:xfrm>
            <a:off x="3396240" y="3960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262" name="Line 10"/>
          <p:cNvSpPr/>
          <p:nvPr/>
        </p:nvSpPr>
        <p:spPr>
          <a:xfrm flipV="1">
            <a:off x="3564000" y="3024000"/>
            <a:ext cx="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11"/>
          <p:cNvSpPr/>
          <p:nvPr/>
        </p:nvSpPr>
        <p:spPr>
          <a:xfrm>
            <a:off x="3528000" y="3564000"/>
            <a:ext cx="612000" cy="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2"/>
          <p:cNvSpPr/>
          <p:nvPr/>
        </p:nvSpPr>
        <p:spPr>
          <a:xfrm>
            <a:off x="3456000" y="3132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265" name="CustomShape 13"/>
          <p:cNvSpPr/>
          <p:nvPr/>
        </p:nvSpPr>
        <p:spPr>
          <a:xfrm>
            <a:off x="3684240" y="3384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266" name="Line 14"/>
          <p:cNvSpPr/>
          <p:nvPr/>
        </p:nvSpPr>
        <p:spPr>
          <a:xfrm flipV="1">
            <a:off x="4752000" y="2124000"/>
            <a:ext cx="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15"/>
          <p:cNvSpPr/>
          <p:nvPr/>
        </p:nvSpPr>
        <p:spPr>
          <a:xfrm>
            <a:off x="4716000" y="2664000"/>
            <a:ext cx="612000" cy="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6"/>
          <p:cNvSpPr/>
          <p:nvPr/>
        </p:nvSpPr>
        <p:spPr>
          <a:xfrm>
            <a:off x="4644000" y="2232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269" name="CustomShape 17"/>
          <p:cNvSpPr/>
          <p:nvPr/>
        </p:nvSpPr>
        <p:spPr>
          <a:xfrm>
            <a:off x="4872240" y="2484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270" name="Line 18"/>
          <p:cNvSpPr/>
          <p:nvPr/>
        </p:nvSpPr>
        <p:spPr>
          <a:xfrm flipH="1" flipV="1">
            <a:off x="2664000" y="3240000"/>
            <a:ext cx="792000" cy="2383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9"/>
          <p:cNvSpPr/>
          <p:nvPr/>
        </p:nvSpPr>
        <p:spPr>
          <a:xfrm>
            <a:off x="2016000" y="302400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(1, 2)</a:t>
            </a:r>
          </a:p>
        </p:txBody>
      </p:sp>
      <p:sp>
        <p:nvSpPr>
          <p:cNvPr id="272" name="Line 20"/>
          <p:cNvSpPr/>
          <p:nvPr/>
        </p:nvSpPr>
        <p:spPr>
          <a:xfrm flipH="1" flipV="1">
            <a:off x="2521080" y="3907080"/>
            <a:ext cx="792000" cy="2383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1"/>
          <p:cNvSpPr/>
          <p:nvPr/>
        </p:nvSpPr>
        <p:spPr>
          <a:xfrm>
            <a:off x="1873080" y="369108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(0, 0)</a:t>
            </a:r>
          </a:p>
        </p:txBody>
      </p:sp>
      <p:sp>
        <p:nvSpPr>
          <p:cNvPr id="274" name="Line 22"/>
          <p:cNvSpPr/>
          <p:nvPr/>
        </p:nvSpPr>
        <p:spPr>
          <a:xfrm flipH="1" flipV="1">
            <a:off x="2665080" y="2251080"/>
            <a:ext cx="2050920" cy="4129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3"/>
          <p:cNvSpPr/>
          <p:nvPr/>
        </p:nvSpPr>
        <p:spPr>
          <a:xfrm>
            <a:off x="2017080" y="203508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(5, 5)</a:t>
            </a:r>
          </a:p>
        </p:txBody>
      </p:sp>
      <p:pic>
        <p:nvPicPr>
          <p:cNvPr id="276" name="圖片 275"/>
          <p:cNvPicPr/>
          <p:nvPr/>
        </p:nvPicPr>
        <p:blipFill>
          <a:blip r:embed="rId2"/>
          <a:stretch/>
        </p:blipFill>
        <p:spPr>
          <a:xfrm>
            <a:off x="8280360" y="666720"/>
            <a:ext cx="3351600" cy="3517200"/>
          </a:xfrm>
          <a:prstGeom prst="rect">
            <a:avLst/>
          </a:prstGeom>
          <a:ln>
            <a:noFill/>
          </a:ln>
        </p:spPr>
      </p:pic>
      <p:sp>
        <p:nvSpPr>
          <p:cNvPr id="277" name="Line 24"/>
          <p:cNvSpPr/>
          <p:nvPr/>
        </p:nvSpPr>
        <p:spPr>
          <a:xfrm flipH="1">
            <a:off x="8552160" y="3480840"/>
            <a:ext cx="26280" cy="5835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25"/>
          <p:cNvSpPr/>
          <p:nvPr/>
        </p:nvSpPr>
        <p:spPr>
          <a:xfrm flipH="1" flipV="1">
            <a:off x="8001000" y="3499200"/>
            <a:ext cx="611640" cy="27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6"/>
          <p:cNvSpPr/>
          <p:nvPr/>
        </p:nvSpPr>
        <p:spPr>
          <a:xfrm rot="10955400">
            <a:off x="8528400" y="361224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280" name="CustomShape 27"/>
          <p:cNvSpPr/>
          <p:nvPr/>
        </p:nvSpPr>
        <p:spPr>
          <a:xfrm rot="10955400">
            <a:off x="8312040" y="335052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281" name="Line 28"/>
          <p:cNvSpPr/>
          <p:nvPr/>
        </p:nvSpPr>
        <p:spPr>
          <a:xfrm flipH="1" flipV="1">
            <a:off x="7740720" y="3223440"/>
            <a:ext cx="792000" cy="2383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9"/>
          <p:cNvSpPr/>
          <p:nvPr/>
        </p:nvSpPr>
        <p:spPr>
          <a:xfrm>
            <a:off x="7092720" y="300744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(0, 0)</a:t>
            </a:r>
          </a:p>
        </p:txBody>
      </p:sp>
      <p:sp>
        <p:nvSpPr>
          <p:cNvPr id="283" name="Line 30"/>
          <p:cNvSpPr/>
          <p:nvPr/>
        </p:nvSpPr>
        <p:spPr>
          <a:xfrm flipH="1" flipV="1">
            <a:off x="7741800" y="2234520"/>
            <a:ext cx="2050920" cy="4129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31"/>
          <p:cNvSpPr/>
          <p:nvPr/>
        </p:nvSpPr>
        <p:spPr>
          <a:xfrm>
            <a:off x="7093800" y="201852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(4, 3)</a:t>
            </a:r>
          </a:p>
        </p:txBody>
      </p:sp>
      <p:sp>
        <p:nvSpPr>
          <p:cNvPr id="285" name="CustomShape 32"/>
          <p:cNvSpPr/>
          <p:nvPr/>
        </p:nvSpPr>
        <p:spPr>
          <a:xfrm>
            <a:off x="9756000" y="2988000"/>
            <a:ext cx="383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-3</a:t>
            </a:r>
          </a:p>
        </p:txBody>
      </p:sp>
      <p:sp>
        <p:nvSpPr>
          <p:cNvPr id="286" name="CustomShape 33"/>
          <p:cNvSpPr/>
          <p:nvPr/>
        </p:nvSpPr>
        <p:spPr>
          <a:xfrm>
            <a:off x="9288000" y="3551400"/>
            <a:ext cx="383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</a:t>
            </a:r>
          </a:p>
        </p:txBody>
      </p:sp>
      <p:sp>
        <p:nvSpPr>
          <p:cNvPr id="287" name="CustomShape 34"/>
          <p:cNvSpPr/>
          <p:nvPr/>
        </p:nvSpPr>
        <p:spPr>
          <a:xfrm>
            <a:off x="9000000" y="2808000"/>
            <a:ext cx="3067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</a:p>
        </p:txBody>
      </p:sp>
      <p:sp>
        <p:nvSpPr>
          <p:cNvPr id="288" name="CustomShape 35"/>
          <p:cNvSpPr/>
          <p:nvPr/>
        </p:nvSpPr>
        <p:spPr>
          <a:xfrm>
            <a:off x="8748000" y="3312000"/>
            <a:ext cx="351000" cy="26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圖片 288"/>
          <p:cNvPicPr/>
          <p:nvPr/>
        </p:nvPicPr>
        <p:blipFill>
          <a:blip r:embed="rId3"/>
          <a:stretch/>
        </p:blipFill>
        <p:spPr>
          <a:xfrm>
            <a:off x="1610640" y="4762080"/>
            <a:ext cx="9693000" cy="4428360"/>
          </a:xfrm>
          <a:prstGeom prst="rect">
            <a:avLst/>
          </a:prstGeom>
          <a:ln>
            <a:noFill/>
          </a:ln>
        </p:spPr>
      </p:pic>
      <p:sp>
        <p:nvSpPr>
          <p:cNvPr id="290" name="CustomShape 36"/>
          <p:cNvSpPr/>
          <p:nvPr/>
        </p:nvSpPr>
        <p:spPr>
          <a:xfrm>
            <a:off x="1610640" y="7020000"/>
            <a:ext cx="9693000" cy="143640"/>
          </a:xfrm>
          <a:prstGeom prst="rect">
            <a:avLst/>
          </a:prstGeom>
          <a:solidFill>
            <a:srgbClr val="FFFF66">
              <a:alpha val="4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233520" y="3532680"/>
            <a:ext cx="6537240" cy="268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範例2：使用tf 透過其他物件得知障礙物位置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圖片 291"/>
          <p:cNvPicPr/>
          <p:nvPr/>
        </p:nvPicPr>
        <p:blipFill>
          <a:blip r:embed="rId2"/>
          <a:stretch/>
        </p:blipFill>
        <p:spPr>
          <a:xfrm>
            <a:off x="3996000" y="4329000"/>
            <a:ext cx="4809240" cy="5066640"/>
          </a:xfrm>
          <a:prstGeom prst="rect">
            <a:avLst/>
          </a:prstGeom>
          <a:ln>
            <a:noFill/>
          </a:ln>
        </p:spPr>
      </p:pic>
      <p:sp>
        <p:nvSpPr>
          <p:cNvPr id="293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範例簡述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952560" y="1901880"/>
            <a:ext cx="11099160" cy="24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在world中建立三隻小烏龜：turtleBody、turtleEye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、Box，使用tf得到從turtleEye的角度去看Box的座標，傳到turtleBody，使turtleBody知道Box的位置，輪流旋轉兩隻烏龜，並觀察座標的變化。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Line 3"/>
          <p:cNvSpPr/>
          <p:nvPr/>
        </p:nvSpPr>
        <p:spPr>
          <a:xfrm>
            <a:off x="2880000" y="5328000"/>
            <a:ext cx="1512000" cy="3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"/>
          <p:cNvSpPr/>
          <p:nvPr/>
        </p:nvSpPr>
        <p:spPr>
          <a:xfrm>
            <a:off x="2088000" y="5112000"/>
            <a:ext cx="791640" cy="48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</a:t>
            </a:r>
          </a:p>
        </p:txBody>
      </p:sp>
      <p:sp>
        <p:nvSpPr>
          <p:cNvPr id="297" name="Line 5"/>
          <p:cNvSpPr/>
          <p:nvPr/>
        </p:nvSpPr>
        <p:spPr>
          <a:xfrm flipH="1">
            <a:off x="2880000" y="7200000"/>
            <a:ext cx="3312000" cy="36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6"/>
          <p:cNvSpPr/>
          <p:nvPr/>
        </p:nvSpPr>
        <p:spPr>
          <a:xfrm>
            <a:off x="1872000" y="6997680"/>
            <a:ext cx="1151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turtleEye</a:t>
            </a:r>
          </a:p>
        </p:txBody>
      </p:sp>
      <p:sp>
        <p:nvSpPr>
          <p:cNvPr id="299" name="Line 7"/>
          <p:cNvSpPr/>
          <p:nvPr/>
        </p:nvSpPr>
        <p:spPr>
          <a:xfrm flipH="1">
            <a:off x="2880000" y="8496000"/>
            <a:ext cx="1584000" cy="36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8"/>
          <p:cNvSpPr/>
          <p:nvPr/>
        </p:nvSpPr>
        <p:spPr>
          <a:xfrm>
            <a:off x="1764000" y="8316000"/>
            <a:ext cx="1223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turtleBody</a:t>
            </a:r>
          </a:p>
        </p:txBody>
      </p:sp>
      <p:sp>
        <p:nvSpPr>
          <p:cNvPr id="301" name="Line 9"/>
          <p:cNvSpPr/>
          <p:nvPr/>
        </p:nvSpPr>
        <p:spPr>
          <a:xfrm flipH="1" flipV="1">
            <a:off x="2880000" y="6728040"/>
            <a:ext cx="3744000" cy="3996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10"/>
          <p:cNvSpPr/>
          <p:nvPr/>
        </p:nvSpPr>
        <p:spPr>
          <a:xfrm>
            <a:off x="2268000" y="6525720"/>
            <a:ext cx="647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片段程式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4" name="圖片 303"/>
          <p:cNvPicPr/>
          <p:nvPr/>
        </p:nvPicPr>
        <p:blipFill>
          <a:blip r:embed="rId2"/>
          <a:srcRect b="56526"/>
          <a:stretch/>
        </p:blipFill>
        <p:spPr>
          <a:xfrm>
            <a:off x="2525760" y="3585240"/>
            <a:ext cx="9951840" cy="210204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1584000" y="1440000"/>
            <a:ext cx="2591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Broadcaster: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252000" y="1944000"/>
            <a:ext cx="2015640" cy="51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在launch node時，給定turtle 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252000" y="2772360"/>
            <a:ext cx="2015640" cy="51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訂閱烏龜的pose，送到Callback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257040" y="3821040"/>
            <a:ext cx="2015640" cy="10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宣告transform，把烏龜的位置從2D pose轉成3D transform。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252000" y="5076360"/>
            <a:ext cx="2015640" cy="8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把座標transform，基於world (parent)，建立烏龜(child)，並broadcast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0" name="圖片 309"/>
          <p:cNvPicPr/>
          <p:nvPr/>
        </p:nvPicPr>
        <p:blipFill>
          <a:blip r:embed="rId2"/>
          <a:srcRect t="51620" b="20089"/>
          <a:stretch/>
        </p:blipFill>
        <p:spPr>
          <a:xfrm>
            <a:off x="2525760" y="1944000"/>
            <a:ext cx="9951840" cy="136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片段程式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1584000" y="1440000"/>
            <a:ext cx="2591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Listener: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2448000" y="3096000"/>
            <a:ext cx="2015640" cy="101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訂閱到的callback，存成要發布Topic的geometry_msgs::Twist格式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792000" y="7776360"/>
            <a:ext cx="3671640" cy="8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換算Body看Box的角度跟距離、Eye看Box的角度跟距離。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3173040" y="1877040"/>
            <a:ext cx="125460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訂閱烏龜pose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>
            <a:off x="720000" y="5941080"/>
            <a:ext cx="367164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等待從turtleeEye的角度去看Box在Time(0)的資料，若沒有資料，最多等待1秒。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圖片 316"/>
          <p:cNvPicPr/>
          <p:nvPr/>
        </p:nvPicPr>
        <p:blipFill>
          <a:blip r:embed="rId2"/>
          <a:stretch/>
        </p:blipFill>
        <p:spPr>
          <a:xfrm>
            <a:off x="4784760" y="2448000"/>
            <a:ext cx="4790880" cy="3312000"/>
          </a:xfrm>
          <a:prstGeom prst="rect">
            <a:avLst/>
          </a:prstGeom>
          <a:ln>
            <a:noFill/>
          </a:ln>
        </p:spPr>
      </p:pic>
      <p:pic>
        <p:nvPicPr>
          <p:cNvPr id="318" name="圖片 317"/>
          <p:cNvPicPr/>
          <p:nvPr/>
        </p:nvPicPr>
        <p:blipFill>
          <a:blip r:embed="rId3"/>
          <a:stretch/>
        </p:blipFill>
        <p:spPr>
          <a:xfrm>
            <a:off x="4798800" y="1776240"/>
            <a:ext cx="6828840" cy="599400"/>
          </a:xfrm>
          <a:prstGeom prst="rect">
            <a:avLst/>
          </a:prstGeom>
          <a:ln>
            <a:noFill/>
          </a:ln>
        </p:spPr>
      </p:pic>
      <p:pic>
        <p:nvPicPr>
          <p:cNvPr id="319" name="圖片 318"/>
          <p:cNvPicPr/>
          <p:nvPr/>
        </p:nvPicPr>
        <p:blipFill>
          <a:blip r:embed="rId4"/>
          <a:stretch/>
        </p:blipFill>
        <p:spPr>
          <a:xfrm>
            <a:off x="4820760" y="5868000"/>
            <a:ext cx="6162120" cy="1304280"/>
          </a:xfrm>
          <a:prstGeom prst="rect">
            <a:avLst/>
          </a:prstGeom>
          <a:ln>
            <a:noFill/>
          </a:ln>
        </p:spPr>
      </p:pic>
      <p:pic>
        <p:nvPicPr>
          <p:cNvPr id="320" name="圖片 319"/>
          <p:cNvPicPr/>
          <p:nvPr/>
        </p:nvPicPr>
        <p:blipFill>
          <a:blip r:embed="rId5"/>
          <a:stretch/>
        </p:blipFill>
        <p:spPr>
          <a:xfrm>
            <a:off x="4788000" y="7236000"/>
            <a:ext cx="6257160" cy="2018520"/>
          </a:xfrm>
          <a:prstGeom prst="rect">
            <a:avLst/>
          </a:prstGeom>
          <a:ln>
            <a:noFill/>
          </a:ln>
        </p:spPr>
      </p:pic>
      <p:sp>
        <p:nvSpPr>
          <p:cNvPr id="321" name="CustomShape 7"/>
          <p:cNvSpPr/>
          <p:nvPr/>
        </p:nvSpPr>
        <p:spPr>
          <a:xfrm>
            <a:off x="720000" y="6697440"/>
            <a:ext cx="367164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從turtleBody的角度去看Box，藉由turtleEye，取得在Time</a:t>
            </a:r>
            <a:r>
              <a:rPr lang="en-US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(0)</a:t>
            </a:r>
            <a:r>
              <a:rPr lang="en-US" sz="1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時間點的資料</a:t>
            </a:r>
            <a:r>
              <a:rPr lang="en-US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片段程式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1584000" y="1440000"/>
            <a:ext cx="2591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Listener: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108000" y="3744000"/>
            <a:ext cx="1835640" cy="25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將弧度換算成角度，發布Topic: turtleBody、turtleEye、Box、turtleBody看Box、turtleeEye看Box的x、y、角度、距離。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5" name="圖片 324"/>
          <p:cNvPicPr/>
          <p:nvPr/>
        </p:nvPicPr>
        <p:blipFill>
          <a:blip r:embed="rId2"/>
          <a:stretch/>
        </p:blipFill>
        <p:spPr>
          <a:xfrm>
            <a:off x="2203560" y="2232000"/>
            <a:ext cx="10648080" cy="60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片段程式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1584000" y="1440000"/>
            <a:ext cx="2591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Launch: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324000" y="1980000"/>
            <a:ext cx="2015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呼叫turtlesim範例程式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293040" y="3245040"/>
            <a:ext cx="201564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呼叫Broadcaster程式，並給定參數(turtle name)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288000" y="4897080"/>
            <a:ext cx="2015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呼叫Listener程式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1" name="圖片 330"/>
          <p:cNvPicPr/>
          <p:nvPr/>
        </p:nvPicPr>
        <p:blipFill>
          <a:blip r:embed="rId2"/>
          <a:stretch/>
        </p:blipFill>
        <p:spPr>
          <a:xfrm>
            <a:off x="2461320" y="2016000"/>
            <a:ext cx="7330320" cy="275400"/>
          </a:xfrm>
          <a:prstGeom prst="rect">
            <a:avLst/>
          </a:prstGeom>
          <a:ln>
            <a:noFill/>
          </a:ln>
        </p:spPr>
      </p:pic>
      <p:pic>
        <p:nvPicPr>
          <p:cNvPr id="332" name="圖片 331"/>
          <p:cNvPicPr/>
          <p:nvPr/>
        </p:nvPicPr>
        <p:blipFill>
          <a:blip r:embed="rId3"/>
          <a:stretch/>
        </p:blipFill>
        <p:spPr>
          <a:xfrm>
            <a:off x="2448000" y="2670480"/>
            <a:ext cx="7291080" cy="258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片段程式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584000" y="1440000"/>
            <a:ext cx="2591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 script: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1296000" y="2124000"/>
            <a:ext cx="2915640" cy="10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請使用者輸入每次要旋轉的角度。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刪掉預設turtle1、新增turtleEye、turtleBody、Box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2129040" y="3785040"/>
            <a:ext cx="2015640" cy="8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將角度換算成弧度，讓turtleEye從0度轉到360度，並且輸出Topic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2170080" y="5621040"/>
            <a:ext cx="2015640" cy="8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將角度換算成弧度，讓turtleBody從0度轉到360度，並且輸出Topic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圖片 337"/>
          <p:cNvPicPr/>
          <p:nvPr/>
        </p:nvPicPr>
        <p:blipFill>
          <a:blip r:embed="rId2"/>
          <a:stretch/>
        </p:blipFill>
        <p:spPr>
          <a:xfrm>
            <a:off x="4464000" y="2145960"/>
            <a:ext cx="5133240" cy="913680"/>
          </a:xfrm>
          <a:prstGeom prst="rect">
            <a:avLst/>
          </a:prstGeom>
          <a:ln>
            <a:noFill/>
          </a:ln>
        </p:spPr>
      </p:pic>
      <p:pic>
        <p:nvPicPr>
          <p:cNvPr id="339" name="圖片 338"/>
          <p:cNvPicPr/>
          <p:nvPr/>
        </p:nvPicPr>
        <p:blipFill>
          <a:blip r:embed="rId3"/>
          <a:stretch/>
        </p:blipFill>
        <p:spPr>
          <a:xfrm>
            <a:off x="4464000" y="3211560"/>
            <a:ext cx="5733360" cy="1828080"/>
          </a:xfrm>
          <a:prstGeom prst="rect">
            <a:avLst/>
          </a:prstGeom>
          <a:ln>
            <a:noFill/>
          </a:ln>
        </p:spPr>
      </p:pic>
      <p:pic>
        <p:nvPicPr>
          <p:cNvPr id="340" name="圖片 339"/>
          <p:cNvPicPr/>
          <p:nvPr/>
        </p:nvPicPr>
        <p:blipFill>
          <a:blip r:embed="rId4"/>
          <a:stretch/>
        </p:blipFill>
        <p:spPr>
          <a:xfrm>
            <a:off x="4428000" y="5184000"/>
            <a:ext cx="5761800" cy="183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917640" y="1351800"/>
            <a:ext cx="11724120" cy="7327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tf 簡介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範例1：使用tf 表示兩個物件相對位置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範例2：使用tf 透過其他物件得知障礙物位置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063440" y="1007280"/>
            <a:ext cx="10514880" cy="90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圖片 340"/>
          <p:cNvPicPr/>
          <p:nvPr/>
        </p:nvPicPr>
        <p:blipFill>
          <a:blip r:embed="rId2"/>
          <a:stretch/>
        </p:blipFill>
        <p:spPr>
          <a:xfrm>
            <a:off x="8280000" y="666720"/>
            <a:ext cx="3351600" cy="3530880"/>
          </a:xfrm>
          <a:prstGeom prst="rect">
            <a:avLst/>
          </a:prstGeom>
          <a:ln>
            <a:noFill/>
          </a:ln>
        </p:spPr>
      </p:pic>
      <p:pic>
        <p:nvPicPr>
          <p:cNvPr id="342" name="圖片 341"/>
          <p:cNvPicPr/>
          <p:nvPr/>
        </p:nvPicPr>
        <p:blipFill>
          <a:blip r:embed="rId2"/>
          <a:stretch/>
        </p:blipFill>
        <p:spPr>
          <a:xfrm>
            <a:off x="3276000" y="666720"/>
            <a:ext cx="3351600" cy="3530880"/>
          </a:xfrm>
          <a:prstGeom prst="rect">
            <a:avLst/>
          </a:prstGeom>
          <a:ln>
            <a:noFill/>
          </a:ln>
        </p:spPr>
      </p:pic>
      <p:sp>
        <p:nvSpPr>
          <p:cNvPr id="343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320000" y="1980000"/>
            <a:ext cx="1102320" cy="1079640"/>
          </a:xfrm>
          <a:prstGeom prst="ellipse">
            <a:avLst/>
          </a:prstGeom>
          <a:noFill/>
          <a:ln w="29160">
            <a:solidFill>
              <a:srgbClr val="FF3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648000" y="5184000"/>
            <a:ext cx="1368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turtleBody</a:t>
            </a:r>
          </a:p>
        </p:txBody>
      </p:sp>
      <p:sp>
        <p:nvSpPr>
          <p:cNvPr id="346" name="Line 4"/>
          <p:cNvSpPr/>
          <p:nvPr/>
        </p:nvSpPr>
        <p:spPr>
          <a:xfrm flipV="1">
            <a:off x="3276000" y="3600000"/>
            <a:ext cx="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Line 5"/>
          <p:cNvSpPr/>
          <p:nvPr/>
        </p:nvSpPr>
        <p:spPr>
          <a:xfrm>
            <a:off x="3240000" y="4140000"/>
            <a:ext cx="612000" cy="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3168000" y="3708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349" name="CustomShape 7"/>
          <p:cNvSpPr/>
          <p:nvPr/>
        </p:nvSpPr>
        <p:spPr>
          <a:xfrm>
            <a:off x="3396240" y="3960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350" name="Line 8"/>
          <p:cNvSpPr/>
          <p:nvPr/>
        </p:nvSpPr>
        <p:spPr>
          <a:xfrm flipV="1">
            <a:off x="3564000" y="3024000"/>
            <a:ext cx="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Line 9"/>
          <p:cNvSpPr/>
          <p:nvPr/>
        </p:nvSpPr>
        <p:spPr>
          <a:xfrm>
            <a:off x="3528000" y="3564000"/>
            <a:ext cx="612000" cy="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3456000" y="3132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353" name="CustomShape 11"/>
          <p:cNvSpPr/>
          <p:nvPr/>
        </p:nvSpPr>
        <p:spPr>
          <a:xfrm>
            <a:off x="3684240" y="3384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354" name="Line 12"/>
          <p:cNvSpPr/>
          <p:nvPr/>
        </p:nvSpPr>
        <p:spPr>
          <a:xfrm flipV="1">
            <a:off x="4752000" y="2124000"/>
            <a:ext cx="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Line 13"/>
          <p:cNvSpPr/>
          <p:nvPr/>
        </p:nvSpPr>
        <p:spPr>
          <a:xfrm>
            <a:off x="4716000" y="2664000"/>
            <a:ext cx="612000" cy="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14"/>
          <p:cNvSpPr/>
          <p:nvPr/>
        </p:nvSpPr>
        <p:spPr>
          <a:xfrm>
            <a:off x="4644000" y="2232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357" name="CustomShape 15"/>
          <p:cNvSpPr/>
          <p:nvPr/>
        </p:nvSpPr>
        <p:spPr>
          <a:xfrm>
            <a:off x="4872240" y="2484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358" name="Line 16"/>
          <p:cNvSpPr/>
          <p:nvPr/>
        </p:nvSpPr>
        <p:spPr>
          <a:xfrm flipH="1" flipV="1">
            <a:off x="2664000" y="3240000"/>
            <a:ext cx="792000" cy="2383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17"/>
          <p:cNvSpPr/>
          <p:nvPr/>
        </p:nvSpPr>
        <p:spPr>
          <a:xfrm>
            <a:off x="2016000" y="302400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(1, 2)</a:t>
            </a:r>
          </a:p>
        </p:txBody>
      </p:sp>
      <p:sp>
        <p:nvSpPr>
          <p:cNvPr id="360" name="Line 18"/>
          <p:cNvSpPr/>
          <p:nvPr/>
        </p:nvSpPr>
        <p:spPr>
          <a:xfrm flipH="1" flipV="1">
            <a:off x="2521080" y="3907080"/>
            <a:ext cx="792000" cy="2383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1873080" y="369108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(0, 0)</a:t>
            </a:r>
          </a:p>
        </p:txBody>
      </p:sp>
      <p:sp>
        <p:nvSpPr>
          <p:cNvPr id="362" name="Line 20"/>
          <p:cNvSpPr/>
          <p:nvPr/>
        </p:nvSpPr>
        <p:spPr>
          <a:xfrm flipH="1" flipV="1">
            <a:off x="2665080" y="2251080"/>
            <a:ext cx="2050920" cy="4129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2017080" y="203508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(5, 5)</a:t>
            </a:r>
          </a:p>
        </p:txBody>
      </p:sp>
      <p:sp>
        <p:nvSpPr>
          <p:cNvPr id="364" name="Line 22"/>
          <p:cNvSpPr/>
          <p:nvPr/>
        </p:nvSpPr>
        <p:spPr>
          <a:xfrm flipH="1">
            <a:off x="9750600" y="2608920"/>
            <a:ext cx="9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Line 23"/>
          <p:cNvSpPr/>
          <p:nvPr/>
        </p:nvSpPr>
        <p:spPr>
          <a:xfrm flipH="1" flipV="1">
            <a:off x="9183240" y="2644200"/>
            <a:ext cx="612000" cy="9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24"/>
          <p:cNvSpPr/>
          <p:nvPr/>
        </p:nvSpPr>
        <p:spPr>
          <a:xfrm rot="10851600">
            <a:off x="9719640" y="27396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367" name="CustomShape 25"/>
          <p:cNvSpPr/>
          <p:nvPr/>
        </p:nvSpPr>
        <p:spPr>
          <a:xfrm rot="10851600">
            <a:off x="9495000" y="248436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368" name="Line 26"/>
          <p:cNvSpPr/>
          <p:nvPr/>
        </p:nvSpPr>
        <p:spPr>
          <a:xfrm flipH="1" flipV="1">
            <a:off x="7741800" y="2234520"/>
            <a:ext cx="2050920" cy="4129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27"/>
          <p:cNvSpPr/>
          <p:nvPr/>
        </p:nvSpPr>
        <p:spPr>
          <a:xfrm>
            <a:off x="7093800" y="201852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(0, 0)</a:t>
            </a:r>
          </a:p>
        </p:txBody>
      </p:sp>
      <p:sp>
        <p:nvSpPr>
          <p:cNvPr id="370" name="CustomShape 28"/>
          <p:cNvSpPr/>
          <p:nvPr/>
        </p:nvSpPr>
        <p:spPr>
          <a:xfrm>
            <a:off x="9000000" y="2808000"/>
            <a:ext cx="3067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Line 29"/>
          <p:cNvSpPr/>
          <p:nvPr/>
        </p:nvSpPr>
        <p:spPr>
          <a:xfrm flipH="1" flipV="1">
            <a:off x="2683800" y="1801800"/>
            <a:ext cx="2356200" cy="50220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2035800" y="158580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(6, 6)</a:t>
            </a:r>
          </a:p>
        </p:txBody>
      </p:sp>
      <p:sp>
        <p:nvSpPr>
          <p:cNvPr id="373" name="Line 31"/>
          <p:cNvSpPr/>
          <p:nvPr/>
        </p:nvSpPr>
        <p:spPr>
          <a:xfrm flipH="1" flipV="1">
            <a:off x="7760520" y="1857240"/>
            <a:ext cx="2247480" cy="51876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7112520" y="164124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(5, 4)</a:t>
            </a:r>
          </a:p>
        </p:txBody>
      </p:sp>
      <p:pic>
        <p:nvPicPr>
          <p:cNvPr id="375" name="圖片 374"/>
          <p:cNvPicPr/>
          <p:nvPr/>
        </p:nvPicPr>
        <p:blipFill>
          <a:blip r:embed="rId3"/>
          <a:stretch/>
        </p:blipFill>
        <p:spPr>
          <a:xfrm>
            <a:off x="4320" y="5742720"/>
            <a:ext cx="13004280" cy="3078000"/>
          </a:xfrm>
          <a:prstGeom prst="rect">
            <a:avLst/>
          </a:prstGeom>
          <a:ln>
            <a:noFill/>
          </a:ln>
        </p:spPr>
      </p:pic>
      <p:sp>
        <p:nvSpPr>
          <p:cNvPr id="376" name="CustomShape 33"/>
          <p:cNvSpPr/>
          <p:nvPr/>
        </p:nvSpPr>
        <p:spPr>
          <a:xfrm>
            <a:off x="2772000" y="5191200"/>
            <a:ext cx="1368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turtleEye</a:t>
            </a:r>
          </a:p>
        </p:txBody>
      </p:sp>
      <p:sp>
        <p:nvSpPr>
          <p:cNvPr id="377" name="CustomShape 34"/>
          <p:cNvSpPr/>
          <p:nvPr/>
        </p:nvSpPr>
        <p:spPr>
          <a:xfrm>
            <a:off x="4716000" y="5198400"/>
            <a:ext cx="1368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Box</a:t>
            </a:r>
          </a:p>
        </p:txBody>
      </p:sp>
      <p:sp>
        <p:nvSpPr>
          <p:cNvPr id="378" name="CustomShape 35"/>
          <p:cNvSpPr/>
          <p:nvPr/>
        </p:nvSpPr>
        <p:spPr>
          <a:xfrm>
            <a:off x="6408000" y="5198400"/>
            <a:ext cx="3132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turtleEye看Box</a:t>
            </a:r>
          </a:p>
        </p:txBody>
      </p:sp>
      <p:sp>
        <p:nvSpPr>
          <p:cNvPr id="379" name="CustomShape 36"/>
          <p:cNvSpPr/>
          <p:nvPr/>
        </p:nvSpPr>
        <p:spPr>
          <a:xfrm>
            <a:off x="10144800" y="5205600"/>
            <a:ext cx="26712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turtleBody看Box</a:t>
            </a:r>
          </a:p>
        </p:txBody>
      </p:sp>
      <p:sp>
        <p:nvSpPr>
          <p:cNvPr id="380" name="CustomShape 37"/>
          <p:cNvSpPr/>
          <p:nvPr/>
        </p:nvSpPr>
        <p:spPr>
          <a:xfrm>
            <a:off x="-9360" y="7272000"/>
            <a:ext cx="13014000" cy="143640"/>
          </a:xfrm>
          <a:prstGeom prst="rect">
            <a:avLst/>
          </a:prstGeom>
          <a:solidFill>
            <a:srgbClr val="FFFF66">
              <a:alpha val="4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TextShape 38"/>
          <p:cNvSpPr txBox="1"/>
          <p:nvPr/>
        </p:nvSpPr>
        <p:spPr>
          <a:xfrm>
            <a:off x="10081080" y="2376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</a:p>
        </p:txBody>
      </p:sp>
      <p:sp>
        <p:nvSpPr>
          <p:cNvPr id="382" name="TextShape 39"/>
          <p:cNvSpPr txBox="1"/>
          <p:nvPr/>
        </p:nvSpPr>
        <p:spPr>
          <a:xfrm>
            <a:off x="9721440" y="2628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4" name="圖片 383"/>
          <p:cNvPicPr/>
          <p:nvPr/>
        </p:nvPicPr>
        <p:blipFill>
          <a:blip r:embed="rId2"/>
          <a:stretch/>
        </p:blipFill>
        <p:spPr>
          <a:xfrm>
            <a:off x="3276000" y="666720"/>
            <a:ext cx="3351600" cy="3517200"/>
          </a:xfrm>
          <a:prstGeom prst="rect">
            <a:avLst/>
          </a:prstGeom>
          <a:ln>
            <a:noFill/>
          </a:ln>
        </p:spPr>
      </p:pic>
      <p:sp>
        <p:nvSpPr>
          <p:cNvPr id="385" name="CustomShape 2"/>
          <p:cNvSpPr/>
          <p:nvPr/>
        </p:nvSpPr>
        <p:spPr>
          <a:xfrm>
            <a:off x="3240000" y="2772000"/>
            <a:ext cx="1102320" cy="1079640"/>
          </a:xfrm>
          <a:prstGeom prst="ellipse">
            <a:avLst/>
          </a:prstGeom>
          <a:noFill/>
          <a:ln w="29160">
            <a:solidFill>
              <a:srgbClr val="FF3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Line 3"/>
          <p:cNvSpPr/>
          <p:nvPr/>
        </p:nvSpPr>
        <p:spPr>
          <a:xfrm flipV="1">
            <a:off x="3276000" y="3600000"/>
            <a:ext cx="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Line 4"/>
          <p:cNvSpPr/>
          <p:nvPr/>
        </p:nvSpPr>
        <p:spPr>
          <a:xfrm>
            <a:off x="3240000" y="4140000"/>
            <a:ext cx="612000" cy="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5"/>
          <p:cNvSpPr/>
          <p:nvPr/>
        </p:nvSpPr>
        <p:spPr>
          <a:xfrm>
            <a:off x="3168000" y="3708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389" name="CustomShape 6"/>
          <p:cNvSpPr/>
          <p:nvPr/>
        </p:nvSpPr>
        <p:spPr>
          <a:xfrm>
            <a:off x="3396240" y="3960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390" name="Line 7"/>
          <p:cNvSpPr/>
          <p:nvPr/>
        </p:nvSpPr>
        <p:spPr>
          <a:xfrm flipV="1">
            <a:off x="3564000" y="3024000"/>
            <a:ext cx="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Line 8"/>
          <p:cNvSpPr/>
          <p:nvPr/>
        </p:nvSpPr>
        <p:spPr>
          <a:xfrm>
            <a:off x="3528000" y="3564000"/>
            <a:ext cx="612000" cy="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9"/>
          <p:cNvSpPr/>
          <p:nvPr/>
        </p:nvSpPr>
        <p:spPr>
          <a:xfrm>
            <a:off x="3456000" y="3132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393" name="CustomShape 10"/>
          <p:cNvSpPr/>
          <p:nvPr/>
        </p:nvSpPr>
        <p:spPr>
          <a:xfrm>
            <a:off x="3684240" y="3384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394" name="Line 11"/>
          <p:cNvSpPr/>
          <p:nvPr/>
        </p:nvSpPr>
        <p:spPr>
          <a:xfrm flipV="1">
            <a:off x="4752000" y="2124000"/>
            <a:ext cx="360" cy="58428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12"/>
          <p:cNvSpPr/>
          <p:nvPr/>
        </p:nvSpPr>
        <p:spPr>
          <a:xfrm>
            <a:off x="4716000" y="2664000"/>
            <a:ext cx="612000" cy="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3"/>
          <p:cNvSpPr/>
          <p:nvPr/>
        </p:nvSpPr>
        <p:spPr>
          <a:xfrm>
            <a:off x="4644000" y="2232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397" name="CustomShape 14"/>
          <p:cNvSpPr/>
          <p:nvPr/>
        </p:nvSpPr>
        <p:spPr>
          <a:xfrm>
            <a:off x="4872240" y="248400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398" name="Line 15"/>
          <p:cNvSpPr/>
          <p:nvPr/>
        </p:nvSpPr>
        <p:spPr>
          <a:xfrm flipH="1" flipV="1">
            <a:off x="2664000" y="3240000"/>
            <a:ext cx="792000" cy="2383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16"/>
          <p:cNvSpPr/>
          <p:nvPr/>
        </p:nvSpPr>
        <p:spPr>
          <a:xfrm>
            <a:off x="2016000" y="302400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(1, 2)</a:t>
            </a:r>
          </a:p>
        </p:txBody>
      </p:sp>
      <p:sp>
        <p:nvSpPr>
          <p:cNvPr id="400" name="Line 17"/>
          <p:cNvSpPr/>
          <p:nvPr/>
        </p:nvSpPr>
        <p:spPr>
          <a:xfrm flipH="1" flipV="1">
            <a:off x="2521080" y="3907080"/>
            <a:ext cx="792000" cy="2383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18"/>
          <p:cNvSpPr/>
          <p:nvPr/>
        </p:nvSpPr>
        <p:spPr>
          <a:xfrm>
            <a:off x="1873080" y="369108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(0, 0)</a:t>
            </a:r>
          </a:p>
        </p:txBody>
      </p:sp>
      <p:sp>
        <p:nvSpPr>
          <p:cNvPr id="402" name="Line 19"/>
          <p:cNvSpPr/>
          <p:nvPr/>
        </p:nvSpPr>
        <p:spPr>
          <a:xfrm flipH="1" flipV="1">
            <a:off x="2665080" y="2251080"/>
            <a:ext cx="2050920" cy="4129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20"/>
          <p:cNvSpPr/>
          <p:nvPr/>
        </p:nvSpPr>
        <p:spPr>
          <a:xfrm>
            <a:off x="2017080" y="203508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(5, 5)</a:t>
            </a:r>
          </a:p>
        </p:txBody>
      </p:sp>
      <p:pic>
        <p:nvPicPr>
          <p:cNvPr id="404" name="圖片 403"/>
          <p:cNvPicPr/>
          <p:nvPr/>
        </p:nvPicPr>
        <p:blipFill>
          <a:blip r:embed="rId2"/>
          <a:stretch/>
        </p:blipFill>
        <p:spPr>
          <a:xfrm>
            <a:off x="8280360" y="666720"/>
            <a:ext cx="3351600" cy="3517200"/>
          </a:xfrm>
          <a:prstGeom prst="rect">
            <a:avLst/>
          </a:prstGeom>
          <a:ln>
            <a:noFill/>
          </a:ln>
        </p:spPr>
      </p:pic>
      <p:sp>
        <p:nvSpPr>
          <p:cNvPr id="405" name="Line 21"/>
          <p:cNvSpPr/>
          <p:nvPr/>
        </p:nvSpPr>
        <p:spPr>
          <a:xfrm flipH="1">
            <a:off x="8552160" y="3480840"/>
            <a:ext cx="26280" cy="5835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Line 22"/>
          <p:cNvSpPr/>
          <p:nvPr/>
        </p:nvSpPr>
        <p:spPr>
          <a:xfrm flipH="1" flipV="1">
            <a:off x="8001000" y="3499200"/>
            <a:ext cx="611640" cy="27360"/>
          </a:xfrm>
          <a:prstGeom prst="line">
            <a:avLst/>
          </a:prstGeom>
          <a:ln>
            <a:solidFill>
              <a:srgbClr val="CC0000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23"/>
          <p:cNvSpPr/>
          <p:nvPr/>
        </p:nvSpPr>
        <p:spPr>
          <a:xfrm rot="10955400">
            <a:off x="8528400" y="361224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</a:p>
        </p:txBody>
      </p:sp>
      <p:sp>
        <p:nvSpPr>
          <p:cNvPr id="408" name="CustomShape 24"/>
          <p:cNvSpPr/>
          <p:nvPr/>
        </p:nvSpPr>
        <p:spPr>
          <a:xfrm rot="10955400">
            <a:off x="8312040" y="3350520"/>
            <a:ext cx="14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409" name="Line 25"/>
          <p:cNvSpPr/>
          <p:nvPr/>
        </p:nvSpPr>
        <p:spPr>
          <a:xfrm flipH="1" flipV="1">
            <a:off x="7740720" y="3223440"/>
            <a:ext cx="792000" cy="2383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26"/>
          <p:cNvSpPr/>
          <p:nvPr/>
        </p:nvSpPr>
        <p:spPr>
          <a:xfrm>
            <a:off x="7092720" y="300744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(0, 0)</a:t>
            </a:r>
          </a:p>
        </p:txBody>
      </p:sp>
      <p:sp>
        <p:nvSpPr>
          <p:cNvPr id="411" name="Line 27"/>
          <p:cNvSpPr/>
          <p:nvPr/>
        </p:nvSpPr>
        <p:spPr>
          <a:xfrm flipH="1" flipV="1">
            <a:off x="7741800" y="2234520"/>
            <a:ext cx="2050920" cy="41292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28"/>
          <p:cNvSpPr/>
          <p:nvPr/>
        </p:nvSpPr>
        <p:spPr>
          <a:xfrm>
            <a:off x="7093800" y="201852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(4, 3)</a:t>
            </a:r>
          </a:p>
        </p:txBody>
      </p:sp>
      <p:sp>
        <p:nvSpPr>
          <p:cNvPr id="413" name="CustomShape 29"/>
          <p:cNvSpPr/>
          <p:nvPr/>
        </p:nvSpPr>
        <p:spPr>
          <a:xfrm>
            <a:off x="9756000" y="2988000"/>
            <a:ext cx="383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-3</a:t>
            </a:r>
          </a:p>
        </p:txBody>
      </p:sp>
      <p:sp>
        <p:nvSpPr>
          <p:cNvPr id="414" name="CustomShape 30"/>
          <p:cNvSpPr/>
          <p:nvPr/>
        </p:nvSpPr>
        <p:spPr>
          <a:xfrm>
            <a:off x="9288000" y="3551400"/>
            <a:ext cx="383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</a:t>
            </a:r>
          </a:p>
        </p:txBody>
      </p:sp>
      <p:sp>
        <p:nvSpPr>
          <p:cNvPr id="415" name="CustomShape 31"/>
          <p:cNvSpPr/>
          <p:nvPr/>
        </p:nvSpPr>
        <p:spPr>
          <a:xfrm>
            <a:off x="9000000" y="2808000"/>
            <a:ext cx="3067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</a:p>
        </p:txBody>
      </p:sp>
      <p:sp>
        <p:nvSpPr>
          <p:cNvPr id="416" name="CustomShape 32"/>
          <p:cNvSpPr/>
          <p:nvPr/>
        </p:nvSpPr>
        <p:spPr>
          <a:xfrm>
            <a:off x="8748000" y="3312000"/>
            <a:ext cx="351000" cy="26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33"/>
          <p:cNvSpPr/>
          <p:nvPr/>
        </p:nvSpPr>
        <p:spPr>
          <a:xfrm>
            <a:off x="648000" y="5191200"/>
            <a:ext cx="1368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turtleBody</a:t>
            </a:r>
          </a:p>
        </p:txBody>
      </p:sp>
      <p:sp>
        <p:nvSpPr>
          <p:cNvPr id="418" name="CustomShape 34"/>
          <p:cNvSpPr/>
          <p:nvPr/>
        </p:nvSpPr>
        <p:spPr>
          <a:xfrm>
            <a:off x="2772000" y="5198400"/>
            <a:ext cx="1368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turtleEye</a:t>
            </a:r>
          </a:p>
        </p:txBody>
      </p:sp>
      <p:sp>
        <p:nvSpPr>
          <p:cNvPr id="419" name="CustomShape 35"/>
          <p:cNvSpPr/>
          <p:nvPr/>
        </p:nvSpPr>
        <p:spPr>
          <a:xfrm>
            <a:off x="4716000" y="5205600"/>
            <a:ext cx="1368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Box</a:t>
            </a:r>
          </a:p>
        </p:txBody>
      </p:sp>
      <p:sp>
        <p:nvSpPr>
          <p:cNvPr id="420" name="CustomShape 36"/>
          <p:cNvSpPr/>
          <p:nvPr/>
        </p:nvSpPr>
        <p:spPr>
          <a:xfrm>
            <a:off x="6408000" y="5205600"/>
            <a:ext cx="3132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turtleEye看Box</a:t>
            </a:r>
          </a:p>
        </p:txBody>
      </p:sp>
      <p:sp>
        <p:nvSpPr>
          <p:cNvPr id="421" name="CustomShape 37"/>
          <p:cNvSpPr/>
          <p:nvPr/>
        </p:nvSpPr>
        <p:spPr>
          <a:xfrm>
            <a:off x="10144800" y="5212800"/>
            <a:ext cx="26712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turtleBody看Box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233520" y="3532680"/>
            <a:ext cx="6537240" cy="268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tf 簡介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tf 簡介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圖片 166"/>
          <p:cNvPicPr/>
          <p:nvPr/>
        </p:nvPicPr>
        <p:blipFill>
          <a:blip r:embed="rId2"/>
          <a:stretch/>
        </p:blipFill>
        <p:spPr>
          <a:xfrm>
            <a:off x="7127280" y="4608000"/>
            <a:ext cx="5832360" cy="50598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952560" y="204588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 keeps track coordinate frame over 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you to ask questions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was the head frame relative to the world frame, 5 seconds ago?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pose of the object in my gripper relative to my base?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current pose of the base frame in the map frame?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233520" y="3532680"/>
            <a:ext cx="6537240" cy="268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範例1：使用tf 表示兩個物件相對位置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範例簡述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952560" y="2045880"/>
            <a:ext cx="11099160" cy="198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在world中建立兩隻小烏龜：turtle3、turtle4，使用tf得到從turtle4的角度去看turtle3的值，輪流旋轉兩隻烏龜，並觀察座標的變化。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圖片 171"/>
          <p:cNvPicPr/>
          <p:nvPr/>
        </p:nvPicPr>
        <p:blipFill>
          <a:blip r:embed="rId2"/>
          <a:stretch/>
        </p:blipFill>
        <p:spPr>
          <a:xfrm>
            <a:off x="4092840" y="4374720"/>
            <a:ext cx="4818960" cy="5056920"/>
          </a:xfrm>
          <a:prstGeom prst="rect">
            <a:avLst/>
          </a:prstGeom>
          <a:ln>
            <a:noFill/>
          </a:ln>
        </p:spPr>
      </p:pic>
      <p:sp>
        <p:nvSpPr>
          <p:cNvPr id="173" name="Line 3"/>
          <p:cNvSpPr/>
          <p:nvPr/>
        </p:nvSpPr>
        <p:spPr>
          <a:xfrm>
            <a:off x="2880000" y="5328000"/>
            <a:ext cx="1512000" cy="3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2088000" y="5112000"/>
            <a:ext cx="791640" cy="48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</a:t>
            </a:r>
          </a:p>
        </p:txBody>
      </p:sp>
      <p:sp>
        <p:nvSpPr>
          <p:cNvPr id="175" name="Line 5"/>
          <p:cNvSpPr/>
          <p:nvPr/>
        </p:nvSpPr>
        <p:spPr>
          <a:xfrm flipH="1">
            <a:off x="2880000" y="7200000"/>
            <a:ext cx="3312000" cy="36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6"/>
          <p:cNvSpPr/>
          <p:nvPr/>
        </p:nvSpPr>
        <p:spPr>
          <a:xfrm>
            <a:off x="2088000" y="6997680"/>
            <a:ext cx="935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turtle3</a:t>
            </a:r>
          </a:p>
        </p:txBody>
      </p:sp>
      <p:sp>
        <p:nvSpPr>
          <p:cNvPr id="177" name="Line 7"/>
          <p:cNvSpPr/>
          <p:nvPr/>
        </p:nvSpPr>
        <p:spPr>
          <a:xfrm flipH="1">
            <a:off x="2880000" y="8496000"/>
            <a:ext cx="1584000" cy="360"/>
          </a:xfrm>
          <a:prstGeom prst="line">
            <a:avLst/>
          </a:prstGeom>
          <a:ln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8"/>
          <p:cNvSpPr/>
          <p:nvPr/>
        </p:nvSpPr>
        <p:spPr>
          <a:xfrm>
            <a:off x="2088000" y="8316000"/>
            <a:ext cx="935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turtle4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片段程式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圖片 179"/>
          <p:cNvPicPr/>
          <p:nvPr/>
        </p:nvPicPr>
        <p:blipFill>
          <a:blip r:embed="rId2"/>
          <a:srcRect b="56526"/>
          <a:stretch/>
        </p:blipFill>
        <p:spPr>
          <a:xfrm>
            <a:off x="2525760" y="3585240"/>
            <a:ext cx="9951840" cy="210204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1584000" y="1440000"/>
            <a:ext cx="2591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Broadcaster: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52000" y="1944000"/>
            <a:ext cx="2015640" cy="51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在launch node時，給定turtle 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252000" y="2772360"/>
            <a:ext cx="2015640" cy="51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訂閱烏龜的pose，送到Callback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57040" y="3821040"/>
            <a:ext cx="2015640" cy="10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宣告transform，把烏龜的位置從2D pose轉成3D transform。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252000" y="5076360"/>
            <a:ext cx="2015640" cy="8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把座標transform，基於world (parent)，建立烏龜(child)，並broadcast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圖片 185"/>
          <p:cNvPicPr/>
          <p:nvPr/>
        </p:nvPicPr>
        <p:blipFill>
          <a:blip r:embed="rId2"/>
          <a:srcRect t="51620" b="20089"/>
          <a:stretch/>
        </p:blipFill>
        <p:spPr>
          <a:xfrm>
            <a:off x="2525760" y="1944000"/>
            <a:ext cx="9951840" cy="136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片段程式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584000" y="1440000"/>
            <a:ext cx="2591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Listener: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52000" y="3096000"/>
            <a:ext cx="2015640" cy="101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訂閱到的callback，存成要發布topic的geometry_msgs::Twist格式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252000" y="5220360"/>
            <a:ext cx="2015640" cy="8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換算transform的角度跟距離。正是turtle4看turtle3的角度跟距離。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977040" y="1805040"/>
            <a:ext cx="125460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訂閱烏龜pose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88000" y="4447800"/>
            <a:ext cx="2015640" cy="8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以最新的資料Time(0)，從turtle4的角度去看turtle3，得到transform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圖片 192"/>
          <p:cNvPicPr/>
          <p:nvPr/>
        </p:nvPicPr>
        <p:blipFill>
          <a:blip r:embed="rId2"/>
          <a:stretch/>
        </p:blipFill>
        <p:spPr>
          <a:xfrm>
            <a:off x="2471400" y="1841760"/>
            <a:ext cx="7818480" cy="461880"/>
          </a:xfrm>
          <a:prstGeom prst="rect">
            <a:avLst/>
          </a:prstGeom>
          <a:ln>
            <a:noFill/>
          </a:ln>
        </p:spPr>
      </p:pic>
      <p:pic>
        <p:nvPicPr>
          <p:cNvPr id="194" name="圖片 193"/>
          <p:cNvPicPr/>
          <p:nvPr/>
        </p:nvPicPr>
        <p:blipFill>
          <a:blip r:embed="rId3"/>
          <a:stretch/>
        </p:blipFill>
        <p:spPr>
          <a:xfrm>
            <a:off x="2486520" y="4752000"/>
            <a:ext cx="5053680" cy="395640"/>
          </a:xfrm>
          <a:prstGeom prst="rect">
            <a:avLst/>
          </a:prstGeom>
          <a:ln>
            <a:noFill/>
          </a:ln>
        </p:spPr>
      </p:pic>
      <p:pic>
        <p:nvPicPr>
          <p:cNvPr id="195" name="圖片 194"/>
          <p:cNvPicPr/>
          <p:nvPr/>
        </p:nvPicPr>
        <p:blipFill>
          <a:blip r:embed="rId4"/>
          <a:stretch/>
        </p:blipFill>
        <p:spPr>
          <a:xfrm>
            <a:off x="2496240" y="2340000"/>
            <a:ext cx="4847400" cy="2370960"/>
          </a:xfrm>
          <a:prstGeom prst="rect">
            <a:avLst/>
          </a:prstGeom>
          <a:ln>
            <a:noFill/>
          </a:ln>
        </p:spPr>
      </p:pic>
      <p:pic>
        <p:nvPicPr>
          <p:cNvPr id="196" name="圖片 195"/>
          <p:cNvPicPr/>
          <p:nvPr/>
        </p:nvPicPr>
        <p:blipFill>
          <a:blip r:embed="rId5"/>
          <a:stretch/>
        </p:blipFill>
        <p:spPr>
          <a:xfrm>
            <a:off x="2479320" y="5172840"/>
            <a:ext cx="6038280" cy="761400"/>
          </a:xfrm>
          <a:prstGeom prst="rect">
            <a:avLst/>
          </a:prstGeom>
          <a:ln>
            <a:noFill/>
          </a:ln>
        </p:spPr>
      </p:pic>
      <p:pic>
        <p:nvPicPr>
          <p:cNvPr id="197" name="圖片 196"/>
          <p:cNvPicPr/>
          <p:nvPr/>
        </p:nvPicPr>
        <p:blipFill>
          <a:blip r:embed="rId6"/>
          <a:stretch/>
        </p:blipFill>
        <p:spPr>
          <a:xfrm>
            <a:off x="2484000" y="5991840"/>
            <a:ext cx="10143360" cy="3475800"/>
          </a:xfrm>
          <a:prstGeom prst="rect">
            <a:avLst/>
          </a:prstGeom>
          <a:ln>
            <a:noFill/>
          </a:ln>
        </p:spPr>
      </p:pic>
      <p:sp>
        <p:nvSpPr>
          <p:cNvPr id="198" name="CustomShape 7"/>
          <p:cNvSpPr/>
          <p:nvPr/>
        </p:nvSpPr>
        <p:spPr>
          <a:xfrm>
            <a:off x="252000" y="6912720"/>
            <a:ext cx="2015640" cy="10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將弧度換算成角度，發布turtle3、turtle4、turtle4看turtle3的tf的x、y、角度、距離。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594440" y="609480"/>
            <a:ext cx="65372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片段程式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584000" y="1440000"/>
            <a:ext cx="2591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Launch: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24000" y="1980000"/>
            <a:ext cx="2015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呼叫turtlesim範例程式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293040" y="2957040"/>
            <a:ext cx="201564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呼叫Broadcaster程式，並給定參數(turtle name)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288000" y="4213080"/>
            <a:ext cx="2015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呼叫Listener程式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圖片 203"/>
          <p:cNvPicPr/>
          <p:nvPr/>
        </p:nvPicPr>
        <p:blipFill>
          <a:blip r:embed="rId2"/>
          <a:stretch/>
        </p:blipFill>
        <p:spPr>
          <a:xfrm>
            <a:off x="2461320" y="2016000"/>
            <a:ext cx="7330320" cy="275400"/>
          </a:xfrm>
          <a:prstGeom prst="rect">
            <a:avLst/>
          </a:prstGeom>
          <a:ln>
            <a:noFill/>
          </a:ln>
        </p:spPr>
      </p:pic>
      <p:pic>
        <p:nvPicPr>
          <p:cNvPr id="205" name="圖片 204"/>
          <p:cNvPicPr/>
          <p:nvPr/>
        </p:nvPicPr>
        <p:blipFill>
          <a:blip r:embed="rId3"/>
          <a:stretch/>
        </p:blipFill>
        <p:spPr>
          <a:xfrm>
            <a:off x="2448000" y="2592000"/>
            <a:ext cx="7348320" cy="20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696</Words>
  <Application>Microsoft Office PowerPoint</Application>
  <PresentationFormat>自訂</PresentationFormat>
  <Paragraphs>166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21</vt:i4>
      </vt:variant>
    </vt:vector>
  </HeadingPairs>
  <TitlesOfParts>
    <vt:vector size="34" baseType="lpstr">
      <vt:lpstr>Heiti SC Light</vt:lpstr>
      <vt:lpstr>Helvetica Light</vt:lpstr>
      <vt:lpstr>Microsoft JhengHei</vt:lpstr>
      <vt:lpstr>Microsoft JhengHei</vt:lpstr>
      <vt:lpstr>標楷體</vt:lpstr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USER</dc:creator>
  <dc:description/>
  <cp:lastModifiedBy>Jacky Huang</cp:lastModifiedBy>
  <cp:revision>133</cp:revision>
  <dcterms:modified xsi:type="dcterms:W3CDTF">2019-07-12T08:15:28Z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