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B1472A-D05A-4BE7-8A5F-43D2629EF8E3}">
  <a:tblStyle styleId="{11B1472A-D05A-4BE7-8A5F-43D2629EF8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893881a6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893881a6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893881a6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893881a6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893881a6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893881a6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893881a6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893881a6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893881a6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893881a6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89adc58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89adc58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893881a6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893881a6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89adc58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89adc58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893881a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893881a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893881a6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893881a6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893881a6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893881a6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89adc58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89adc5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893881a6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893881a6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893881a6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893881a6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893881a6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893881a6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github.com/htmw/2024S-Code-Avengers/wi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Book Buddy</a:t>
            </a:r>
            <a:br>
              <a:rPr lang="en"/>
            </a:br>
            <a:endParaRPr/>
          </a:p>
          <a:p>
            <a:pPr indent="0" lvl="0" marL="0" rtl="0" algn="l">
              <a:spcBef>
                <a:spcPts val="0"/>
              </a:spcBef>
              <a:spcAft>
                <a:spcPts val="0"/>
              </a:spcAft>
              <a:buNone/>
            </a:pPr>
            <a:r>
              <a:rPr lang="en" sz="2433"/>
              <a:t>Team 5 - Code Avengers</a:t>
            </a:r>
            <a:endParaRPr sz="2433"/>
          </a:p>
        </p:txBody>
      </p:sp>
      <p:sp>
        <p:nvSpPr>
          <p:cNvPr id="135" name="Google Shape;135;p13"/>
          <p:cNvSpPr txBox="1"/>
          <p:nvPr>
            <p:ph idx="1" type="subTitle"/>
          </p:nvPr>
        </p:nvSpPr>
        <p:spPr>
          <a:xfrm>
            <a:off x="4535775" y="3924925"/>
            <a:ext cx="4018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Pace University Capstone Project - </a:t>
            </a:r>
            <a:r>
              <a:rPr lang="en"/>
              <a:t>Spring</a:t>
            </a:r>
            <a:r>
              <a:rPr lang="en"/>
              <a:t>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152400" y="270800"/>
            <a:ext cx="8839200" cy="4601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3"/>
          <p:cNvSpPr txBox="1"/>
          <p:nvPr>
            <p:ph type="title"/>
          </p:nvPr>
        </p:nvSpPr>
        <p:spPr>
          <a:xfrm>
            <a:off x="1297500" y="406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a:t>
            </a:r>
            <a:endParaRPr/>
          </a:p>
        </p:txBody>
      </p:sp>
      <p:pic>
        <p:nvPicPr>
          <p:cNvPr id="191" name="Google Shape;191;p23"/>
          <p:cNvPicPr preferRelativeResize="0"/>
          <p:nvPr/>
        </p:nvPicPr>
        <p:blipFill>
          <a:blip r:embed="rId3">
            <a:alphaModFix/>
          </a:blip>
          <a:stretch>
            <a:fillRect/>
          </a:stretch>
        </p:blipFill>
        <p:spPr>
          <a:xfrm>
            <a:off x="1297500" y="3009275"/>
            <a:ext cx="1219200" cy="1219200"/>
          </a:xfrm>
          <a:prstGeom prst="rect">
            <a:avLst/>
          </a:prstGeom>
          <a:noFill/>
          <a:ln>
            <a:noFill/>
          </a:ln>
        </p:spPr>
      </p:pic>
      <p:pic>
        <p:nvPicPr>
          <p:cNvPr id="192" name="Google Shape;192;p23"/>
          <p:cNvPicPr preferRelativeResize="0"/>
          <p:nvPr/>
        </p:nvPicPr>
        <p:blipFill>
          <a:blip r:embed="rId4">
            <a:alphaModFix/>
          </a:blip>
          <a:stretch>
            <a:fillRect/>
          </a:stretch>
        </p:blipFill>
        <p:spPr>
          <a:xfrm>
            <a:off x="2691900" y="1555550"/>
            <a:ext cx="1219200" cy="1219200"/>
          </a:xfrm>
          <a:prstGeom prst="rect">
            <a:avLst/>
          </a:prstGeom>
          <a:noFill/>
          <a:ln>
            <a:noFill/>
          </a:ln>
        </p:spPr>
      </p:pic>
      <p:pic>
        <p:nvPicPr>
          <p:cNvPr id="193" name="Google Shape;193;p23"/>
          <p:cNvPicPr preferRelativeResize="0"/>
          <p:nvPr/>
        </p:nvPicPr>
        <p:blipFill>
          <a:blip r:embed="rId5">
            <a:alphaModFix/>
          </a:blip>
          <a:stretch>
            <a:fillRect/>
          </a:stretch>
        </p:blipFill>
        <p:spPr>
          <a:xfrm>
            <a:off x="1297500" y="1555550"/>
            <a:ext cx="1219200" cy="1219200"/>
          </a:xfrm>
          <a:prstGeom prst="rect">
            <a:avLst/>
          </a:prstGeom>
          <a:noFill/>
          <a:ln>
            <a:noFill/>
          </a:ln>
        </p:spPr>
      </p:pic>
      <p:pic>
        <p:nvPicPr>
          <p:cNvPr id="194" name="Google Shape;194;p23"/>
          <p:cNvPicPr preferRelativeResize="0"/>
          <p:nvPr/>
        </p:nvPicPr>
        <p:blipFill>
          <a:blip r:embed="rId6">
            <a:alphaModFix/>
          </a:blip>
          <a:stretch>
            <a:fillRect/>
          </a:stretch>
        </p:blipFill>
        <p:spPr>
          <a:xfrm>
            <a:off x="4900925" y="1555550"/>
            <a:ext cx="1219200" cy="1219200"/>
          </a:xfrm>
          <a:prstGeom prst="rect">
            <a:avLst/>
          </a:prstGeom>
          <a:noFill/>
          <a:ln>
            <a:noFill/>
          </a:ln>
        </p:spPr>
      </p:pic>
      <p:pic>
        <p:nvPicPr>
          <p:cNvPr id="195" name="Google Shape;195;p23"/>
          <p:cNvPicPr preferRelativeResize="0"/>
          <p:nvPr/>
        </p:nvPicPr>
        <p:blipFill>
          <a:blip r:embed="rId7">
            <a:alphaModFix/>
          </a:blip>
          <a:stretch>
            <a:fillRect/>
          </a:stretch>
        </p:blipFill>
        <p:spPr>
          <a:xfrm>
            <a:off x="4900925" y="2947300"/>
            <a:ext cx="1219200" cy="1219200"/>
          </a:xfrm>
          <a:prstGeom prst="rect">
            <a:avLst/>
          </a:prstGeom>
          <a:noFill/>
          <a:ln>
            <a:noFill/>
          </a:ln>
        </p:spPr>
      </p:pic>
      <p:pic>
        <p:nvPicPr>
          <p:cNvPr id="196" name="Google Shape;196;p23"/>
          <p:cNvPicPr preferRelativeResize="0"/>
          <p:nvPr/>
        </p:nvPicPr>
        <p:blipFill>
          <a:blip r:embed="rId8">
            <a:alphaModFix/>
          </a:blip>
          <a:stretch>
            <a:fillRect/>
          </a:stretch>
        </p:blipFill>
        <p:spPr>
          <a:xfrm>
            <a:off x="6403825" y="1555550"/>
            <a:ext cx="1219200" cy="1219200"/>
          </a:xfrm>
          <a:prstGeom prst="rect">
            <a:avLst/>
          </a:prstGeom>
          <a:noFill/>
          <a:ln>
            <a:noFill/>
          </a:ln>
        </p:spPr>
      </p:pic>
      <p:pic>
        <p:nvPicPr>
          <p:cNvPr id="197" name="Google Shape;197;p23"/>
          <p:cNvPicPr preferRelativeResize="0"/>
          <p:nvPr/>
        </p:nvPicPr>
        <p:blipFill>
          <a:blip r:embed="rId9">
            <a:alphaModFix/>
          </a:blip>
          <a:stretch>
            <a:fillRect/>
          </a:stretch>
        </p:blipFill>
        <p:spPr>
          <a:xfrm>
            <a:off x="2805150" y="3122513"/>
            <a:ext cx="992700" cy="992700"/>
          </a:xfrm>
          <a:prstGeom prst="rect">
            <a:avLst/>
          </a:prstGeom>
          <a:noFill/>
          <a:ln>
            <a:noFill/>
          </a:ln>
        </p:spPr>
      </p:pic>
      <p:pic>
        <p:nvPicPr>
          <p:cNvPr id="198" name="Google Shape;198;p23"/>
          <p:cNvPicPr preferRelativeResize="0"/>
          <p:nvPr/>
        </p:nvPicPr>
        <p:blipFill>
          <a:blip r:embed="rId10">
            <a:alphaModFix/>
          </a:blip>
          <a:stretch>
            <a:fillRect/>
          </a:stretch>
        </p:blipFill>
        <p:spPr>
          <a:xfrm>
            <a:off x="6517075" y="3122525"/>
            <a:ext cx="992700" cy="99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1 Schedule</a:t>
            </a:r>
            <a:endParaRPr/>
          </a:p>
        </p:txBody>
      </p:sp>
      <p:pic>
        <p:nvPicPr>
          <p:cNvPr id="204" name="Google Shape;204;p24"/>
          <p:cNvPicPr preferRelativeResize="0"/>
          <p:nvPr/>
        </p:nvPicPr>
        <p:blipFill rotWithShape="1">
          <a:blip r:embed="rId3">
            <a:alphaModFix/>
          </a:blip>
          <a:srcRect b="0" l="0" r="4388" t="0"/>
          <a:stretch/>
        </p:blipFill>
        <p:spPr>
          <a:xfrm>
            <a:off x="1123150" y="1962600"/>
            <a:ext cx="7115524" cy="188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Working Agreement</a:t>
            </a:r>
            <a:endParaRPr/>
          </a:p>
        </p:txBody>
      </p:sp>
      <p:pic>
        <p:nvPicPr>
          <p:cNvPr id="210" name="Google Shape;210;p25"/>
          <p:cNvPicPr preferRelativeResize="0"/>
          <p:nvPr/>
        </p:nvPicPr>
        <p:blipFill>
          <a:blip r:embed="rId3">
            <a:alphaModFix/>
          </a:blip>
          <a:stretch>
            <a:fillRect/>
          </a:stretch>
        </p:blipFill>
        <p:spPr>
          <a:xfrm>
            <a:off x="2649700" y="1161475"/>
            <a:ext cx="4334497" cy="3530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Retrospective</a:t>
            </a:r>
            <a:endParaRPr/>
          </a:p>
        </p:txBody>
      </p:sp>
      <p:sp>
        <p:nvSpPr>
          <p:cNvPr id="216" name="Google Shape;216;p26"/>
          <p:cNvSpPr txBox="1"/>
          <p:nvPr>
            <p:ph idx="1" type="body"/>
          </p:nvPr>
        </p:nvSpPr>
        <p:spPr>
          <a:xfrm>
            <a:off x="1297500" y="1567550"/>
            <a:ext cx="174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went well:</a:t>
            </a:r>
            <a:endParaRPr b="1"/>
          </a:p>
          <a:p>
            <a:pPr indent="0" lvl="0" marL="0" rtl="0" algn="l">
              <a:spcBef>
                <a:spcPts val="1200"/>
              </a:spcBef>
              <a:spcAft>
                <a:spcPts val="0"/>
              </a:spcAft>
              <a:buNone/>
            </a:pPr>
            <a:r>
              <a:rPr lang="en"/>
              <a:t>Team decided their roles quickly</a:t>
            </a:r>
            <a:endParaRPr/>
          </a:p>
          <a:p>
            <a:pPr indent="0" lvl="0" marL="0" rtl="0" algn="l">
              <a:spcBef>
                <a:spcPts val="1200"/>
              </a:spcBef>
              <a:spcAft>
                <a:spcPts val="0"/>
              </a:spcAft>
              <a:buNone/>
            </a:pPr>
            <a:r>
              <a:rPr lang="en"/>
              <a:t>Brainstorming for an idea was good</a:t>
            </a:r>
            <a:endParaRPr/>
          </a:p>
          <a:p>
            <a:pPr indent="0" lvl="0" marL="0" rtl="0" algn="l">
              <a:spcBef>
                <a:spcPts val="1200"/>
              </a:spcBef>
              <a:spcAft>
                <a:spcPts val="1200"/>
              </a:spcAft>
              <a:buNone/>
            </a:pPr>
            <a:r>
              <a:t/>
            </a:r>
            <a:endParaRPr/>
          </a:p>
        </p:txBody>
      </p:sp>
      <p:sp>
        <p:nvSpPr>
          <p:cNvPr id="217" name="Google Shape;217;p26"/>
          <p:cNvSpPr txBox="1"/>
          <p:nvPr>
            <p:ph idx="2" type="body"/>
          </p:nvPr>
        </p:nvSpPr>
        <p:spPr>
          <a:xfrm>
            <a:off x="6590423" y="1567550"/>
            <a:ext cx="174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Action Items:</a:t>
            </a:r>
            <a:endParaRPr b="1"/>
          </a:p>
          <a:p>
            <a:pPr indent="0" lvl="0" marL="0" rtl="0" algn="l">
              <a:spcBef>
                <a:spcPts val="1200"/>
              </a:spcBef>
              <a:spcAft>
                <a:spcPts val="0"/>
              </a:spcAft>
              <a:buNone/>
            </a:pPr>
            <a:r>
              <a:rPr lang="en"/>
              <a:t>Create schedule earlier and make clearer deadlines</a:t>
            </a:r>
            <a:endParaRPr/>
          </a:p>
          <a:p>
            <a:pPr indent="0" lvl="0" marL="0" rtl="0" algn="l">
              <a:spcBef>
                <a:spcPts val="1200"/>
              </a:spcBef>
              <a:spcAft>
                <a:spcPts val="1200"/>
              </a:spcAft>
              <a:buNone/>
            </a:pPr>
            <a:r>
              <a:rPr lang="en"/>
              <a:t>Weekly call for check in </a:t>
            </a:r>
            <a:endParaRPr/>
          </a:p>
        </p:txBody>
      </p:sp>
      <p:sp>
        <p:nvSpPr>
          <p:cNvPr id="218" name="Google Shape;218;p26"/>
          <p:cNvSpPr txBox="1"/>
          <p:nvPr>
            <p:ph idx="1" type="body"/>
          </p:nvPr>
        </p:nvSpPr>
        <p:spPr>
          <a:xfrm>
            <a:off x="3943963" y="1567550"/>
            <a:ext cx="174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can be improved:</a:t>
            </a:r>
            <a:endParaRPr b="1"/>
          </a:p>
          <a:p>
            <a:pPr indent="0" lvl="0" marL="0" rtl="0" algn="l">
              <a:spcBef>
                <a:spcPts val="1200"/>
              </a:spcBef>
              <a:spcAft>
                <a:spcPts val="0"/>
              </a:spcAft>
              <a:buNone/>
            </a:pPr>
            <a:r>
              <a:rPr lang="en"/>
              <a:t>Team communication</a:t>
            </a:r>
            <a:endParaRPr/>
          </a:p>
          <a:p>
            <a:pPr indent="0" lvl="0" marL="0" rtl="0" algn="l">
              <a:spcBef>
                <a:spcPts val="1200"/>
              </a:spcBef>
              <a:spcAft>
                <a:spcPts val="1200"/>
              </a:spcAft>
              <a:buNone/>
            </a:pPr>
            <a:r>
              <a:rPr lang="en"/>
              <a:t>Time management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2 Goals</a:t>
            </a:r>
            <a:endParaRPr/>
          </a:p>
        </p:txBody>
      </p:sp>
      <p:sp>
        <p:nvSpPr>
          <p:cNvPr id="224" name="Google Shape;224;p27"/>
          <p:cNvSpPr txBox="1"/>
          <p:nvPr>
            <p:ph idx="1" type="body"/>
          </p:nvPr>
        </p:nvSpPr>
        <p:spPr>
          <a:xfrm>
            <a:off x="1297500" y="1196675"/>
            <a:ext cx="7038900" cy="328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Finalize System Requirements and Design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Conduct research into different ML models and algorithms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Plan UX and UI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WikiPage Link</a:t>
            </a:r>
            <a:endParaRPr/>
          </a:p>
        </p:txBody>
      </p:sp>
      <p:sp>
        <p:nvSpPr>
          <p:cNvPr id="230" name="Google Shape;230;p28"/>
          <p:cNvSpPr txBox="1"/>
          <p:nvPr>
            <p:ph idx="1" type="body"/>
          </p:nvPr>
        </p:nvSpPr>
        <p:spPr>
          <a:xfrm>
            <a:off x="1297500" y="2264700"/>
            <a:ext cx="7038900" cy="4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3"/>
              </a:rPr>
              <a:t>https://github.com/htmw/2024S-Code-Avengers/wiki</a:t>
            </a:r>
            <a:endParaRPr sz="2200"/>
          </a:p>
          <a:p>
            <a:pPr indent="0" lvl="0" marL="0" rtl="0" algn="l">
              <a:spcBef>
                <a:spcPts val="1200"/>
              </a:spcBef>
              <a:spcAft>
                <a:spcPts val="120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2280750" y="1456050"/>
            <a:ext cx="50724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Team Members</a:t>
            </a:r>
            <a:endParaRPr sz="1900"/>
          </a:p>
          <a:p>
            <a:pPr indent="-349250" lvl="0" marL="457200" rtl="0" algn="l">
              <a:spcBef>
                <a:spcPts val="0"/>
              </a:spcBef>
              <a:spcAft>
                <a:spcPts val="0"/>
              </a:spcAft>
              <a:buSzPts val="1900"/>
              <a:buAutoNum type="arabicPeriod"/>
            </a:pPr>
            <a:r>
              <a:rPr lang="en" sz="1900"/>
              <a:t>Problem </a:t>
            </a:r>
            <a:r>
              <a:rPr lang="en" sz="1900"/>
              <a:t>Statement</a:t>
            </a:r>
            <a:endParaRPr sz="1900"/>
          </a:p>
          <a:p>
            <a:pPr indent="-349250" lvl="0" marL="457200" rtl="0" algn="l">
              <a:spcBef>
                <a:spcPts val="0"/>
              </a:spcBef>
              <a:spcAft>
                <a:spcPts val="0"/>
              </a:spcAft>
              <a:buSzPts val="1900"/>
              <a:buAutoNum type="arabicPeriod"/>
            </a:pPr>
            <a:r>
              <a:rPr lang="en" sz="1900"/>
              <a:t>Project Description</a:t>
            </a:r>
            <a:endParaRPr sz="1900"/>
          </a:p>
          <a:p>
            <a:pPr indent="-349250" lvl="0" marL="457200" rtl="0" algn="l">
              <a:spcBef>
                <a:spcPts val="0"/>
              </a:spcBef>
              <a:spcAft>
                <a:spcPts val="0"/>
              </a:spcAft>
              <a:buSzPts val="1900"/>
              <a:buAutoNum type="arabicPeriod"/>
            </a:pPr>
            <a:r>
              <a:rPr lang="en" sz="1900"/>
              <a:t>Market Analysis</a:t>
            </a:r>
            <a:endParaRPr sz="1900"/>
          </a:p>
          <a:p>
            <a:pPr indent="-349250" lvl="0" marL="457200" rtl="0" algn="l">
              <a:spcBef>
                <a:spcPts val="0"/>
              </a:spcBef>
              <a:spcAft>
                <a:spcPts val="0"/>
              </a:spcAft>
              <a:buSzPts val="1900"/>
              <a:buAutoNum type="arabicPeriod"/>
            </a:pPr>
            <a:r>
              <a:rPr lang="en" sz="1900"/>
              <a:t>Personas</a:t>
            </a:r>
            <a:endParaRPr sz="1900"/>
          </a:p>
          <a:p>
            <a:pPr indent="-349250" lvl="0" marL="457200" rtl="0" algn="l">
              <a:spcBef>
                <a:spcPts val="0"/>
              </a:spcBef>
              <a:spcAft>
                <a:spcPts val="0"/>
              </a:spcAft>
              <a:buSzPts val="1900"/>
              <a:buAutoNum type="arabicPeriod"/>
            </a:pPr>
            <a:r>
              <a:rPr lang="en" sz="1900"/>
              <a:t>Technologies</a:t>
            </a:r>
            <a:endParaRPr sz="1900"/>
          </a:p>
          <a:p>
            <a:pPr indent="-349250" lvl="0" marL="457200" rtl="0" algn="l">
              <a:spcBef>
                <a:spcPts val="0"/>
              </a:spcBef>
              <a:spcAft>
                <a:spcPts val="0"/>
              </a:spcAft>
              <a:buSzPts val="1900"/>
              <a:buAutoNum type="arabicPeriod"/>
            </a:pPr>
            <a:r>
              <a:rPr lang="en" sz="1900"/>
              <a:t>Sprint Schedule</a:t>
            </a:r>
            <a:endParaRPr sz="1900"/>
          </a:p>
          <a:p>
            <a:pPr indent="-349250" lvl="0" marL="457200" rtl="0" algn="l">
              <a:spcBef>
                <a:spcPts val="0"/>
              </a:spcBef>
              <a:spcAft>
                <a:spcPts val="0"/>
              </a:spcAft>
              <a:buSzPts val="1900"/>
              <a:buAutoNum type="arabicPeriod"/>
            </a:pPr>
            <a:r>
              <a:rPr lang="en" sz="1900"/>
              <a:t>Team Working Agreement</a:t>
            </a:r>
            <a:endParaRPr sz="1900"/>
          </a:p>
          <a:p>
            <a:pPr indent="-349250" lvl="0" marL="457200" rtl="0" algn="l">
              <a:spcBef>
                <a:spcPts val="0"/>
              </a:spcBef>
              <a:spcAft>
                <a:spcPts val="0"/>
              </a:spcAft>
              <a:buSzPts val="1900"/>
              <a:buAutoNum type="arabicPeriod"/>
            </a:pPr>
            <a:r>
              <a:rPr lang="en" sz="1900"/>
              <a:t>Retrospective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graphicFrame>
        <p:nvGraphicFramePr>
          <p:cNvPr id="147" name="Google Shape;147;p15"/>
          <p:cNvGraphicFramePr/>
          <p:nvPr/>
        </p:nvGraphicFramePr>
        <p:xfrm>
          <a:off x="1142625" y="1418950"/>
          <a:ext cx="3000000" cy="3000000"/>
        </p:xfrm>
        <a:graphic>
          <a:graphicData uri="http://schemas.openxmlformats.org/drawingml/2006/table">
            <a:tbl>
              <a:tblPr>
                <a:noFill/>
                <a:tableStyleId>{11B1472A-D05A-4BE7-8A5F-43D2629EF8E3}</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rPr>
                        <a:t>Jimmy Karoly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Scrum Master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Dhanasri Salla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Machine Learning Engineer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Sai Sandeep Mandava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Machine Learning Engineer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Praveen Raj Gujju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QA and Testing</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Anusha Meka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Developer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Sairam Vinjamoori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Developer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Krushal Rama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Developer</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Alekhya Bommineni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Developer</a:t>
                      </a:r>
                      <a:endParaRPr>
                        <a:solidFill>
                          <a:schemeClr val="lt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100">
                <a:latin typeface="Montserrat"/>
                <a:ea typeface="Montserrat"/>
                <a:cs typeface="Montserrat"/>
                <a:sym typeface="Montserrat"/>
              </a:rPr>
              <a:t>Recommendation systems are incredibly important to how users find new products, information and suggestions. These systems are great but can have biases in what they recommend. This is especially prevalent in the book industry where recommendation systems tend to </a:t>
            </a:r>
            <a:r>
              <a:rPr lang="en" sz="1100">
                <a:latin typeface="Montserrat"/>
                <a:ea typeface="Montserrat"/>
                <a:cs typeface="Montserrat"/>
                <a:sym typeface="Montserrat"/>
              </a:rPr>
              <a:t>prioritize</a:t>
            </a:r>
            <a:r>
              <a:rPr lang="en" sz="1100">
                <a:latin typeface="Montserrat"/>
                <a:ea typeface="Montserrat"/>
                <a:cs typeface="Montserrat"/>
                <a:sym typeface="Montserrat"/>
              </a:rPr>
              <a:t> white authors and authors that are more popular, this leads to people getting a less diverse set of recommendations instead of truly discovering things that are different that they might like. </a:t>
            </a:r>
            <a:endParaRPr sz="1100">
              <a:latin typeface="Montserrat"/>
              <a:ea typeface="Montserrat"/>
              <a:cs typeface="Montserrat"/>
              <a:sym typeface="Montserrat"/>
            </a:endParaRPr>
          </a:p>
          <a:p>
            <a:pPr indent="0" lvl="0" marL="0" rtl="0" algn="l">
              <a:lnSpc>
                <a:spcPct val="95000"/>
              </a:lnSpc>
              <a:spcBef>
                <a:spcPts val="0"/>
              </a:spcBef>
              <a:spcAft>
                <a:spcPts val="0"/>
              </a:spcAft>
              <a:buNone/>
            </a:pPr>
            <a:r>
              <a:t/>
            </a:r>
            <a:endParaRPr sz="1100">
              <a:latin typeface="Montserrat"/>
              <a:ea typeface="Montserrat"/>
              <a:cs typeface="Montserrat"/>
              <a:sym typeface="Montserrat"/>
            </a:endParaRPr>
          </a:p>
          <a:p>
            <a:pPr indent="0" lvl="0" marL="0" rtl="0" algn="l">
              <a:lnSpc>
                <a:spcPct val="95000"/>
              </a:lnSpc>
              <a:spcBef>
                <a:spcPts val="0"/>
              </a:spcBef>
              <a:spcAft>
                <a:spcPts val="0"/>
              </a:spcAft>
              <a:buNone/>
            </a:pPr>
            <a:r>
              <a:rPr lang="en" sz="1100">
                <a:latin typeface="Montserrat"/>
                <a:ea typeface="Montserrat"/>
                <a:cs typeface="Montserrat"/>
                <a:sym typeface="Montserrat"/>
              </a:rPr>
              <a:t>It’s important for people to get information from a variety of different voices with different experiences than their own, unfortunately most recommendation systems limit </a:t>
            </a:r>
            <a:r>
              <a:rPr lang="en" sz="1100">
                <a:latin typeface="Montserrat"/>
                <a:ea typeface="Montserrat"/>
                <a:cs typeface="Montserrat"/>
                <a:sym typeface="Montserrat"/>
              </a:rPr>
              <a:t>exposure</a:t>
            </a:r>
            <a:r>
              <a:rPr lang="en" sz="1100">
                <a:latin typeface="Montserrat"/>
                <a:ea typeface="Montserrat"/>
                <a:cs typeface="Montserrat"/>
                <a:sym typeface="Montserrat"/>
              </a:rPr>
              <a:t> to different perspectives.</a:t>
            </a:r>
            <a:endParaRPr sz="1100">
              <a:latin typeface="Montserrat"/>
              <a:ea typeface="Montserrat"/>
              <a:cs typeface="Montserrat"/>
              <a:sym typeface="Montserrat"/>
            </a:endParaRPr>
          </a:p>
          <a:p>
            <a:pPr indent="0" lvl="0" marL="0" rtl="0" algn="l">
              <a:lnSpc>
                <a:spcPct val="95000"/>
              </a:lnSpc>
              <a:spcBef>
                <a:spcPts val="0"/>
              </a:spcBef>
              <a:spcAft>
                <a:spcPts val="0"/>
              </a:spcAft>
              <a:buNone/>
            </a:pPr>
            <a:r>
              <a:t/>
            </a:r>
            <a:endParaRPr sz="1100">
              <a:latin typeface="Montserrat"/>
              <a:ea typeface="Montserrat"/>
              <a:cs typeface="Montserrat"/>
              <a:sym typeface="Montserrat"/>
            </a:endParaRPr>
          </a:p>
          <a:p>
            <a:pPr indent="0" lvl="0" marL="0" rtl="0" algn="l">
              <a:lnSpc>
                <a:spcPct val="95000"/>
              </a:lnSpc>
              <a:spcBef>
                <a:spcPts val="0"/>
              </a:spcBef>
              <a:spcAft>
                <a:spcPts val="0"/>
              </a:spcAft>
              <a:buNone/>
            </a:pPr>
            <a:r>
              <a:rPr lang="en" sz="1100">
                <a:latin typeface="Montserrat"/>
                <a:ea typeface="Montserrat"/>
                <a:cs typeface="Montserrat"/>
                <a:sym typeface="Montserrat"/>
              </a:rPr>
              <a:t>We intend to research and develop a way for readers to find new authors that are under the radar and authors that have different life experiences. The application will combine this recommendation system with an e-commerce site where the user can purchase the books that are recommended. </a:t>
            </a:r>
            <a:endParaRPr sz="1100">
              <a:latin typeface="Montserrat"/>
              <a:ea typeface="Montserrat"/>
              <a:cs typeface="Montserrat"/>
              <a:sym typeface="Montserrat"/>
            </a:endParaRPr>
          </a:p>
          <a:p>
            <a:pPr indent="0" lvl="0" marL="0" rtl="0" algn="l">
              <a:lnSpc>
                <a:spcPct val="95000"/>
              </a:lnSpc>
              <a:spcBef>
                <a:spcPts val="0"/>
              </a:spcBef>
              <a:spcAft>
                <a:spcPts val="1200"/>
              </a:spcAft>
              <a:buNone/>
            </a:pPr>
            <a:r>
              <a:t/>
            </a:r>
            <a:endParaRPr sz="11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3798900" cy="6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159" name="Google Shape;159;p17"/>
          <p:cNvSpPr txBox="1"/>
          <p:nvPr>
            <p:ph idx="1" type="body"/>
          </p:nvPr>
        </p:nvSpPr>
        <p:spPr>
          <a:xfrm>
            <a:off x="1297500" y="1199000"/>
            <a:ext cx="6529200" cy="31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plan to create a website that can function as a book e-commerce site with a robust recommendation engine that can help users find new authors and books they otherwise would have trouble finding. </a:t>
            </a:r>
            <a:endParaRPr/>
          </a:p>
          <a:p>
            <a:pPr indent="0" lvl="0" marL="0" rtl="0" algn="l">
              <a:spcBef>
                <a:spcPts val="1200"/>
              </a:spcBef>
              <a:spcAft>
                <a:spcPts val="0"/>
              </a:spcAft>
              <a:buNone/>
            </a:pPr>
            <a:r>
              <a:rPr lang="en"/>
              <a:t>The ML Model will take different diversity metrics into account and be able to find new authors, books, or genres of writing that they user will be </a:t>
            </a:r>
            <a:r>
              <a:rPr lang="en"/>
              <a:t>interested</a:t>
            </a:r>
            <a:r>
              <a:rPr lang="en"/>
              <a:t> in.</a:t>
            </a:r>
            <a:endParaRPr/>
          </a:p>
          <a:p>
            <a:pPr indent="0" lvl="0" marL="0" rtl="0" algn="l">
              <a:spcBef>
                <a:spcPts val="1200"/>
              </a:spcBef>
              <a:spcAft>
                <a:spcPts val="0"/>
              </a:spcAft>
              <a:buNone/>
            </a:pPr>
            <a:r>
              <a:rPr lang="en"/>
              <a:t>The site itself will contain a modern UI with wish list features and full e-commerce functionality.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6207900" cy="7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Analysis</a:t>
            </a:r>
            <a:endParaRPr/>
          </a:p>
        </p:txBody>
      </p:sp>
      <p:sp>
        <p:nvSpPr>
          <p:cNvPr id="165" name="Google Shape;165;p18"/>
          <p:cNvSpPr txBox="1"/>
          <p:nvPr>
            <p:ph idx="1" type="body"/>
          </p:nvPr>
        </p:nvSpPr>
        <p:spPr>
          <a:xfrm>
            <a:off x="1297500" y="1221100"/>
            <a:ext cx="5501700" cy="32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dominance of the online book market has grown rapidly especially since the start of the pandemic where the growth was accelerated further by the closure of many brick and mortar stores.</a:t>
            </a:r>
            <a:endParaRPr/>
          </a:p>
          <a:p>
            <a:pPr indent="0" lvl="0" marL="0" rtl="0" algn="l">
              <a:spcBef>
                <a:spcPts val="1200"/>
              </a:spcBef>
              <a:spcAft>
                <a:spcPts val="0"/>
              </a:spcAft>
              <a:buNone/>
            </a:pPr>
            <a:r>
              <a:rPr lang="en"/>
              <a:t>In 2024, the industry revenue is projected to reach $7.9 billion. </a:t>
            </a:r>
            <a:endParaRPr/>
          </a:p>
          <a:p>
            <a:pPr indent="0" lvl="0" marL="0" rtl="0" algn="l">
              <a:spcBef>
                <a:spcPts val="1200"/>
              </a:spcBef>
              <a:spcAft>
                <a:spcPts val="0"/>
              </a:spcAft>
              <a:buNone/>
            </a:pPr>
            <a:r>
              <a:rPr lang="en"/>
              <a:t>Today, most recommendation systems are based off popularity rankings and just suggest the most popular books to their users.</a:t>
            </a:r>
            <a:endParaRPr/>
          </a:p>
          <a:p>
            <a:pPr indent="0" lvl="0" marL="0" rtl="0" algn="l">
              <a:spcBef>
                <a:spcPts val="1200"/>
              </a:spcBef>
              <a:spcAft>
                <a:spcPts val="1200"/>
              </a:spcAft>
              <a:buNone/>
            </a:pPr>
            <a:r>
              <a:rPr lang="en"/>
              <a:t>We plan to differentiate ourselves by highlighting less known authors and authors from different backgrounds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Personas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52400" y="270800"/>
            <a:ext cx="8839200" cy="46019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152400" y="270800"/>
            <a:ext cx="8839200" cy="4601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