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0" r:id="rId2"/>
    <p:sldId id="256" r:id="rId3"/>
    <p:sldId id="261" r:id="rId4"/>
    <p:sldId id="271" r:id="rId5"/>
    <p:sldId id="262" r:id="rId6"/>
    <p:sldId id="263" r:id="rId7"/>
    <p:sldId id="266" r:id="rId8"/>
    <p:sldId id="267" r:id="rId9"/>
    <p:sldId id="268" r:id="rId10"/>
    <p:sldId id="264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103"/>
    <a:srgbClr val="B17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91F6B-3AC4-4A16-BB02-9E24FCE64A97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4E8A6-7F3A-4B96-B3D1-A9C78AC04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9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E8A6-7F3A-4B96-B3D1-A9C78AC042D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6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E8A6-7F3A-4B96-B3D1-A9C78AC042D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7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E8A6-7F3A-4B96-B3D1-A9C78AC042D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5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E8A6-7F3A-4B96-B3D1-A9C78AC042D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24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E8A6-7F3A-4B96-B3D1-A9C78AC042D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92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0DA2F-F6E2-45DB-915D-4A6C02ED3CBB}" type="datetime1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B669-761F-471D-AAB6-F386A593CA0E}" type="datetime1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17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EC991-8688-4F81-B549-96F4DDA828FA}" type="datetime1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6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4E58-C1DE-458E-B0F9-E90D303AAA83}" type="datetime1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93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0776-9B1A-44C0-96CC-C79F1463993E}" type="datetime1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69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9E3FE-1E63-4281-9AED-AD64533C7BC0}" type="datetime1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5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0765-344C-4097-93C8-4C203F9C1822}" type="datetime1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06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8AEC-DD3D-4486-AB6E-2447015FE933}" type="datetime1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6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F754-90B6-4EC8-BE8C-1BF331F96F40}" type="datetime1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6B7C-3D39-4D10-B508-F2341DFB18EE}" type="datetime1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2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E274-5F01-4912-A3EE-3EA3E278CEC3}" type="datetime1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78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A180-F6B2-4BCB-95EB-F3411A721CA9}" type="datetime1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B2781-20A7-4CEA-8A7C-CE0D9D885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71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76" y="2931450"/>
            <a:ext cx="6418314" cy="3667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0257" y="0"/>
            <a:ext cx="9144000" cy="2440705"/>
          </a:xfrm>
        </p:spPr>
        <p:txBody>
          <a:bodyPr>
            <a:noAutofit/>
          </a:bodyPr>
          <a:lstStyle/>
          <a:p>
            <a:r>
              <a:rPr lang="en-IN" sz="11000" b="1" dirty="0" smtClean="0">
                <a:solidFill>
                  <a:schemeClr val="bg1"/>
                </a:solidFill>
                <a:latin typeface="Bodoni MT" panose="02070603080606020203" pitchFamily="18" charset="0"/>
              </a:rPr>
              <a:t>System Design</a:t>
            </a:r>
            <a:endParaRPr lang="en-IN" sz="11000" b="1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385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78148" y="0"/>
            <a:ext cx="21385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rot="5400000">
            <a:off x="5959447" y="-5852524"/>
            <a:ext cx="259583" cy="11964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5866042" y="746534"/>
            <a:ext cx="259583" cy="11964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990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30" y="157546"/>
            <a:ext cx="1017147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EF7103"/>
                </a:solidFill>
              </a:rPr>
              <a:t>Latency</a:t>
            </a:r>
            <a:endParaRPr lang="en-IN" sz="3600" dirty="0">
              <a:solidFill>
                <a:srgbClr val="EF710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9" y="1483109"/>
            <a:ext cx="11776335" cy="50097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It refers to time it takes for data to travel from its source to its destination.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</a:t>
            </a:r>
            <a:r>
              <a:rPr lang="en-US" sz="1300" b="1" dirty="0" smtClean="0">
                <a:latin typeface="+mj-lt"/>
              </a:rPr>
              <a:t>request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2"/>
                </a:solidFill>
              </a:rPr>
              <a:t>User</a:t>
            </a:r>
            <a:r>
              <a:rPr lang="en-US" dirty="0" smtClean="0">
                <a:solidFill>
                  <a:schemeClr val="accent2"/>
                </a:solidFill>
              </a:rPr>
              <a:t>					</a:t>
            </a:r>
            <a:r>
              <a:rPr lang="en-US" sz="2600" dirty="0"/>
              <a:t> </a:t>
            </a:r>
            <a:r>
              <a:rPr lang="en-US" sz="1200" dirty="0" smtClean="0"/>
              <a:t>computational delay</a:t>
            </a:r>
            <a:endParaRPr lang="en-US" dirty="0" smtClean="0">
              <a:solidFill>
                <a:schemeClr val="accent2"/>
              </a:solidFill>
            </a:endParaRPr>
          </a:p>
          <a:p>
            <a:pPr marL="2743200" lvl="6" indent="0">
              <a:lnSpc>
                <a:spcPct val="100000"/>
              </a:lnSpc>
              <a:buNone/>
            </a:pPr>
            <a:r>
              <a:rPr lang="en-IN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IN" dirty="0" smtClean="0">
                <a:solidFill>
                  <a:schemeClr val="accent2"/>
                </a:solidFill>
                <a:latin typeface="+mj-lt"/>
              </a:rPr>
              <a:t>                   </a:t>
            </a:r>
            <a:r>
              <a:rPr lang="en-IN" sz="1300" b="1" dirty="0" smtClean="0">
                <a:latin typeface="+mj-lt"/>
              </a:rPr>
              <a:t>response</a:t>
            </a:r>
            <a:endParaRPr lang="en-IN" sz="1300" b="1" dirty="0" smtClean="0">
              <a:solidFill>
                <a:schemeClr val="accent2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 smtClean="0">
                <a:latin typeface="+mj-lt"/>
              </a:rPr>
              <a:t>     </a:t>
            </a:r>
            <a:endParaRPr lang="en-IN" sz="2000" dirty="0" smtClean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 smtClean="0">
                <a:latin typeface="+mj-lt"/>
              </a:rPr>
              <a:t>Latency </a:t>
            </a:r>
            <a:r>
              <a:rPr lang="en-IN" sz="2000" dirty="0" smtClean="0">
                <a:latin typeface="+mj-lt"/>
              </a:rPr>
              <a:t>= computational delay + network delay(b/w user and system + within components of system)</a:t>
            </a: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For monolithic system internal calls are lesser and hence latency is less.</a:t>
            </a: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Ways to reduce latency: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Implement paralle</a:t>
            </a:r>
            <a:r>
              <a:rPr lang="en-IN" dirty="0" smtClean="0">
                <a:latin typeface="+mj-lt"/>
              </a:rPr>
              <a:t>l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Use Caching</a:t>
            </a:r>
            <a:endParaRPr lang="en-IN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CDN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Compere</a:t>
            </a:r>
            <a:endParaRPr lang="en-IN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Upgrading hardware and processing devices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6B2781-20A7-4CEA-8A7C-CE0D9D8857A2}" type="slidenum">
              <a:rPr lang="en-IN" sz="1400" smtClean="0">
                <a:solidFill>
                  <a:schemeClr val="tx1"/>
                </a:solidFill>
              </a:rPr>
              <a:t>10</a:t>
            </a:fld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936226" y="1939714"/>
            <a:ext cx="929148" cy="96602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server</a:t>
            </a:r>
            <a:endParaRPr lang="en-IN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1998406" y="1939714"/>
            <a:ext cx="1179871" cy="1039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178277" y="2090130"/>
            <a:ext cx="2890684" cy="14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78277" y="2758249"/>
            <a:ext cx="2839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7861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30" y="0"/>
            <a:ext cx="1017147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EF7103"/>
                </a:solidFill>
              </a:rPr>
              <a:t>Throughput</a:t>
            </a:r>
            <a:endParaRPr lang="en-IN" sz="3600" dirty="0">
              <a:solidFill>
                <a:srgbClr val="EF710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30" y="1007088"/>
            <a:ext cx="11638935" cy="55411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system design, throughput refers to the rate at which a system can process and handle a certain volume of work within a given period of time.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Measured </a:t>
            </a:r>
            <a:r>
              <a:rPr lang="en-US" dirty="0" smtClean="0"/>
              <a:t>as amount of data transferred per unit time. Eg megabytes per second(mbps), kilobytes per second(kbps)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IN" sz="2000" dirty="0" smtClean="0">
                <a:latin typeface="+mj-lt"/>
              </a:rPr>
              <a:t>     </a:t>
            </a:r>
            <a:endParaRPr lang="en-IN" dirty="0" smtClean="0">
              <a:latin typeface="+mj-lt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Ways to improve throughput: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Caching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Optimizing algorithm and 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Parallel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Improve network performance</a:t>
            </a:r>
            <a:endParaRPr lang="en-IN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CDN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Upgrading hardware and processing devices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6B2781-20A7-4CEA-8A7C-CE0D9D8857A2}" type="slidenum">
              <a:rPr lang="en-IN" sz="1400" smtClean="0">
                <a:solidFill>
                  <a:schemeClr val="tx1"/>
                </a:solidFill>
              </a:rPr>
              <a:t>11</a:t>
            </a:fld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180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30" y="0"/>
            <a:ext cx="1017147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CAP Theorem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30" y="2996873"/>
            <a:ext cx="4807973" cy="2308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>
                <a:latin typeface="+mj-lt"/>
              </a:rPr>
              <a:t>In real world no one compromises Partition tolerance, as all system should still work in case of failure and all distributed system must be tolerant to it.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So choice comes down to consistency and availability.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6B2781-20A7-4CEA-8A7C-CE0D9D8857A2}" type="slidenum">
              <a:rPr lang="en-IN" sz="1400" smtClean="0">
                <a:solidFill>
                  <a:schemeClr val="tx1"/>
                </a:solidFill>
              </a:rPr>
              <a:t>12</a:t>
            </a:fld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The CAP Theorem- Is Misleading!. Several topics like this are discussed… |  by Roopa Kushtagi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748" y="2592019"/>
            <a:ext cx="5486048" cy="426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7536" y="1063490"/>
            <a:ext cx="11638935" cy="20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The CAP theorem states that in a distributed system, it is impossible to simultaneously achieve consistency, availability, and partition tolerance; instead, systems must prioritize two of these properties at the expense of the third. </a:t>
            </a: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7225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34" y="0"/>
            <a:ext cx="10078065" cy="1325563"/>
          </a:xfrm>
        </p:spPr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EF7103"/>
                </a:solidFill>
              </a:rPr>
              <a:t>Examples of CAP theorem in real world</a:t>
            </a:r>
            <a:endParaRPr lang="en-IN" sz="2800" dirty="0">
              <a:solidFill>
                <a:srgbClr val="EF710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537" y="1135626"/>
            <a:ext cx="10078062" cy="535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+mj-lt"/>
              </a:rPr>
              <a:t>1. We usually see bank servers and apps like </a:t>
            </a:r>
            <a:r>
              <a:rPr lang="en-US" sz="2400" dirty="0" err="1" smtClean="0">
                <a:latin typeface="+mj-lt"/>
              </a:rPr>
              <a:t>gpay</a:t>
            </a:r>
            <a:r>
              <a:rPr lang="en-US" sz="2400" dirty="0" smtClean="0">
                <a:latin typeface="+mj-lt"/>
              </a:rPr>
              <a:t> stop working again and again cause they needs to have consistency, therefore they compromises with availability.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2. Apps like Instagram, Facebook </a:t>
            </a:r>
            <a:r>
              <a:rPr lang="en-US" sz="2400" dirty="0" err="1" smtClean="0">
                <a:latin typeface="+mj-lt"/>
              </a:rPr>
              <a:t>etc</a:t>
            </a:r>
            <a:r>
              <a:rPr lang="en-US" sz="2400" dirty="0" smtClean="0">
                <a:latin typeface="+mj-lt"/>
              </a:rPr>
              <a:t> needs to be available all the time, so they compromises with consistency. Eg when you like a post in Instagram, the other user won’t instantly get the changes in like count. There is eventual consistency.</a:t>
            </a:r>
          </a:p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3. Games and video streaming platform needs to be available all the time, so they can compromise with consistency.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6B2781-20A7-4CEA-8A7C-CE0D9D8857A2}" type="slidenum">
              <a:rPr lang="en-IN" sz="1400" smtClean="0">
                <a:solidFill>
                  <a:schemeClr val="tx1"/>
                </a:solidFill>
              </a:rPr>
              <a:t>13</a:t>
            </a:fld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7536" y="1063490"/>
            <a:ext cx="11638935" cy="201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10907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164234"/>
            <a:ext cx="10515600" cy="51463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Index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613351"/>
            <a:ext cx="11623740" cy="5993925"/>
          </a:xfrm>
        </p:spPr>
        <p:txBody>
          <a:bodyPr numCol="4">
            <a:normAutofit/>
          </a:bodyPr>
          <a:lstStyle/>
          <a:p>
            <a:r>
              <a:rPr lang="en-IN" sz="1600" dirty="0" smtClean="0">
                <a:solidFill>
                  <a:srgbClr val="EF7103"/>
                </a:solidFill>
                <a:hlinkClick r:id="rId2" action="ppaction://hlinksldjump"/>
              </a:rPr>
              <a:t>System design – 3</a:t>
            </a:r>
            <a:endParaRPr lang="en-IN" sz="1600" dirty="0" smtClean="0">
              <a:solidFill>
                <a:srgbClr val="EF7103"/>
              </a:solidFill>
            </a:endParaRPr>
          </a:p>
          <a:p>
            <a:r>
              <a:rPr lang="en-IN" sz="1600" dirty="0" smtClean="0">
                <a:solidFill>
                  <a:srgbClr val="EF7103"/>
                </a:solidFill>
                <a:hlinkClick r:id="rId3" action="ppaction://hlinksldjump"/>
              </a:rPr>
              <a:t>Monolithic vs Microservice – 5</a:t>
            </a:r>
            <a:endParaRPr lang="en-IN" sz="1600" dirty="0" smtClean="0">
              <a:solidFill>
                <a:srgbClr val="EF7103"/>
              </a:solidFill>
            </a:endParaRPr>
          </a:p>
          <a:p>
            <a:r>
              <a:rPr lang="en-IN" sz="1600" dirty="0" smtClean="0">
                <a:solidFill>
                  <a:srgbClr val="EF7103"/>
                </a:solidFill>
                <a:hlinkClick r:id="rId4" action="ppaction://hlinksldjump"/>
              </a:rPr>
              <a:t>Non-functional Requirement-7</a:t>
            </a:r>
            <a:endParaRPr lang="en-IN" sz="1600" dirty="0" smtClean="0">
              <a:solidFill>
                <a:srgbClr val="EF7103"/>
              </a:solidFill>
            </a:endParaRPr>
          </a:p>
          <a:p>
            <a:r>
              <a:rPr lang="en-IN" sz="1600" dirty="0" smtClean="0">
                <a:solidFill>
                  <a:srgbClr val="EF7103"/>
                </a:solidFill>
                <a:hlinkClick r:id="rId5" action="ppaction://hlinksldjump"/>
              </a:rPr>
              <a:t>CAP Theorem - 12</a:t>
            </a:r>
            <a:endParaRPr lang="en-IN" sz="1600" dirty="0" smtClean="0"/>
          </a:p>
          <a:p>
            <a:pPr marL="0" indent="0">
              <a:buNone/>
            </a:pPr>
            <a:endParaRPr lang="en-IN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B2781-20A7-4CEA-8A7C-CE0D9D8857A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765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30" y="0"/>
            <a:ext cx="1017147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What is System Design?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30" y="1265186"/>
            <a:ext cx="11638935" cy="53052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system</a:t>
            </a:r>
            <a:r>
              <a:rPr lang="en-US" dirty="0" smtClean="0"/>
              <a:t> is a set of interconnected components working together to achieve a common goal, while </a:t>
            </a:r>
            <a:r>
              <a:rPr lang="en-US" dirty="0" smtClean="0">
                <a:solidFill>
                  <a:schemeClr val="accent2"/>
                </a:solidFill>
              </a:rPr>
              <a:t>system design </a:t>
            </a:r>
            <a:r>
              <a:rPr lang="en-US" dirty="0" smtClean="0"/>
              <a:t>is the process of defining and implementing the architecture, components, and interfaces of a system to fulfill specific requirements.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chemeClr val="accent2"/>
                </a:solidFill>
                <a:latin typeface="+mj-lt"/>
              </a:rPr>
              <a:t>High Level Design(HLD) : </a:t>
            </a:r>
            <a:r>
              <a:rPr lang="en-IN" dirty="0" smtClean="0">
                <a:latin typeface="+mj-lt"/>
              </a:rPr>
              <a:t>describe system architecture details, database design, service and processes, relationship between different modules and features.</a:t>
            </a:r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chemeClr val="accent2"/>
                </a:solidFill>
                <a:latin typeface="+mj-lt"/>
              </a:rPr>
              <a:t>Low Level Design(LLD) : </a:t>
            </a:r>
            <a:r>
              <a:rPr lang="en-IN" dirty="0" smtClean="0">
                <a:latin typeface="+mj-lt"/>
              </a:rPr>
              <a:t>describe design of each component in detail, classes , interfaces , relationship between them, and various actual logic of different components.</a:t>
            </a:r>
            <a:endParaRPr lang="en-IN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6B2781-20A7-4CEA-8A7C-CE0D9D8857A2}" type="slidenum">
              <a:rPr lang="en-IN" sz="1400" smtClean="0">
                <a:solidFill>
                  <a:schemeClr val="tx1"/>
                </a:solidFill>
              </a:rPr>
              <a:t>3</a:t>
            </a:fld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4855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30" y="157546"/>
            <a:ext cx="1017147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EF7103"/>
                </a:solidFill>
              </a:rPr>
              <a:t>System design requirements</a:t>
            </a:r>
            <a:endParaRPr lang="en-IN" sz="3600" dirty="0">
              <a:solidFill>
                <a:srgbClr val="EF710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30" y="1449540"/>
            <a:ext cx="11638935" cy="4943885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b="1" dirty="0"/>
              <a:t>Non-Functional Requirements:</a:t>
            </a:r>
            <a:endParaRPr lang="en-IN" dirty="0"/>
          </a:p>
          <a:p>
            <a:pPr lvl="0"/>
            <a:r>
              <a:rPr lang="en-IN" dirty="0"/>
              <a:t>These specify the quality attributes, constraints, and characteristics that the system must possess, beyond its core functionality.</a:t>
            </a:r>
          </a:p>
          <a:p>
            <a:pPr lvl="0"/>
            <a:r>
              <a:rPr lang="en-IN" dirty="0"/>
              <a:t>Non-functional requirements address aspects such as performance, reliability, security, usability, scalability, maintainability, and compatibility.</a:t>
            </a:r>
          </a:p>
          <a:p>
            <a:pPr marL="0" lvl="0" indent="0">
              <a:buNone/>
            </a:pPr>
            <a:endParaRPr lang="en-IN" b="1" dirty="0" smtClean="0"/>
          </a:p>
          <a:p>
            <a:pPr marL="0" lvl="0" indent="0">
              <a:buNone/>
            </a:pPr>
            <a:r>
              <a:rPr lang="en-IN" b="1" dirty="0" smtClean="0"/>
              <a:t>Functional </a:t>
            </a:r>
            <a:r>
              <a:rPr lang="en-IN" b="1" dirty="0"/>
              <a:t>Requirements:</a:t>
            </a:r>
            <a:endParaRPr lang="en-IN" dirty="0"/>
          </a:p>
          <a:p>
            <a:pPr lvl="0"/>
            <a:r>
              <a:rPr lang="en-IN" dirty="0">
                <a:latin typeface="+mj-lt"/>
              </a:rPr>
              <a:t>These describe what the system should do and define specific functions, features, and behaviors that the system must exhibit.</a:t>
            </a:r>
          </a:p>
          <a:p>
            <a:pPr lvl="0"/>
            <a:r>
              <a:rPr lang="en-IN" dirty="0">
                <a:latin typeface="+mj-lt"/>
              </a:rPr>
              <a:t>I</a:t>
            </a:r>
            <a:r>
              <a:rPr lang="en-IN" dirty="0" smtClean="0">
                <a:latin typeface="+mj-lt"/>
              </a:rPr>
              <a:t>nclude </a:t>
            </a:r>
            <a:r>
              <a:rPr lang="en-IN" dirty="0">
                <a:latin typeface="+mj-lt"/>
              </a:rPr>
              <a:t>user authentication, data validation, report generation, transaction processing, and user interface interactions</a:t>
            </a:r>
            <a:r>
              <a:rPr lang="en-IN" dirty="0" smtClean="0">
                <a:latin typeface="+mj-lt"/>
              </a:rPr>
              <a:t>.</a:t>
            </a:r>
          </a:p>
          <a:p>
            <a:pPr marL="0" lvl="0" indent="0">
              <a:buNone/>
            </a:pPr>
            <a:endParaRPr lang="en-IN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6B2781-20A7-4CEA-8A7C-CE0D9D8857A2}" type="slidenum">
              <a:rPr lang="en-IN" sz="1400" smtClean="0">
                <a:solidFill>
                  <a:schemeClr val="tx1"/>
                </a:solidFill>
              </a:rPr>
              <a:t>4</a:t>
            </a:fld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252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30" y="0"/>
            <a:ext cx="1017147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Monolithic vs Microservice Architecture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30" y="1265186"/>
            <a:ext cx="11638935" cy="53052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Web Application = frontend + backend + database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chemeClr val="accent2"/>
                </a:solidFill>
                <a:latin typeface="+mj-lt"/>
              </a:rPr>
              <a:t>Monolithic Architecture:</a:t>
            </a:r>
            <a:r>
              <a:rPr lang="en-IN" dirty="0">
                <a:latin typeface="+mj-lt"/>
              </a:rPr>
              <a:t> </a:t>
            </a:r>
            <a:r>
              <a:rPr lang="en-IN" dirty="0" smtClean="0">
                <a:latin typeface="+mj-lt"/>
              </a:rPr>
              <a:t>Entire application is built as single, self-contained unit all of its components(UI, db, business logic) are tightly integrated and deployed together.</a:t>
            </a:r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chemeClr val="accent2"/>
                </a:solidFill>
                <a:latin typeface="+mj-lt"/>
              </a:rPr>
              <a:t>Microservice Architecture: </a:t>
            </a:r>
            <a:r>
              <a:rPr lang="en-IN" dirty="0" smtClean="0">
                <a:latin typeface="+mj-lt"/>
              </a:rPr>
              <a:t>Application is decomposed into smaller, independently deployable services, each responsible for specific business function or </a:t>
            </a:r>
            <a:r>
              <a:rPr lang="en-IN" dirty="0" smtClean="0">
                <a:latin typeface="+mj-lt"/>
              </a:rPr>
              <a:t>feature. Each </a:t>
            </a:r>
            <a:r>
              <a:rPr lang="en-IN" dirty="0" smtClean="0">
                <a:latin typeface="+mj-lt"/>
              </a:rPr>
              <a:t>microservice runs as specific process and communicates with each </a:t>
            </a:r>
            <a:r>
              <a:rPr lang="en-IN" dirty="0" smtClean="0">
                <a:latin typeface="+mj-lt"/>
              </a:rPr>
              <a:t>other </a:t>
            </a:r>
            <a:r>
              <a:rPr lang="en-IN" dirty="0" smtClean="0">
                <a:latin typeface="+mj-lt"/>
              </a:rPr>
              <a:t>through well defined API’s. </a:t>
            </a:r>
            <a:endParaRPr lang="en-IN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6B2781-20A7-4CEA-8A7C-CE0D9D8857A2}" type="slidenum">
              <a:rPr lang="en-IN" sz="1400" smtClean="0">
                <a:solidFill>
                  <a:schemeClr val="tx1"/>
                </a:solidFill>
              </a:rPr>
              <a:t>5</a:t>
            </a:fld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508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30" y="0"/>
            <a:ext cx="1017147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Notes:</a:t>
            </a:r>
            <a:endParaRPr lang="en-IN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30" y="1265186"/>
            <a:ext cx="11638935" cy="530522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smtClean="0">
                <a:latin typeface="+mj-lt"/>
              </a:rPr>
              <a:t>Monolithic is faster, since all modules are present in single system, so network calls between systems is lesser compared to microservice.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+mj-lt"/>
              </a:rPr>
              <a:t>But monolithic architecture has single point of failure, also hard to scale and debug</a:t>
            </a:r>
          </a:p>
          <a:p>
            <a:pPr marL="514350" indent="-514350">
              <a:buAutoNum type="arabicPeriod"/>
            </a:pPr>
            <a:r>
              <a:rPr lang="en-IN" dirty="0" smtClean="0">
                <a:latin typeface="+mj-lt"/>
              </a:rPr>
              <a:t>If single module is updated in monolithic architecture, whole system needs to be deployed again</a:t>
            </a:r>
          </a:p>
          <a:p>
            <a:pPr marL="514350" indent="-514350">
              <a:buAutoNum type="arabicPeriod"/>
            </a:pPr>
            <a:endParaRPr lang="en-IN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6B2781-20A7-4CEA-8A7C-CE0D9D8857A2}" type="slidenum">
              <a:rPr lang="en-IN" sz="1400" smtClean="0">
                <a:solidFill>
                  <a:schemeClr val="tx1"/>
                </a:solidFill>
              </a:rPr>
              <a:t>6</a:t>
            </a:fld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80" y="3878826"/>
            <a:ext cx="5704770" cy="26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361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30" y="0"/>
            <a:ext cx="10171470" cy="1325563"/>
          </a:xfrm>
        </p:spPr>
        <p:txBody>
          <a:bodyPr>
            <a:normAutofit fontScale="90000"/>
          </a:bodyPr>
          <a:lstStyle/>
          <a:p>
            <a:r>
              <a:rPr lang="en-IN" sz="3600" dirty="0" smtClean="0">
                <a:solidFill>
                  <a:schemeClr val="accent2">
                    <a:lumMod val="75000"/>
                  </a:schemeClr>
                </a:solidFill>
              </a:rPr>
              <a:t>Non-functional Requirements</a:t>
            </a:r>
            <a:r>
              <a:rPr lang="en-IN" sz="3600" dirty="0" smtClean="0">
                <a:solidFill>
                  <a:srgbClr val="EF7103"/>
                </a:solidFill>
              </a:rPr>
              <a:t/>
            </a:r>
            <a:br>
              <a:rPr lang="en-IN" sz="3600" dirty="0" smtClean="0">
                <a:solidFill>
                  <a:srgbClr val="EF7103"/>
                </a:solidFill>
              </a:rPr>
            </a:br>
            <a:r>
              <a:rPr lang="en-IN" sz="1100" dirty="0" smtClean="0">
                <a:solidFill>
                  <a:srgbClr val="EF7103"/>
                </a:solidFill>
              </a:rPr>
              <a:t/>
            </a:r>
            <a:br>
              <a:rPr lang="en-IN" sz="1100" dirty="0" smtClean="0">
                <a:solidFill>
                  <a:srgbClr val="EF7103"/>
                </a:solidFill>
              </a:rPr>
            </a:br>
            <a:r>
              <a:rPr lang="en-IN" sz="1100" dirty="0">
                <a:solidFill>
                  <a:srgbClr val="EF7103"/>
                </a:solidFill>
              </a:rPr>
              <a:t/>
            </a:r>
            <a:br>
              <a:rPr lang="en-IN" sz="1100" dirty="0">
                <a:solidFill>
                  <a:srgbClr val="EF7103"/>
                </a:solidFill>
              </a:rPr>
            </a:br>
            <a:r>
              <a:rPr lang="en-IN" sz="3600" dirty="0" smtClean="0">
                <a:solidFill>
                  <a:srgbClr val="EF7103"/>
                </a:solidFill>
              </a:rPr>
              <a:t>Availability</a:t>
            </a:r>
            <a:endParaRPr lang="en-IN" sz="3600" dirty="0">
              <a:solidFill>
                <a:srgbClr val="EF710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30" y="1316804"/>
            <a:ext cx="11638935" cy="55411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Availability in system design refers to the ability of a system to remain operational and accessible to users, typically measured as a percentage of time that the system is functional and </a:t>
            </a:r>
            <a:r>
              <a:rPr lang="en-US" dirty="0" smtClean="0"/>
              <a:t>responsive. </a:t>
            </a:r>
          </a:p>
          <a:p>
            <a:pPr marL="0" indent="0">
              <a:buNone/>
            </a:pPr>
            <a:r>
              <a:rPr lang="en-IN" sz="2400" dirty="0" smtClean="0">
                <a:latin typeface="+mj-lt"/>
              </a:rPr>
              <a:t>Measured in percent, 99.9%(3 nines) means it is available for 99.9% time. </a:t>
            </a:r>
          </a:p>
          <a:p>
            <a:pPr marL="0" indent="0">
              <a:buNone/>
            </a:pPr>
            <a:r>
              <a:rPr lang="en-IN" sz="2400" dirty="0" smtClean="0">
                <a:latin typeface="+mj-lt"/>
              </a:rPr>
              <a:t>Monolithic system have single point of failure, and hence are less available.</a:t>
            </a:r>
          </a:p>
          <a:p>
            <a:pPr marL="0" indent="0">
              <a:buNone/>
            </a:pPr>
            <a:endParaRPr lang="en-IN" sz="2400" dirty="0" smtClean="0">
              <a:latin typeface="+mj-lt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Ways to improve Availability: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Redundancy ( server, network storage </a:t>
            </a:r>
            <a:r>
              <a:rPr lang="en-IN" dirty="0" err="1" smtClean="0">
                <a:latin typeface="+mj-lt"/>
              </a:rPr>
              <a:t>etc</a:t>
            </a:r>
            <a:r>
              <a:rPr lang="en-IN" dirty="0" smtClean="0">
                <a:latin typeface="+mj-lt"/>
              </a:rPr>
              <a:t> copies)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Failover strategies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Disaster recovery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Load </a:t>
            </a:r>
            <a:r>
              <a:rPr lang="en-IN" dirty="0" smtClean="0">
                <a:latin typeface="+mj-lt"/>
              </a:rPr>
              <a:t>balancing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Monitoring and alerting system</a:t>
            </a:r>
            <a:endParaRPr lang="en-IN" dirty="0" smtClean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6B2781-20A7-4CEA-8A7C-CE0D9D8857A2}" type="slidenum">
              <a:rPr lang="en-IN" sz="1400" smtClean="0">
                <a:solidFill>
                  <a:schemeClr val="tx1"/>
                </a:solidFill>
              </a:rPr>
              <a:t>7</a:t>
            </a:fld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216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30" y="0"/>
            <a:ext cx="1017147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EF7103"/>
                </a:solidFill>
              </a:rPr>
              <a:t>Consistency</a:t>
            </a:r>
            <a:endParaRPr lang="en-IN" sz="3600" dirty="0">
              <a:solidFill>
                <a:srgbClr val="EF710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30" y="1007088"/>
            <a:ext cx="11638935" cy="5541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Consistency in system design refers to ensuring that all copies of data across different components or nodes in a distributed system are synchronized and </a:t>
            </a:r>
            <a:r>
              <a:rPr lang="en-US" dirty="0" smtClean="0"/>
              <a:t>up-to-date</a:t>
            </a:r>
          </a:p>
          <a:p>
            <a:pPr marL="0" indent="0">
              <a:buNone/>
            </a:pPr>
            <a:endParaRPr lang="en-IN" sz="2400" dirty="0" smtClean="0">
              <a:latin typeface="+mj-lt"/>
            </a:endParaRPr>
          </a:p>
          <a:p>
            <a:pPr marL="0" indent="0">
              <a:buNone/>
            </a:pPr>
            <a:r>
              <a:rPr lang="en-IN" dirty="0" smtClean="0">
                <a:latin typeface="+mj-lt"/>
              </a:rPr>
              <a:t>Types of Consistency: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Strong Consistency: System does not allow read operation until all nodes with replicated data are updated.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Eventual Consistency: Some users might receive old data, but eventually all data gets updated to latest data, read request re not halted.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latin typeface="+mj-lt"/>
              </a:rPr>
              <a:t>Weak Consistency: Here it is not necessary to have same data in all nodes.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6B2781-20A7-4CEA-8A7C-CE0D9D8857A2}" type="slidenum">
              <a:rPr lang="en-IN" sz="1400" smtClean="0">
                <a:solidFill>
                  <a:schemeClr val="tx1"/>
                </a:solidFill>
              </a:rPr>
              <a:t>8</a:t>
            </a:fld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66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30" y="0"/>
            <a:ext cx="10171470" cy="1325563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EF7103"/>
                </a:solidFill>
              </a:rPr>
              <a:t>Partition Tolerance</a:t>
            </a:r>
            <a:endParaRPr lang="en-IN" sz="3600" dirty="0">
              <a:solidFill>
                <a:srgbClr val="EF710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30" y="1007088"/>
            <a:ext cx="11638935" cy="55411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Partition tolerance in system design refers to a system's ability to continue functioning and providing services even if network partitions occur, causing communication failures between different components or nodes of the system</a:t>
            </a:r>
            <a:r>
              <a:rPr lang="en-US" dirty="0" smtClean="0"/>
              <a:t>.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In </a:t>
            </a:r>
            <a:r>
              <a:rPr lang="en-US" dirty="0">
                <a:latin typeface="+mj-lt"/>
              </a:rPr>
              <a:t>distributed systems, network partitions can occur due to various reasons such as network failures, hardware failures, or geographical distribution of components. When a partition occurs, the network is divided into separate segments, and communication between nodes in different segments becomes unavailable or unreliable.</a:t>
            </a:r>
          </a:p>
          <a:p>
            <a:r>
              <a:rPr lang="en-US" dirty="0">
                <a:latin typeface="+mj-lt"/>
              </a:rPr>
              <a:t>Achieving partition tolerance is crucial for ensuring the resilience and fault tolerance of distributed systems, particularly in environments where network connectivity cannot be guaranteed at all times. Partition-tolerant systems are designed to handle network partitions gracefully and continue operating without compromising data consistency or availability.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6B2781-20A7-4CEA-8A7C-CE0D9D8857A2}" type="slidenum">
              <a:rPr lang="en-IN" sz="1400" smtClean="0">
                <a:solidFill>
                  <a:schemeClr val="tx1"/>
                </a:solidFill>
              </a:rPr>
              <a:t>9</a:t>
            </a:fld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677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24645</TotalTime>
  <Words>1030</Words>
  <Application>Microsoft Office PowerPoint</Application>
  <PresentationFormat>Widescreen</PresentationFormat>
  <Paragraphs>105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Office Theme</vt:lpstr>
      <vt:lpstr>System Design</vt:lpstr>
      <vt:lpstr>Index</vt:lpstr>
      <vt:lpstr>What is System Design?</vt:lpstr>
      <vt:lpstr>System design requirements</vt:lpstr>
      <vt:lpstr>Monolithic vs Microservice Architecture</vt:lpstr>
      <vt:lpstr>Notes:</vt:lpstr>
      <vt:lpstr>Non-functional Requirements   Availability</vt:lpstr>
      <vt:lpstr>Consistency</vt:lpstr>
      <vt:lpstr>Partition Tolerance</vt:lpstr>
      <vt:lpstr>Latency</vt:lpstr>
      <vt:lpstr>Throughput</vt:lpstr>
      <vt:lpstr>CAP Theorem</vt:lpstr>
      <vt:lpstr>Examples of CAP theorem in real 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</dc:title>
  <dc:creator>palash bajpai</dc:creator>
  <cp:lastModifiedBy>palash bajpai</cp:lastModifiedBy>
  <cp:revision>29</cp:revision>
  <dcterms:created xsi:type="dcterms:W3CDTF">2024-03-21T00:15:14Z</dcterms:created>
  <dcterms:modified xsi:type="dcterms:W3CDTF">2024-05-16T11:40:44Z</dcterms:modified>
</cp:coreProperties>
</file>