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1/29/2025</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mailto:sara@gmail.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google.co.i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0EC66-FC0F-1B5E-56E3-29CCDCD47B7E}"/>
              </a:ext>
            </a:extLst>
          </p:cNvPr>
          <p:cNvSpPr>
            <a:spLocks noGrp="1"/>
          </p:cNvSpPr>
          <p:nvPr>
            <p:ph type="ctrTitle"/>
          </p:nvPr>
        </p:nvSpPr>
        <p:spPr>
          <a:xfrm>
            <a:off x="0" y="1578427"/>
            <a:ext cx="12192000" cy="1655762"/>
          </a:xfrm>
        </p:spPr>
        <p:txBody>
          <a:bodyPr/>
          <a:lstStyle/>
          <a:p>
            <a:r>
              <a:rPr lang="en-IN" dirty="0">
                <a:latin typeface="Times New Roman" panose="02020603050405020304" pitchFamily="18" charset="0"/>
                <a:cs typeface="Times New Roman" panose="02020603050405020304" pitchFamily="18" charset="0"/>
              </a:rPr>
              <a:t>HTML (</a:t>
            </a:r>
            <a:r>
              <a:rPr lang="en-IN" sz="4800" dirty="0">
                <a:solidFill>
                  <a:schemeClr val="tx1"/>
                </a:solidFill>
                <a:latin typeface="Times New Roman" panose="02020603050405020304" pitchFamily="18" charset="0"/>
                <a:cs typeface="Times New Roman" panose="02020603050405020304" pitchFamily="18" charset="0"/>
              </a:rPr>
              <a:t>HYPERTEXT MARKUP LANGUAG</a:t>
            </a:r>
            <a:r>
              <a:rPr lang="en-IN" dirty="0">
                <a:latin typeface="Times New Roman" panose="02020603050405020304" pitchFamily="18" charset="0"/>
                <a:cs typeface="Times New Roman" panose="02020603050405020304" pitchFamily="18" charset="0"/>
              </a:rPr>
              <a:t>E)</a:t>
            </a:r>
            <a:r>
              <a:rPr lang="en-IN" sz="4800" dirty="0">
                <a:solidFill>
                  <a:schemeClr val="tx1"/>
                </a:solidFill>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A39BA1D-C073-0FDE-6491-E81B2F18F23E}"/>
              </a:ext>
            </a:extLst>
          </p:cNvPr>
          <p:cNvSpPr>
            <a:spLocks noGrp="1"/>
          </p:cNvSpPr>
          <p:nvPr>
            <p:ph type="subTitle" idx="1"/>
          </p:nvPr>
        </p:nvSpPr>
        <p:spPr>
          <a:xfrm>
            <a:off x="3108382" y="5006294"/>
            <a:ext cx="9083617" cy="1851705"/>
          </a:xfrm>
        </p:spPr>
        <p:txBody>
          <a:bodyPr/>
          <a:lstStyle/>
          <a:p>
            <a:endParaRPr lang="en-IN" dirty="0"/>
          </a:p>
        </p:txBody>
      </p:sp>
    </p:spTree>
    <p:extLst>
      <p:ext uri="{BB962C8B-B14F-4D97-AF65-F5344CB8AC3E}">
        <p14:creationId xmlns:p14="http://schemas.microsoft.com/office/powerpoint/2010/main" val="2462246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3DC5D7-1880-E6F4-2164-F5A86CEBF4E6}"/>
              </a:ext>
            </a:extLst>
          </p:cNvPr>
          <p:cNvSpPr>
            <a:spLocks noGrp="1"/>
          </p:cNvSpPr>
          <p:nvPr>
            <p:ph idx="1"/>
          </p:nvPr>
        </p:nvSpPr>
        <p:spPr>
          <a:xfrm>
            <a:off x="0" y="0"/>
            <a:ext cx="12192000" cy="6858000"/>
          </a:xfrm>
        </p:spPr>
        <p:txBody>
          <a:bodyPr>
            <a:normAutofit/>
          </a:bodyPr>
          <a:lstStyle/>
          <a:p>
            <a:pPr marL="0" indent="0" algn="just">
              <a:buNone/>
            </a:pPr>
            <a:r>
              <a:rPr lang="en-IN" sz="3200" dirty="0">
                <a:solidFill>
                  <a:schemeClr val="accent3"/>
                </a:solidFill>
                <a:latin typeface="Times New Roman" panose="02020603050405020304" pitchFamily="18" charset="0"/>
                <a:cs typeface="Times New Roman" panose="02020603050405020304" pitchFamily="18" charset="0"/>
              </a:rPr>
              <a:t>PARAGRAPH ELEMENT:</a:t>
            </a:r>
            <a:r>
              <a:rPr lang="en-IN" sz="2400" dirty="0">
                <a:solidFill>
                  <a:srgbClr val="FF0000"/>
                </a:solidFill>
                <a:latin typeface="Times New Roman" panose="02020603050405020304" pitchFamily="18" charset="0"/>
                <a:cs typeface="Times New Roman" panose="02020603050405020304" pitchFamily="18" charset="0"/>
              </a:rPr>
              <a:t>HTML defines a Paragraph using the &lt;p&gt; tag. </a:t>
            </a:r>
          </a:p>
          <a:p>
            <a:pPr algn="just"/>
            <a:r>
              <a:rPr lang="en-US" sz="2400" dirty="0">
                <a:solidFill>
                  <a:srgbClr val="FF0000"/>
                </a:solidFill>
                <a:latin typeface="Times New Roman" panose="02020603050405020304" pitchFamily="18" charset="0"/>
                <a:cs typeface="Times New Roman" panose="02020603050405020304" pitchFamily="18" charset="0"/>
              </a:rPr>
              <a:t>To create a paragraph, surround the words that make up the paragraph with an opening &lt;p&gt; tag and closing &lt;/p&gt; tag.</a:t>
            </a:r>
          </a:p>
          <a:p>
            <a:pPr algn="just"/>
            <a:r>
              <a:rPr lang="en-US" sz="2400" dirty="0">
                <a:solidFill>
                  <a:srgbClr val="FF0000"/>
                </a:solidFill>
                <a:latin typeface="Times New Roman" panose="02020603050405020304" pitchFamily="18" charset="0"/>
                <a:cs typeface="Times New Roman" panose="02020603050405020304" pitchFamily="18" charset="0"/>
              </a:rPr>
              <a:t>By default, a browser will show each paragraph on a new line with some space between it and any subsequent paragraphs.</a:t>
            </a:r>
          </a:p>
          <a:p>
            <a:pPr marL="0" indent="0" algn="just">
              <a:buNone/>
            </a:pPr>
            <a:r>
              <a:rPr lang="en-IN" sz="3200" dirty="0">
                <a:solidFill>
                  <a:schemeClr val="accent3"/>
                </a:solidFill>
                <a:latin typeface="Times New Roman" panose="02020603050405020304" pitchFamily="18" charset="0"/>
                <a:cs typeface="Times New Roman" panose="02020603050405020304" pitchFamily="18" charset="0"/>
              </a:rPr>
              <a:t>BOLD &amp; ITALIC:</a:t>
            </a:r>
            <a:r>
              <a:rPr lang="en-US" sz="2400" dirty="0">
                <a:solidFill>
                  <a:srgbClr val="FF0000"/>
                </a:solidFill>
                <a:latin typeface="Times New Roman" panose="02020603050405020304" pitchFamily="18" charset="0"/>
                <a:cs typeface="Times New Roman" panose="02020603050405020304" pitchFamily="18" charset="0"/>
              </a:rPr>
              <a:t>In HTML we can make any word/sentence bold by surrounding the content within the &lt;b&gt;&lt;/b&gt; tags.</a:t>
            </a:r>
          </a:p>
          <a:p>
            <a:pPr algn="just"/>
            <a:r>
              <a:rPr lang="en-US" sz="2400" dirty="0">
                <a:solidFill>
                  <a:srgbClr val="FF0000"/>
                </a:solidFill>
                <a:latin typeface="Times New Roman" panose="02020603050405020304" pitchFamily="18" charset="0"/>
                <a:cs typeface="Times New Roman" panose="02020603050405020304" pitchFamily="18" charset="0"/>
              </a:rPr>
              <a:t>Similarly in order to make characters appear italic we can place them between the &lt;</a:t>
            </a:r>
            <a:r>
              <a:rPr lang="en-US" sz="2400" dirty="0" err="1">
                <a:solidFill>
                  <a:srgbClr val="FF0000"/>
                </a:solidFill>
                <a:latin typeface="Times New Roman" panose="02020603050405020304" pitchFamily="18" charset="0"/>
                <a:cs typeface="Times New Roman" panose="02020603050405020304" pitchFamily="18" charset="0"/>
              </a:rPr>
              <a:t>i</a:t>
            </a:r>
            <a:r>
              <a:rPr lang="en-US" sz="2400" dirty="0">
                <a:solidFill>
                  <a:srgbClr val="FF0000"/>
                </a:solidFill>
                <a:latin typeface="Times New Roman" panose="02020603050405020304" pitchFamily="18" charset="0"/>
                <a:cs typeface="Times New Roman" panose="02020603050405020304" pitchFamily="18" charset="0"/>
              </a:rPr>
              <a:t>&gt;&lt;/</a:t>
            </a:r>
            <a:r>
              <a:rPr lang="en-US" sz="2400" dirty="0" err="1">
                <a:solidFill>
                  <a:srgbClr val="FF0000"/>
                </a:solidFill>
                <a:latin typeface="Times New Roman" panose="02020603050405020304" pitchFamily="18" charset="0"/>
                <a:cs typeface="Times New Roman" panose="02020603050405020304" pitchFamily="18" charset="0"/>
              </a:rPr>
              <a:t>i</a:t>
            </a:r>
            <a:r>
              <a:rPr lang="en-US" sz="2400" dirty="0">
                <a:solidFill>
                  <a:srgbClr val="FF0000"/>
                </a:solidFill>
                <a:latin typeface="Times New Roman" panose="02020603050405020304" pitchFamily="18" charset="0"/>
                <a:cs typeface="Times New Roman" panose="02020603050405020304" pitchFamily="18" charset="0"/>
              </a:rPr>
              <a:t>&gt; tags.</a:t>
            </a:r>
            <a:endParaRPr lang="en-IN" sz="3200" dirty="0">
              <a:solidFill>
                <a:schemeClr val="accent3"/>
              </a:solidFill>
              <a:latin typeface="Times New Roman" panose="02020603050405020304" pitchFamily="18" charset="0"/>
              <a:cs typeface="Times New Roman" panose="02020603050405020304" pitchFamily="18" charset="0"/>
            </a:endParaRPr>
          </a:p>
          <a:p>
            <a:pPr marL="0" indent="0" algn="just">
              <a:buNone/>
            </a:pPr>
            <a:r>
              <a:rPr lang="en-IN" sz="3200" dirty="0">
                <a:solidFill>
                  <a:schemeClr val="accent3"/>
                </a:solidFill>
                <a:latin typeface="Times New Roman" panose="02020603050405020304" pitchFamily="18" charset="0"/>
                <a:cs typeface="Times New Roman" panose="02020603050405020304" pitchFamily="18" charset="0"/>
              </a:rPr>
              <a:t>SUBSCRIPT &amp; SUPERSCRIPT ELEMENT:</a:t>
            </a:r>
            <a:r>
              <a:rPr lang="en-IN" sz="4000" dirty="0">
                <a:solidFill>
                  <a:schemeClr val="accent3"/>
                </a:solidFill>
                <a:latin typeface="Times New Roman" panose="02020603050405020304" pitchFamily="18" charset="0"/>
                <a:cs typeface="Times New Roman" panose="02020603050405020304" pitchFamily="18" charset="0"/>
              </a:rPr>
              <a:t> </a:t>
            </a:r>
            <a:r>
              <a:rPr lang="en-IN" sz="2400" dirty="0">
                <a:solidFill>
                  <a:srgbClr val="FF0000"/>
                </a:solidFill>
                <a:latin typeface="Times New Roman" panose="02020603050405020304" pitchFamily="18" charset="0"/>
                <a:cs typeface="Times New Roman" panose="02020603050405020304" pitchFamily="18" charset="0"/>
              </a:rPr>
              <a:t>The &lt;sub&gt;&lt;/sub&gt; element is used to display text as a subscript.</a:t>
            </a:r>
          </a:p>
          <a:p>
            <a:pPr algn="just"/>
            <a:r>
              <a:rPr lang="en-IN" sz="2400" dirty="0">
                <a:solidFill>
                  <a:srgbClr val="FF0000"/>
                </a:solidFill>
                <a:latin typeface="Times New Roman" panose="02020603050405020304" pitchFamily="18" charset="0"/>
                <a:cs typeface="Times New Roman" panose="02020603050405020304" pitchFamily="18" charset="0"/>
              </a:rPr>
              <a:t>Similarly, the &lt;sup&gt;&lt;/sup&gt; element is used to display text as a Superscript.</a:t>
            </a:r>
          </a:p>
          <a:p>
            <a:pPr marL="0" indent="0" algn="just">
              <a:buNone/>
            </a:pPr>
            <a:endParaRPr lang="en-IN" sz="3200" dirty="0">
              <a:solidFill>
                <a:schemeClr val="tx1"/>
              </a:solidFill>
            </a:endParaRPr>
          </a:p>
          <a:p>
            <a:pPr marL="0" indent="0" algn="just">
              <a:buNone/>
            </a:pPr>
            <a:endParaRPr lang="en-IN" sz="3200" dirty="0">
              <a:solidFill>
                <a:schemeClr val="accent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561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7753F2-972E-255A-1B92-0418B3DCD32D}"/>
              </a:ext>
            </a:extLst>
          </p:cNvPr>
          <p:cNvSpPr>
            <a:spLocks noGrp="1"/>
          </p:cNvSpPr>
          <p:nvPr>
            <p:ph idx="1"/>
          </p:nvPr>
        </p:nvSpPr>
        <p:spPr>
          <a:xfrm>
            <a:off x="0" y="0"/>
            <a:ext cx="12192000" cy="6858000"/>
          </a:xfrm>
        </p:spPr>
        <p:txBody>
          <a:bodyPr>
            <a:normAutofit/>
          </a:bodyPr>
          <a:lstStyle/>
          <a:p>
            <a:pPr marL="0" indent="0" algn="just">
              <a:buNone/>
            </a:pPr>
            <a:r>
              <a:rPr lang="en-US" sz="3200" dirty="0">
                <a:solidFill>
                  <a:schemeClr val="accent3"/>
                </a:solidFill>
                <a:latin typeface="Times New Roman" panose="02020603050405020304" pitchFamily="18" charset="0"/>
                <a:cs typeface="Times New Roman" panose="02020603050405020304" pitchFamily="18" charset="0"/>
              </a:rPr>
              <a:t>HORIZONTAL RULE: </a:t>
            </a:r>
            <a:r>
              <a:rPr lang="en-IN" sz="2400" dirty="0">
                <a:solidFill>
                  <a:srgbClr val="FF0000"/>
                </a:solidFill>
                <a:latin typeface="Times New Roman" panose="02020603050405020304" pitchFamily="18" charset="0"/>
                <a:cs typeface="Times New Roman" panose="02020603050405020304" pitchFamily="18" charset="0"/>
              </a:rPr>
              <a:t>The &lt;hr&gt; element can be used to bring about a thematic change to the page. It is an empty tag. </a:t>
            </a:r>
            <a:endParaRPr lang="en-IN" sz="24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IN" sz="3200" dirty="0">
                <a:solidFill>
                  <a:schemeClr val="accent3"/>
                </a:solidFill>
                <a:latin typeface="Times New Roman" panose="02020603050405020304" pitchFamily="18" charset="0"/>
                <a:cs typeface="Times New Roman" panose="02020603050405020304" pitchFamily="18" charset="0"/>
              </a:rPr>
              <a:t>BREAK ELEMENT: </a:t>
            </a:r>
            <a:r>
              <a:rPr lang="en-IN" sz="2400" dirty="0">
                <a:solidFill>
                  <a:srgbClr val="FF0000"/>
                </a:solidFill>
                <a:latin typeface="Times New Roman" panose="02020603050405020304" pitchFamily="18" charset="0"/>
                <a:cs typeface="Times New Roman" panose="02020603050405020304" pitchFamily="18" charset="0"/>
              </a:rPr>
              <a:t>A line break inside the middle of a paragraph can be added using </a:t>
            </a:r>
            <a:r>
              <a:rPr lang="en-US" sz="2400" dirty="0">
                <a:solidFill>
                  <a:srgbClr val="FF0000"/>
                </a:solidFill>
                <a:latin typeface="Times New Roman" panose="02020603050405020304" pitchFamily="18" charset="0"/>
                <a:cs typeface="Times New Roman" panose="02020603050405020304" pitchFamily="18" charset="0"/>
              </a:rPr>
              <a:t>&lt;</a:t>
            </a:r>
            <a:r>
              <a:rPr lang="en-US" sz="2400" dirty="0" err="1">
                <a:solidFill>
                  <a:srgbClr val="FF0000"/>
                </a:solidFill>
                <a:latin typeface="Times New Roman" panose="02020603050405020304" pitchFamily="18" charset="0"/>
                <a:cs typeface="Times New Roman" panose="02020603050405020304" pitchFamily="18" charset="0"/>
              </a:rPr>
              <a:t>br</a:t>
            </a:r>
            <a:r>
              <a:rPr lang="en-US" sz="2400" dirty="0">
                <a:solidFill>
                  <a:srgbClr val="FF0000"/>
                </a:solidFill>
                <a:latin typeface="Times New Roman" panose="02020603050405020304" pitchFamily="18" charset="0"/>
                <a:cs typeface="Times New Roman" panose="02020603050405020304" pitchFamily="18" charset="0"/>
              </a:rPr>
              <a:t>&gt; </a:t>
            </a:r>
            <a:r>
              <a:rPr lang="en-IN" sz="2400" dirty="0">
                <a:solidFill>
                  <a:srgbClr val="FF0000"/>
                </a:solidFill>
                <a:latin typeface="Times New Roman" panose="02020603050405020304" pitchFamily="18" charset="0"/>
                <a:cs typeface="Times New Roman" panose="02020603050405020304" pitchFamily="18" charset="0"/>
              </a:rPr>
              <a:t>tag.</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863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4FA79-372E-A981-7926-D34FABD21E2D}"/>
              </a:ext>
            </a:extLst>
          </p:cNvPr>
          <p:cNvSpPr>
            <a:spLocks noGrp="1"/>
          </p:cNvSpPr>
          <p:nvPr>
            <p:ph type="title"/>
          </p:nvPr>
        </p:nvSpPr>
        <p:spPr>
          <a:xfrm>
            <a:off x="0" y="0"/>
            <a:ext cx="12191999" cy="1326321"/>
          </a:xfrm>
        </p:spPr>
        <p:txBody>
          <a:bodyPr>
            <a:normAutofit/>
          </a:bodyPr>
          <a:lstStyle/>
          <a:p>
            <a:r>
              <a:rPr lang="en-IN" sz="4000" dirty="0">
                <a:latin typeface="Times New Roman" panose="02020603050405020304" pitchFamily="18" charset="0"/>
                <a:cs typeface="Times New Roman" panose="02020603050405020304" pitchFamily="18" charset="0"/>
              </a:rPr>
              <a:t>Try yourself</a:t>
            </a:r>
          </a:p>
        </p:txBody>
      </p:sp>
      <p:sp>
        <p:nvSpPr>
          <p:cNvPr id="3" name="Content Placeholder 2">
            <a:extLst>
              <a:ext uri="{FF2B5EF4-FFF2-40B4-BE49-F238E27FC236}">
                <a16:creationId xmlns:a16="http://schemas.microsoft.com/office/drawing/2014/main" id="{DD52747F-8F83-C8F8-5740-90444B203284}"/>
              </a:ext>
            </a:extLst>
          </p:cNvPr>
          <p:cNvSpPr>
            <a:spLocks noGrp="1"/>
          </p:cNvSpPr>
          <p:nvPr>
            <p:ph idx="1"/>
          </p:nvPr>
        </p:nvSpPr>
        <p:spPr>
          <a:xfrm>
            <a:off x="0" y="1698171"/>
            <a:ext cx="12191999" cy="5159829"/>
          </a:xfrm>
        </p:spPr>
        <p:txBody>
          <a:bodyPr/>
          <a:lstStyle/>
          <a:p>
            <a:pPr marL="0" indent="0" algn="just">
              <a:lnSpc>
                <a:spcPct val="150000"/>
              </a:lnSpc>
              <a:buNone/>
            </a:pPr>
            <a:r>
              <a:rPr lang="en-IN" sz="2400" dirty="0">
                <a:solidFill>
                  <a:srgbClr val="FF0000"/>
                </a:solidFill>
                <a:latin typeface="Times New Roman" panose="02020603050405020304" pitchFamily="18" charset="0"/>
                <a:cs typeface="Times New Roman" panose="02020603050405020304" pitchFamily="18" charset="0"/>
              </a:rPr>
              <a:t>Create a simple HTML Page that demonstrates the various text Markups.</a:t>
            </a:r>
          </a:p>
          <a:p>
            <a:pPr marL="0" indent="0" algn="just">
              <a:lnSpc>
                <a:spcPct val="150000"/>
              </a:lnSpc>
              <a:buNone/>
            </a:pPr>
            <a:r>
              <a:rPr lang="en-IN" sz="2400" dirty="0">
                <a:solidFill>
                  <a:srgbClr val="FF0000"/>
                </a:solidFill>
                <a:latin typeface="Times New Roman" panose="02020603050405020304" pitchFamily="18" charset="0"/>
                <a:cs typeface="Times New Roman" panose="02020603050405020304" pitchFamily="18" charset="0"/>
              </a:rPr>
              <a:t>Format the Web page as follows :</a:t>
            </a:r>
          </a:p>
          <a:p>
            <a:pPr algn="just">
              <a:lnSpc>
                <a:spcPct val="150000"/>
              </a:lnSpc>
            </a:pPr>
            <a:r>
              <a:rPr lang="en-IN" sz="2400" dirty="0">
                <a:solidFill>
                  <a:srgbClr val="FF0000"/>
                </a:solidFill>
                <a:latin typeface="Times New Roman" panose="02020603050405020304" pitchFamily="18" charset="0"/>
                <a:cs typeface="Times New Roman" panose="02020603050405020304" pitchFamily="18" charset="0"/>
              </a:rPr>
              <a:t>Make the heading look distinct from the other text.</a:t>
            </a:r>
          </a:p>
          <a:p>
            <a:pPr algn="just">
              <a:lnSpc>
                <a:spcPct val="150000"/>
              </a:lnSpc>
            </a:pPr>
            <a:r>
              <a:rPr lang="en-IN" sz="2400" dirty="0">
                <a:solidFill>
                  <a:srgbClr val="FF0000"/>
                </a:solidFill>
                <a:latin typeface="Times New Roman" panose="02020603050405020304" pitchFamily="18" charset="0"/>
                <a:cs typeface="Times New Roman" panose="02020603050405020304" pitchFamily="18" charset="0"/>
              </a:rPr>
              <a:t>Draw a Line across the web page after the Main Heading.</a:t>
            </a:r>
          </a:p>
          <a:p>
            <a:pPr algn="just">
              <a:lnSpc>
                <a:spcPct val="150000"/>
              </a:lnSpc>
            </a:pPr>
            <a:r>
              <a:rPr lang="en-IN" sz="2400" dirty="0">
                <a:solidFill>
                  <a:srgbClr val="FF0000"/>
                </a:solidFill>
                <a:latin typeface="Times New Roman" panose="02020603050405020304" pitchFamily="18" charset="0"/>
                <a:cs typeface="Times New Roman" panose="02020603050405020304" pitchFamily="18" charset="0"/>
              </a:rPr>
              <a:t>Make the sub headings look distinct from the heading and other text.</a:t>
            </a:r>
          </a:p>
          <a:p>
            <a:pPr algn="just">
              <a:lnSpc>
                <a:spcPct val="150000"/>
              </a:lnSpc>
            </a:pPr>
            <a:r>
              <a:rPr lang="en-IN" sz="2400" dirty="0">
                <a:solidFill>
                  <a:srgbClr val="FF0000"/>
                </a:solidFill>
                <a:latin typeface="Times New Roman" panose="02020603050405020304" pitchFamily="18" charset="0"/>
                <a:cs typeface="Times New Roman" panose="02020603050405020304" pitchFamily="18" charset="0"/>
              </a:rPr>
              <a:t>Make use of the Subscript and the Superscript Elements anywhere.</a:t>
            </a:r>
          </a:p>
          <a:p>
            <a:endParaRPr lang="en-IN" dirty="0"/>
          </a:p>
        </p:txBody>
      </p:sp>
    </p:spTree>
    <p:extLst>
      <p:ext uri="{BB962C8B-B14F-4D97-AF65-F5344CB8AC3E}">
        <p14:creationId xmlns:p14="http://schemas.microsoft.com/office/powerpoint/2010/main" val="1798278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B89E6-530D-5C7B-F793-4777CBCAB514}"/>
              </a:ext>
            </a:extLst>
          </p:cNvPr>
          <p:cNvSpPr>
            <a:spLocks noGrp="1"/>
          </p:cNvSpPr>
          <p:nvPr>
            <p:ph type="title"/>
          </p:nvPr>
        </p:nvSpPr>
        <p:spPr>
          <a:xfrm>
            <a:off x="0" y="0"/>
            <a:ext cx="12192000" cy="1326321"/>
          </a:xfrm>
        </p:spPr>
        <p:txBody>
          <a:bodyPr>
            <a:normAutofit/>
          </a:bodyPr>
          <a:lstStyle/>
          <a:p>
            <a:r>
              <a:rPr lang="en-IN" sz="4000" dirty="0">
                <a:latin typeface="Times New Roman" panose="02020603050405020304" pitchFamily="18" charset="0"/>
                <a:cs typeface="Times New Roman" panose="02020603050405020304" pitchFamily="18" charset="0"/>
              </a:rPr>
              <a:t>Images in html</a:t>
            </a:r>
          </a:p>
        </p:txBody>
      </p:sp>
      <p:sp>
        <p:nvSpPr>
          <p:cNvPr id="3" name="Content Placeholder 2">
            <a:extLst>
              <a:ext uri="{FF2B5EF4-FFF2-40B4-BE49-F238E27FC236}">
                <a16:creationId xmlns:a16="http://schemas.microsoft.com/office/drawing/2014/main" id="{BE0C1C23-D3F1-97CE-E617-698460F76F57}"/>
              </a:ext>
            </a:extLst>
          </p:cNvPr>
          <p:cNvSpPr>
            <a:spLocks noGrp="1"/>
          </p:cNvSpPr>
          <p:nvPr>
            <p:ph idx="1"/>
          </p:nvPr>
        </p:nvSpPr>
        <p:spPr>
          <a:xfrm>
            <a:off x="0" y="1326320"/>
            <a:ext cx="12192000" cy="5531679"/>
          </a:xfrm>
        </p:spPr>
        <p:txBody>
          <a:bodyPr>
            <a:normAutofit lnSpcReduction="10000"/>
          </a:bodyPr>
          <a:lstStyle/>
          <a:p>
            <a:pPr marL="0" indent="0" algn="just">
              <a:lnSpc>
                <a:spcPct val="150000"/>
              </a:lnSpc>
              <a:buNone/>
            </a:pPr>
            <a:r>
              <a:rPr lang="en-IN" sz="2400" dirty="0">
                <a:solidFill>
                  <a:srgbClr val="FF0000"/>
                </a:solidFill>
                <a:latin typeface="Times New Roman" panose="02020603050405020304" pitchFamily="18" charset="0"/>
                <a:cs typeface="Times New Roman" panose="02020603050405020304" pitchFamily="18" charset="0"/>
              </a:rPr>
              <a:t>Images in HTML can be added by using the &lt;</a:t>
            </a:r>
            <a:r>
              <a:rPr lang="en-IN" sz="2400" dirty="0" err="1">
                <a:solidFill>
                  <a:srgbClr val="FF0000"/>
                </a:solidFill>
                <a:latin typeface="Times New Roman" panose="02020603050405020304" pitchFamily="18" charset="0"/>
                <a:cs typeface="Times New Roman" panose="02020603050405020304" pitchFamily="18" charset="0"/>
              </a:rPr>
              <a:t>img</a:t>
            </a:r>
            <a:r>
              <a:rPr lang="en-IN" sz="2400" dirty="0">
                <a:solidFill>
                  <a:srgbClr val="FF0000"/>
                </a:solidFill>
                <a:latin typeface="Times New Roman" panose="02020603050405020304" pitchFamily="18" charset="0"/>
                <a:cs typeface="Times New Roman" panose="02020603050405020304" pitchFamily="18" charset="0"/>
              </a:rPr>
              <a:t>&gt; Element. It is an empty element. The </a:t>
            </a:r>
            <a:r>
              <a:rPr lang="en-IN" sz="2400" dirty="0" err="1">
                <a:solidFill>
                  <a:srgbClr val="FF0000"/>
                </a:solidFill>
                <a:latin typeface="Times New Roman" panose="02020603050405020304" pitchFamily="18" charset="0"/>
                <a:cs typeface="Times New Roman" panose="02020603050405020304" pitchFamily="18" charset="0"/>
              </a:rPr>
              <a:t>img</a:t>
            </a:r>
            <a:r>
              <a:rPr lang="en-IN" sz="2400" dirty="0">
                <a:solidFill>
                  <a:srgbClr val="FF0000"/>
                </a:solidFill>
                <a:latin typeface="Times New Roman" panose="02020603050405020304" pitchFamily="18" charset="0"/>
                <a:cs typeface="Times New Roman" panose="02020603050405020304" pitchFamily="18" charset="0"/>
              </a:rPr>
              <a:t> tag accepts many attributes like,</a:t>
            </a:r>
          </a:p>
          <a:p>
            <a:pPr algn="just">
              <a:lnSpc>
                <a:spcPct val="150000"/>
              </a:lnSpc>
            </a:pPr>
            <a:r>
              <a:rPr lang="en-IN" sz="2400" dirty="0" err="1">
                <a:solidFill>
                  <a:srgbClr val="FF0000"/>
                </a:solidFill>
                <a:latin typeface="Times New Roman" panose="02020603050405020304" pitchFamily="18" charset="0"/>
                <a:cs typeface="Times New Roman" panose="02020603050405020304" pitchFamily="18" charset="0"/>
              </a:rPr>
              <a:t>src</a:t>
            </a:r>
            <a:r>
              <a:rPr lang="en-IN" sz="2400" dirty="0">
                <a:solidFill>
                  <a:srgbClr val="FF0000"/>
                </a:solidFill>
                <a:latin typeface="Times New Roman" panose="02020603050405020304" pitchFamily="18" charset="0"/>
                <a:cs typeface="Times New Roman" panose="02020603050405020304" pitchFamily="18" charset="0"/>
              </a:rPr>
              <a:t> – This attribute tells the browser where the image is. The value of this attribute is usually a relative URL of the image.</a:t>
            </a:r>
          </a:p>
          <a:p>
            <a:pPr algn="just">
              <a:lnSpc>
                <a:spcPct val="150000"/>
              </a:lnSpc>
            </a:pPr>
            <a:r>
              <a:rPr lang="en-IN" sz="2400" dirty="0">
                <a:solidFill>
                  <a:srgbClr val="FF0000"/>
                </a:solidFill>
                <a:latin typeface="Times New Roman" panose="02020603050405020304" pitchFamily="18" charset="0"/>
                <a:cs typeface="Times New Roman" panose="02020603050405020304" pitchFamily="18" charset="0"/>
              </a:rPr>
              <a:t>alt – This attribute provides the alternate text that must be displayed in case when the image is not visible.</a:t>
            </a:r>
          </a:p>
          <a:p>
            <a:pPr algn="just">
              <a:lnSpc>
                <a:spcPct val="150000"/>
              </a:lnSpc>
            </a:pPr>
            <a:r>
              <a:rPr lang="en-IN" sz="2400" dirty="0">
                <a:solidFill>
                  <a:srgbClr val="FF0000"/>
                </a:solidFill>
                <a:latin typeface="Times New Roman" panose="02020603050405020304" pitchFamily="18" charset="0"/>
                <a:cs typeface="Times New Roman" panose="02020603050405020304" pitchFamily="18" charset="0"/>
              </a:rPr>
              <a:t>title – You can also provide a title to the image.</a:t>
            </a:r>
          </a:p>
          <a:p>
            <a:pPr algn="just">
              <a:lnSpc>
                <a:spcPct val="150000"/>
              </a:lnSpc>
            </a:pPr>
            <a:r>
              <a:rPr lang="en-IN" sz="2400" dirty="0">
                <a:solidFill>
                  <a:srgbClr val="FF0000"/>
                </a:solidFill>
                <a:latin typeface="Times New Roman" panose="02020603050405020304" pitchFamily="18" charset="0"/>
                <a:cs typeface="Times New Roman" panose="02020603050405020304" pitchFamily="18" charset="0"/>
              </a:rPr>
              <a:t>width – This attribute specifies the width of the image in pixels.</a:t>
            </a:r>
          </a:p>
          <a:p>
            <a:pPr algn="just">
              <a:lnSpc>
                <a:spcPct val="150000"/>
              </a:lnSpc>
            </a:pPr>
            <a:r>
              <a:rPr lang="en-IN" sz="2400" dirty="0">
                <a:solidFill>
                  <a:srgbClr val="FF0000"/>
                </a:solidFill>
                <a:latin typeface="Times New Roman" panose="02020603050405020304" pitchFamily="18" charset="0"/>
                <a:cs typeface="Times New Roman" panose="02020603050405020304" pitchFamily="18" charset="0"/>
              </a:rPr>
              <a:t>height – this specifies the height of the image in pixels.</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6467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8CFBD-4FDD-0986-97BB-5A953826B28E}"/>
              </a:ext>
            </a:extLst>
          </p:cNvPr>
          <p:cNvSpPr>
            <a:spLocks noGrp="1"/>
          </p:cNvSpPr>
          <p:nvPr>
            <p:ph type="title"/>
          </p:nvPr>
        </p:nvSpPr>
        <p:spPr>
          <a:xfrm>
            <a:off x="0" y="0"/>
            <a:ext cx="12192000" cy="1326321"/>
          </a:xfrm>
        </p:spPr>
        <p:txBody>
          <a:bodyPr>
            <a:normAutofit/>
          </a:bodyPr>
          <a:lstStyle/>
          <a:p>
            <a:r>
              <a:rPr lang="en-IN" sz="4000" dirty="0">
                <a:latin typeface="Times New Roman" panose="02020603050405020304" pitchFamily="18" charset="0"/>
                <a:cs typeface="Times New Roman" panose="02020603050405020304" pitchFamily="18" charset="0"/>
              </a:rPr>
              <a:t>FIGURE AND FIGURE CAPTION</a:t>
            </a:r>
          </a:p>
        </p:txBody>
      </p:sp>
      <p:sp>
        <p:nvSpPr>
          <p:cNvPr id="3" name="Content Placeholder 2">
            <a:extLst>
              <a:ext uri="{FF2B5EF4-FFF2-40B4-BE49-F238E27FC236}">
                <a16:creationId xmlns:a16="http://schemas.microsoft.com/office/drawing/2014/main" id="{5BA2A86B-D576-D7E8-E270-6F41FA21422E}"/>
              </a:ext>
            </a:extLst>
          </p:cNvPr>
          <p:cNvSpPr>
            <a:spLocks noGrp="1"/>
          </p:cNvSpPr>
          <p:nvPr>
            <p:ph idx="1"/>
          </p:nvPr>
        </p:nvSpPr>
        <p:spPr>
          <a:xfrm>
            <a:off x="0" y="1404257"/>
            <a:ext cx="12192000" cy="5453743"/>
          </a:xfrm>
        </p:spPr>
        <p:txBody>
          <a:bodyPr>
            <a:normAutofit/>
          </a:bodyPr>
          <a:lstStyle/>
          <a:p>
            <a:pPr marL="0" indent="0" algn="just">
              <a:lnSpc>
                <a:spcPct val="200000"/>
              </a:lnSpc>
              <a:buNone/>
            </a:pPr>
            <a:r>
              <a:rPr lang="en-IN" sz="3200" dirty="0">
                <a:solidFill>
                  <a:schemeClr val="accent3"/>
                </a:solidFill>
                <a:latin typeface="Times New Roman" panose="02020603050405020304" pitchFamily="18" charset="0"/>
                <a:cs typeface="Times New Roman" panose="02020603050405020304" pitchFamily="18" charset="0"/>
              </a:rPr>
              <a:t>&lt;figure&gt; -</a:t>
            </a:r>
            <a:r>
              <a:rPr lang="en-IN" sz="2400" dirty="0">
                <a:solidFill>
                  <a:srgbClr val="FF0000"/>
                </a:solidFill>
                <a:latin typeface="Times New Roman" panose="02020603050405020304" pitchFamily="18" charset="0"/>
                <a:cs typeface="Times New Roman" panose="02020603050405020304" pitchFamily="18" charset="0"/>
              </a:rPr>
              <a:t> HTML has introduced an element that contains the images along with their captions so that the two are associated.</a:t>
            </a:r>
          </a:p>
          <a:p>
            <a:pPr marL="0" indent="0" algn="just">
              <a:lnSpc>
                <a:spcPct val="200000"/>
              </a:lnSpc>
              <a:buNone/>
            </a:pPr>
            <a:r>
              <a:rPr lang="en-IN" sz="3200" dirty="0">
                <a:solidFill>
                  <a:schemeClr val="accent3"/>
                </a:solidFill>
                <a:latin typeface="Times New Roman" panose="02020603050405020304" pitchFamily="18" charset="0"/>
                <a:cs typeface="Times New Roman" panose="02020603050405020304" pitchFamily="18" charset="0"/>
              </a:rPr>
              <a:t>&lt;</a:t>
            </a:r>
            <a:r>
              <a:rPr lang="en-IN" sz="3200" dirty="0" err="1">
                <a:solidFill>
                  <a:schemeClr val="accent3"/>
                </a:solidFill>
                <a:latin typeface="Times New Roman" panose="02020603050405020304" pitchFamily="18" charset="0"/>
                <a:cs typeface="Times New Roman" panose="02020603050405020304" pitchFamily="18" charset="0"/>
              </a:rPr>
              <a:t>figcaption</a:t>
            </a:r>
            <a:r>
              <a:rPr lang="en-IN" sz="3200" dirty="0">
                <a:solidFill>
                  <a:schemeClr val="accent3"/>
                </a:solidFill>
                <a:latin typeface="Times New Roman" panose="02020603050405020304" pitchFamily="18" charset="0"/>
                <a:cs typeface="Times New Roman" panose="02020603050405020304" pitchFamily="18" charset="0"/>
              </a:rPr>
              <a:t>&gt; - </a:t>
            </a:r>
            <a:r>
              <a:rPr lang="en-IN" sz="2400" dirty="0">
                <a:solidFill>
                  <a:srgbClr val="FF0000"/>
                </a:solidFill>
                <a:latin typeface="Times New Roman" panose="02020603050405020304" pitchFamily="18" charset="0"/>
                <a:cs typeface="Times New Roman" panose="02020603050405020304" pitchFamily="18" charset="0"/>
              </a:rPr>
              <a:t>The </a:t>
            </a:r>
            <a:r>
              <a:rPr lang="en-IN" sz="2400" dirty="0" err="1">
                <a:solidFill>
                  <a:srgbClr val="FF0000"/>
                </a:solidFill>
                <a:latin typeface="Times New Roman" panose="02020603050405020304" pitchFamily="18" charset="0"/>
                <a:cs typeface="Times New Roman" panose="02020603050405020304" pitchFamily="18" charset="0"/>
              </a:rPr>
              <a:t>figcaption</a:t>
            </a:r>
            <a:r>
              <a:rPr lang="en-IN" sz="2400" dirty="0">
                <a:solidFill>
                  <a:srgbClr val="FF0000"/>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element has been added to HTML5 in order to allow web page authors to add a caption to an image.</a:t>
            </a:r>
            <a:endParaRPr lang="en-IN" sz="2400" dirty="0">
              <a:solidFill>
                <a:srgbClr val="FF0000"/>
              </a:solidFill>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9839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61C4D-1C7A-2BE3-42B5-ECEA20D885EC}"/>
              </a:ext>
            </a:extLst>
          </p:cNvPr>
          <p:cNvSpPr>
            <a:spLocks noGrp="1"/>
          </p:cNvSpPr>
          <p:nvPr>
            <p:ph type="title"/>
          </p:nvPr>
        </p:nvSpPr>
        <p:spPr>
          <a:xfrm>
            <a:off x="0" y="0"/>
            <a:ext cx="12191999" cy="1326321"/>
          </a:xfrm>
        </p:spPr>
        <p:txBody>
          <a:bodyPr>
            <a:normAutofit/>
          </a:bodyPr>
          <a:lstStyle/>
          <a:p>
            <a:r>
              <a:rPr lang="en-IN" sz="4000" dirty="0">
                <a:latin typeface="Times New Roman" panose="02020603050405020304" pitchFamily="18" charset="0"/>
                <a:cs typeface="Times New Roman" panose="02020603050405020304" pitchFamily="18" charset="0"/>
              </a:rPr>
              <a:t>Lists in html</a:t>
            </a:r>
          </a:p>
        </p:txBody>
      </p:sp>
      <p:sp>
        <p:nvSpPr>
          <p:cNvPr id="3" name="Content Placeholder 2">
            <a:extLst>
              <a:ext uri="{FF2B5EF4-FFF2-40B4-BE49-F238E27FC236}">
                <a16:creationId xmlns:a16="http://schemas.microsoft.com/office/drawing/2014/main" id="{056FBE60-3989-AAA1-BCFE-3D7E2A28F0DE}"/>
              </a:ext>
            </a:extLst>
          </p:cNvPr>
          <p:cNvSpPr>
            <a:spLocks noGrp="1"/>
          </p:cNvSpPr>
          <p:nvPr>
            <p:ph idx="1"/>
          </p:nvPr>
        </p:nvSpPr>
        <p:spPr>
          <a:xfrm>
            <a:off x="0" y="1415143"/>
            <a:ext cx="12191999" cy="5442857"/>
          </a:xfrm>
        </p:spPr>
        <p:txBody>
          <a:bodyPr/>
          <a:lstStyle/>
          <a:p>
            <a:pPr marL="0" indent="0" algn="just">
              <a:lnSpc>
                <a:spcPct val="150000"/>
              </a:lnSpc>
              <a:buNone/>
            </a:pPr>
            <a:r>
              <a:rPr lang="en-IN" sz="2400" dirty="0">
                <a:solidFill>
                  <a:srgbClr val="FF0000"/>
                </a:solidFill>
                <a:latin typeface="Times New Roman" panose="02020603050405020304" pitchFamily="18" charset="0"/>
                <a:cs typeface="Times New Roman" panose="02020603050405020304" pitchFamily="18" charset="0"/>
              </a:rPr>
              <a:t>HTML offers 3 different types of lists.</a:t>
            </a:r>
          </a:p>
          <a:p>
            <a:pPr marL="457200" indent="-457200" algn="just">
              <a:lnSpc>
                <a:spcPct val="150000"/>
              </a:lnSpc>
              <a:buFont typeface="+mj-lt"/>
              <a:buAutoNum type="arabicPeriod"/>
            </a:pPr>
            <a:r>
              <a:rPr lang="en-IN" sz="3200" dirty="0">
                <a:solidFill>
                  <a:schemeClr val="accent3"/>
                </a:solidFill>
                <a:latin typeface="Times New Roman" panose="02020603050405020304" pitchFamily="18" charset="0"/>
                <a:cs typeface="Times New Roman" panose="02020603050405020304" pitchFamily="18" charset="0"/>
              </a:rPr>
              <a:t>ORDERED LIST </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They are lists where each item in the list is numbered. </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Ordered Lists are created using the &lt;</a:t>
            </a:r>
            <a:r>
              <a:rPr lang="en-US" sz="2400" dirty="0" err="1">
                <a:solidFill>
                  <a:srgbClr val="FF0000"/>
                </a:solidFill>
                <a:latin typeface="Times New Roman" panose="02020603050405020304" pitchFamily="18" charset="0"/>
                <a:cs typeface="Times New Roman" panose="02020603050405020304" pitchFamily="18" charset="0"/>
              </a:rPr>
              <a:t>ol</a:t>
            </a:r>
            <a:r>
              <a:rPr lang="en-US" sz="2400" dirty="0">
                <a:solidFill>
                  <a:srgbClr val="FF0000"/>
                </a:solidFill>
                <a:latin typeface="Times New Roman" panose="02020603050405020304" pitchFamily="18" charset="0"/>
                <a:cs typeface="Times New Roman" panose="02020603050405020304" pitchFamily="18" charset="0"/>
              </a:rPr>
              <a:t>&gt; &lt;/</a:t>
            </a:r>
            <a:r>
              <a:rPr lang="en-US" sz="2400" dirty="0" err="1">
                <a:solidFill>
                  <a:srgbClr val="FF0000"/>
                </a:solidFill>
                <a:latin typeface="Times New Roman" panose="02020603050405020304" pitchFamily="18" charset="0"/>
                <a:cs typeface="Times New Roman" panose="02020603050405020304" pitchFamily="18" charset="0"/>
              </a:rPr>
              <a:t>ol</a:t>
            </a:r>
            <a:r>
              <a:rPr lang="en-US" sz="2400" dirty="0">
                <a:solidFill>
                  <a:srgbClr val="FF0000"/>
                </a:solidFill>
                <a:latin typeface="Times New Roman" panose="02020603050405020304" pitchFamily="18" charset="0"/>
                <a:cs typeface="Times New Roman" panose="02020603050405020304" pitchFamily="18" charset="0"/>
              </a:rPr>
              <a:t>&gt; element.</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The &lt;li&gt;&lt;/li&gt; element is used to define the lists. Each item in the list is placed within the &lt;li&gt;&lt;/li&gt; element.</a:t>
            </a:r>
            <a:endParaRPr lang="en-US" sz="2400" dirty="0">
              <a:solidFill>
                <a:schemeClr val="tx1"/>
              </a:solidFill>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2953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DD1F37-9C9E-8486-6BC1-41155D548D1A}"/>
              </a:ext>
            </a:extLst>
          </p:cNvPr>
          <p:cNvSpPr>
            <a:spLocks noGrp="1"/>
          </p:cNvSpPr>
          <p:nvPr>
            <p:ph idx="1"/>
          </p:nvPr>
        </p:nvSpPr>
        <p:spPr>
          <a:xfrm>
            <a:off x="0" y="0"/>
            <a:ext cx="12192000" cy="6858000"/>
          </a:xfrm>
        </p:spPr>
        <p:txBody>
          <a:bodyPr>
            <a:normAutofit fontScale="92500" lnSpcReduction="20000"/>
          </a:bodyPr>
          <a:lstStyle/>
          <a:p>
            <a:pPr marL="0" indent="0" algn="just">
              <a:lnSpc>
                <a:spcPct val="150000"/>
              </a:lnSpc>
              <a:buNone/>
            </a:pPr>
            <a:r>
              <a:rPr lang="en-IN" sz="3200" dirty="0">
                <a:solidFill>
                  <a:schemeClr val="accent3"/>
                </a:solidFill>
                <a:latin typeface="Times New Roman" panose="02020603050405020304" pitchFamily="18" charset="0"/>
                <a:cs typeface="Times New Roman" panose="02020603050405020304" pitchFamily="18" charset="0"/>
              </a:rPr>
              <a:t>2. </a:t>
            </a:r>
            <a:r>
              <a:rPr lang="en-US" sz="3200" dirty="0">
                <a:solidFill>
                  <a:schemeClr val="accent3"/>
                </a:solidFill>
                <a:latin typeface="Times New Roman" panose="02020603050405020304" pitchFamily="18" charset="0"/>
                <a:cs typeface="Times New Roman" panose="02020603050405020304" pitchFamily="18" charset="0"/>
              </a:rPr>
              <a:t>UNORDERED LIST</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They are lists that begin with a bullet points.</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Unordered Lists are created by using the &lt;</a:t>
            </a:r>
            <a:r>
              <a:rPr lang="en-US" sz="2400" dirty="0" err="1">
                <a:solidFill>
                  <a:srgbClr val="FF0000"/>
                </a:solidFill>
                <a:latin typeface="Times New Roman" panose="02020603050405020304" pitchFamily="18" charset="0"/>
                <a:cs typeface="Times New Roman" panose="02020603050405020304" pitchFamily="18" charset="0"/>
              </a:rPr>
              <a:t>ul</a:t>
            </a:r>
            <a:r>
              <a:rPr lang="en-US" sz="2400" dirty="0">
                <a:solidFill>
                  <a:srgbClr val="FF0000"/>
                </a:solidFill>
                <a:latin typeface="Times New Roman" panose="02020603050405020304" pitchFamily="18" charset="0"/>
                <a:cs typeface="Times New Roman" panose="02020603050405020304" pitchFamily="18" charset="0"/>
              </a:rPr>
              <a:t>&gt;&lt;/</a:t>
            </a:r>
            <a:r>
              <a:rPr lang="en-US" sz="2400" dirty="0" err="1">
                <a:solidFill>
                  <a:srgbClr val="FF0000"/>
                </a:solidFill>
                <a:latin typeface="Times New Roman" panose="02020603050405020304" pitchFamily="18" charset="0"/>
                <a:cs typeface="Times New Roman" panose="02020603050405020304" pitchFamily="18" charset="0"/>
              </a:rPr>
              <a:t>ul</a:t>
            </a:r>
            <a:r>
              <a:rPr lang="en-US" sz="2400" dirty="0">
                <a:solidFill>
                  <a:srgbClr val="FF0000"/>
                </a:solidFill>
                <a:latin typeface="Times New Roman" panose="02020603050405020304" pitchFamily="18" charset="0"/>
                <a:cs typeface="Times New Roman" panose="02020603050405020304" pitchFamily="18" charset="0"/>
              </a:rPr>
              <a:t>&gt; element.</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Like the Ordered List, unordered Lists also use &lt;li&gt;&lt;/li&gt; Tag to define the items of the list.</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Definition lists - are made up of a set of terms along with the definitions for each of those terms.</a:t>
            </a:r>
          </a:p>
          <a:p>
            <a:pPr marL="0" indent="0" algn="just">
              <a:lnSpc>
                <a:spcPct val="150000"/>
              </a:lnSpc>
              <a:buNone/>
            </a:pPr>
            <a:r>
              <a:rPr lang="en-IN" sz="3500" dirty="0">
                <a:solidFill>
                  <a:schemeClr val="accent3"/>
                </a:solidFill>
                <a:latin typeface="Times New Roman" panose="02020603050405020304" pitchFamily="18" charset="0"/>
                <a:cs typeface="Times New Roman" panose="02020603050405020304" pitchFamily="18" charset="0"/>
              </a:rPr>
              <a:t>3. </a:t>
            </a:r>
            <a:r>
              <a:rPr lang="en-US" sz="3500" dirty="0">
                <a:solidFill>
                  <a:schemeClr val="accent3"/>
                </a:solidFill>
                <a:latin typeface="Times New Roman" panose="02020603050405020304" pitchFamily="18" charset="0"/>
                <a:cs typeface="Times New Roman" panose="02020603050405020304" pitchFamily="18" charset="0"/>
              </a:rPr>
              <a:t>DEFINITION LIST</a:t>
            </a:r>
          </a:p>
          <a:p>
            <a:pPr algn="just">
              <a:lnSpc>
                <a:spcPct val="150000"/>
              </a:lnSpc>
            </a:pPr>
            <a:r>
              <a:rPr lang="en-US" sz="2600" dirty="0">
                <a:solidFill>
                  <a:srgbClr val="FF0000"/>
                </a:solidFill>
                <a:latin typeface="Times New Roman" panose="02020603050405020304" pitchFamily="18" charset="0"/>
                <a:cs typeface="Times New Roman" panose="02020603050405020304" pitchFamily="18" charset="0"/>
              </a:rPr>
              <a:t>They are made up of a set of terms along with the definitions for each of those terms.</a:t>
            </a:r>
          </a:p>
          <a:p>
            <a:pPr algn="just">
              <a:lnSpc>
                <a:spcPct val="150000"/>
              </a:lnSpc>
            </a:pPr>
            <a:r>
              <a:rPr lang="en-IN" sz="2600" dirty="0">
                <a:solidFill>
                  <a:srgbClr val="FF0000"/>
                </a:solidFill>
                <a:latin typeface="Times New Roman" panose="02020603050405020304" pitchFamily="18" charset="0"/>
                <a:cs typeface="Times New Roman" panose="02020603050405020304" pitchFamily="18" charset="0"/>
              </a:rPr>
              <a:t>The definition Lists are created using the &lt;dl&gt; element and usually consists of series of terms and their description. </a:t>
            </a:r>
          </a:p>
          <a:p>
            <a:pPr algn="just">
              <a:lnSpc>
                <a:spcPct val="150000"/>
              </a:lnSpc>
            </a:pPr>
            <a:r>
              <a:rPr lang="en-IN" sz="2600" dirty="0">
                <a:solidFill>
                  <a:srgbClr val="FF0000"/>
                </a:solidFill>
                <a:latin typeface="Times New Roman" panose="02020603050405020304" pitchFamily="18" charset="0"/>
                <a:cs typeface="Times New Roman" panose="02020603050405020304" pitchFamily="18" charset="0"/>
              </a:rPr>
              <a:t>The &lt;dt&gt;&lt;/dt&gt; contains the term to be defined. (Definition Term).</a:t>
            </a:r>
          </a:p>
          <a:p>
            <a:pPr algn="just">
              <a:lnSpc>
                <a:spcPct val="150000"/>
              </a:lnSpc>
            </a:pPr>
            <a:r>
              <a:rPr lang="en-IN" sz="2600" dirty="0">
                <a:solidFill>
                  <a:srgbClr val="FF0000"/>
                </a:solidFill>
                <a:latin typeface="Times New Roman" panose="02020603050405020304" pitchFamily="18" charset="0"/>
                <a:cs typeface="Times New Roman" panose="02020603050405020304" pitchFamily="18" charset="0"/>
              </a:rPr>
              <a:t>The &lt;dd&gt;&lt;dd&gt; contains the definition of the term.</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2149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39C2A-4064-3080-95E6-D31F7278C49F}"/>
              </a:ext>
            </a:extLst>
          </p:cNvPr>
          <p:cNvSpPr>
            <a:spLocks noGrp="1"/>
          </p:cNvSpPr>
          <p:nvPr>
            <p:ph type="title"/>
          </p:nvPr>
        </p:nvSpPr>
        <p:spPr>
          <a:xfrm>
            <a:off x="0" y="0"/>
            <a:ext cx="12191999" cy="1326321"/>
          </a:xfrm>
        </p:spPr>
        <p:txBody>
          <a:bodyPr>
            <a:normAutofit/>
          </a:bodyPr>
          <a:lstStyle/>
          <a:p>
            <a:r>
              <a:rPr lang="en-IN" sz="4000" dirty="0"/>
              <a:t>Links In html</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D95750-37DC-C197-4296-98C75AF3D086}"/>
              </a:ext>
            </a:extLst>
          </p:cNvPr>
          <p:cNvSpPr>
            <a:spLocks noGrp="1"/>
          </p:cNvSpPr>
          <p:nvPr>
            <p:ph idx="1"/>
          </p:nvPr>
        </p:nvSpPr>
        <p:spPr>
          <a:xfrm>
            <a:off x="0" y="1545771"/>
            <a:ext cx="12192000" cy="5312229"/>
          </a:xfrm>
        </p:spPr>
        <p:txBody>
          <a:bodyPr>
            <a:normAutofit/>
          </a:bodyPr>
          <a:lstStyle/>
          <a:p>
            <a:pPr algn="just">
              <a:lnSpc>
                <a:spcPct val="150000"/>
              </a:lnSpc>
            </a:pPr>
            <a:r>
              <a:rPr lang="en-IN" sz="2400" dirty="0">
                <a:solidFill>
                  <a:srgbClr val="FF0000"/>
                </a:solidFill>
                <a:latin typeface="Times New Roman" panose="02020603050405020304" pitchFamily="18" charset="0"/>
                <a:cs typeface="Times New Roman" panose="02020603050405020304" pitchFamily="18" charset="0"/>
              </a:rPr>
              <a:t>In HTML, links are created using the Anchor tag &lt;a&gt; &lt;/a&gt;.</a:t>
            </a:r>
          </a:p>
          <a:p>
            <a:pPr algn="just">
              <a:lnSpc>
                <a:spcPct val="150000"/>
              </a:lnSpc>
            </a:pPr>
            <a:r>
              <a:rPr lang="en-IN" sz="2400" dirty="0">
                <a:solidFill>
                  <a:srgbClr val="FF0000"/>
                </a:solidFill>
                <a:latin typeface="Times New Roman" panose="02020603050405020304" pitchFamily="18" charset="0"/>
                <a:cs typeface="Times New Roman" panose="02020603050405020304" pitchFamily="18" charset="0"/>
              </a:rPr>
              <a:t>The &lt;a&gt; &lt;/a&gt; element has an attribute called </a:t>
            </a:r>
            <a:r>
              <a:rPr lang="en-IN" sz="2400" u="sng" dirty="0" err="1">
                <a:solidFill>
                  <a:srgbClr val="FF0000"/>
                </a:solidFill>
                <a:latin typeface="Times New Roman" panose="02020603050405020304" pitchFamily="18" charset="0"/>
                <a:cs typeface="Times New Roman" panose="02020603050405020304" pitchFamily="18" charset="0"/>
              </a:rPr>
              <a:t>href</a:t>
            </a:r>
            <a:r>
              <a:rPr lang="en-IN" sz="2400" dirty="0">
                <a:solidFill>
                  <a:srgbClr val="FF0000"/>
                </a:solidFill>
                <a:latin typeface="Times New Roman" panose="02020603050405020304" pitchFamily="18" charset="0"/>
                <a:cs typeface="Times New Roman" panose="02020603050405020304" pitchFamily="18" charset="0"/>
              </a:rPr>
              <a:t> whose value is the URL of the page you want the user to go on clicking the link.</a:t>
            </a:r>
          </a:p>
          <a:p>
            <a:pPr algn="just"/>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C894BB9-24FB-45D7-986C-2B9B5381B47E}"/>
              </a:ext>
            </a:extLst>
          </p:cNvPr>
          <p:cNvPicPr>
            <a:picLocks noChangeAspect="1"/>
          </p:cNvPicPr>
          <p:nvPr/>
        </p:nvPicPr>
        <p:blipFill>
          <a:blip r:embed="rId2"/>
          <a:stretch>
            <a:fillRect/>
          </a:stretch>
        </p:blipFill>
        <p:spPr>
          <a:xfrm>
            <a:off x="2196332" y="3707093"/>
            <a:ext cx="7625165" cy="2491814"/>
          </a:xfrm>
          <a:prstGeom prst="rect">
            <a:avLst/>
          </a:prstGeom>
        </p:spPr>
      </p:pic>
    </p:spTree>
    <p:extLst>
      <p:ext uri="{BB962C8B-B14F-4D97-AF65-F5344CB8AC3E}">
        <p14:creationId xmlns:p14="http://schemas.microsoft.com/office/powerpoint/2010/main" val="3486848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0A8D27-F888-711F-AF59-F632F5FE3BF9}"/>
              </a:ext>
            </a:extLst>
          </p:cNvPr>
          <p:cNvSpPr>
            <a:spLocks noGrp="1"/>
          </p:cNvSpPr>
          <p:nvPr>
            <p:ph idx="1"/>
          </p:nvPr>
        </p:nvSpPr>
        <p:spPr>
          <a:xfrm>
            <a:off x="1" y="0"/>
            <a:ext cx="12192000" cy="6857999"/>
          </a:xfrm>
        </p:spPr>
        <p:txBody>
          <a:bodyPr>
            <a:normAutofit/>
          </a:bodyPr>
          <a:lstStyle/>
          <a:p>
            <a:pPr marL="0" indent="0">
              <a:lnSpc>
                <a:spcPct val="150000"/>
              </a:lnSpc>
              <a:buNone/>
            </a:pPr>
            <a:r>
              <a:rPr lang="en-US" sz="2400" dirty="0">
                <a:solidFill>
                  <a:srgbClr val="FF0000"/>
                </a:solidFill>
                <a:latin typeface="Times New Roman" panose="02020603050405020304" pitchFamily="18" charset="0"/>
                <a:cs typeface="Times New Roman" panose="02020603050405020304" pitchFamily="18" charset="0"/>
              </a:rPr>
              <a:t>We will come across the following types of links:</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Links from one website to another. </a:t>
            </a:r>
          </a:p>
          <a:p>
            <a:pPr>
              <a:lnSpc>
                <a:spcPct val="150000"/>
              </a:lnSpc>
            </a:pPr>
            <a:r>
              <a:rPr lang="en-US" sz="2400" dirty="0">
                <a:solidFill>
                  <a:srgbClr val="FF0000"/>
                </a:solidFill>
                <a:latin typeface="Times New Roman" panose="02020603050405020304" pitchFamily="18" charset="0"/>
                <a:cs typeface="Times New Roman" panose="02020603050405020304" pitchFamily="18" charset="0"/>
              </a:rPr>
              <a:t>Links from one page to another on the same website.</a:t>
            </a:r>
          </a:p>
          <a:p>
            <a:pPr>
              <a:lnSpc>
                <a:spcPct val="150000"/>
              </a:lnSpc>
            </a:pPr>
            <a:r>
              <a:rPr lang="en-US" sz="2400" dirty="0">
                <a:solidFill>
                  <a:srgbClr val="FF0000"/>
                </a:solidFill>
                <a:latin typeface="Times New Roman" panose="02020603050405020304" pitchFamily="18" charset="0"/>
                <a:cs typeface="Times New Roman" panose="02020603050405020304" pitchFamily="18" charset="0"/>
              </a:rPr>
              <a:t>Links from one part of a web page to another part of the same page.</a:t>
            </a:r>
          </a:p>
          <a:p>
            <a:pPr>
              <a:lnSpc>
                <a:spcPct val="150000"/>
              </a:lnSpc>
            </a:pPr>
            <a:r>
              <a:rPr lang="en-US" sz="2400" dirty="0">
                <a:solidFill>
                  <a:srgbClr val="FF0000"/>
                </a:solidFill>
                <a:latin typeface="Times New Roman" panose="02020603050405020304" pitchFamily="18" charset="0"/>
                <a:cs typeface="Times New Roman" panose="02020603050405020304" pitchFamily="18" charset="0"/>
              </a:rPr>
              <a:t>Links that open in a new browser window.</a:t>
            </a:r>
          </a:p>
          <a:p>
            <a:pPr>
              <a:lnSpc>
                <a:spcPct val="150000"/>
              </a:lnSpc>
            </a:pPr>
            <a:r>
              <a:rPr lang="en-US" sz="2400" dirty="0">
                <a:solidFill>
                  <a:srgbClr val="FF0000"/>
                </a:solidFill>
                <a:latin typeface="Times New Roman" panose="02020603050405020304" pitchFamily="18" charset="0"/>
                <a:cs typeface="Times New Roman" panose="02020603050405020304" pitchFamily="18" charset="0"/>
              </a:rPr>
              <a:t>Links that start up your email program and address a new email to someone.</a:t>
            </a:r>
            <a:endParaRPr lang="en-IN" sz="2400" dirty="0">
              <a:solidFill>
                <a:srgbClr val="FF0000"/>
              </a:solidFill>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5994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A2AEB-37D3-4D17-5DF6-78F259DBF5A1}"/>
              </a:ext>
            </a:extLst>
          </p:cNvPr>
          <p:cNvSpPr>
            <a:spLocks noGrp="1"/>
          </p:cNvSpPr>
          <p:nvPr>
            <p:ph type="title"/>
          </p:nvPr>
        </p:nvSpPr>
        <p:spPr>
          <a:xfrm>
            <a:off x="0" y="0"/>
            <a:ext cx="12191999" cy="1326321"/>
          </a:xfrm>
        </p:spPr>
        <p:txBody>
          <a:bodyPr>
            <a:normAutofit/>
          </a:bodyPr>
          <a:lstStyle/>
          <a:p>
            <a:r>
              <a:rPr lang="en-IN" sz="4000" dirty="0">
                <a:latin typeface="Times New Roman" panose="02020603050405020304" pitchFamily="18" charset="0"/>
                <a:cs typeface="Times New Roman" panose="02020603050405020304" pitchFamily="18" charset="0"/>
              </a:rPr>
              <a:t>Types of Links</a:t>
            </a:r>
          </a:p>
        </p:txBody>
      </p:sp>
      <p:sp>
        <p:nvSpPr>
          <p:cNvPr id="3" name="Content Placeholder 2">
            <a:extLst>
              <a:ext uri="{FF2B5EF4-FFF2-40B4-BE49-F238E27FC236}">
                <a16:creationId xmlns:a16="http://schemas.microsoft.com/office/drawing/2014/main" id="{47D5D548-565E-5FE0-578C-82AB80A012CD}"/>
              </a:ext>
            </a:extLst>
          </p:cNvPr>
          <p:cNvSpPr>
            <a:spLocks noGrp="1"/>
          </p:cNvSpPr>
          <p:nvPr>
            <p:ph idx="1"/>
          </p:nvPr>
        </p:nvSpPr>
        <p:spPr>
          <a:xfrm>
            <a:off x="0" y="1464692"/>
            <a:ext cx="12192000" cy="5393308"/>
          </a:xfrm>
        </p:spPr>
        <p:txBody>
          <a:bodyPr/>
          <a:lstStyle/>
          <a:p>
            <a:pPr marL="0" indent="0" algn="just">
              <a:buNone/>
            </a:pPr>
            <a:r>
              <a:rPr lang="en-US" sz="3200" dirty="0">
                <a:solidFill>
                  <a:schemeClr val="accent3"/>
                </a:solidFill>
                <a:latin typeface="Times New Roman" panose="02020603050405020304" pitchFamily="18" charset="0"/>
                <a:cs typeface="Times New Roman" panose="02020603050405020304" pitchFamily="18" charset="0"/>
              </a:rPr>
              <a:t>ABSOLUTE URL/LINK</a:t>
            </a:r>
          </a:p>
          <a:p>
            <a:pPr algn="just"/>
            <a:r>
              <a:rPr lang="en-US" sz="2400" dirty="0">
                <a:solidFill>
                  <a:srgbClr val="FF0000"/>
                </a:solidFill>
                <a:latin typeface="Times New Roman" panose="02020603050405020304" pitchFamily="18" charset="0"/>
                <a:cs typeface="Times New Roman" panose="02020603050405020304" pitchFamily="18" charset="0"/>
              </a:rPr>
              <a:t>An absolute URL starts with the domain name for that site, and can be followed by the path to a specific page. If no page is specified, the site will display the homepage.</a:t>
            </a:r>
          </a:p>
          <a:p>
            <a:pPr algn="just"/>
            <a:r>
              <a:rPr lang="en-US" sz="2400" dirty="0">
                <a:solidFill>
                  <a:srgbClr val="FF0000"/>
                </a:solidFill>
                <a:latin typeface="Times New Roman" panose="02020603050405020304" pitchFamily="18" charset="0"/>
                <a:cs typeface="Times New Roman" panose="02020603050405020304" pitchFamily="18" charset="0"/>
              </a:rPr>
              <a:t>Example- https://www.google.co.in.</a:t>
            </a:r>
          </a:p>
          <a:p>
            <a:pPr algn="just"/>
            <a:endParaRPr lang="en-US" sz="2000"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US" sz="3200" dirty="0">
                <a:solidFill>
                  <a:schemeClr val="accent3"/>
                </a:solidFill>
                <a:latin typeface="Times New Roman" panose="02020603050405020304" pitchFamily="18" charset="0"/>
                <a:cs typeface="Times New Roman" panose="02020603050405020304" pitchFamily="18" charset="0"/>
              </a:rPr>
              <a:t>RELATIVE URL/LINK</a:t>
            </a:r>
          </a:p>
          <a:p>
            <a:pPr algn="just"/>
            <a:r>
              <a:rPr lang="en-US" sz="2400" dirty="0">
                <a:solidFill>
                  <a:srgbClr val="FF0000"/>
                </a:solidFill>
                <a:latin typeface="Times New Roman" panose="02020603050405020304" pitchFamily="18" charset="0"/>
                <a:cs typeface="Times New Roman" panose="02020603050405020304" pitchFamily="18" charset="0"/>
              </a:rPr>
              <a:t>These are like a shorthand version of absolute URLs because you do not need to specify the domain name.</a:t>
            </a:r>
          </a:p>
          <a:p>
            <a:pPr algn="just"/>
            <a:r>
              <a:rPr lang="en-US" sz="2400" dirty="0">
                <a:solidFill>
                  <a:srgbClr val="FF0000"/>
                </a:solidFill>
                <a:latin typeface="Times New Roman" panose="02020603050405020304" pitchFamily="18" charset="0"/>
                <a:cs typeface="Times New Roman" panose="02020603050405020304" pitchFamily="18" charset="0"/>
              </a:rPr>
              <a:t>Example – Table.html</a:t>
            </a:r>
            <a:endParaRPr lang="en-IN" sz="2400" dirty="0">
              <a:solidFill>
                <a:srgbClr val="FF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97955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01DE6-0B27-0993-1C10-FBD64178BBB5}"/>
              </a:ext>
            </a:extLst>
          </p:cNvPr>
          <p:cNvSpPr>
            <a:spLocks noGrp="1"/>
          </p:cNvSpPr>
          <p:nvPr>
            <p:ph type="title"/>
          </p:nvPr>
        </p:nvSpPr>
        <p:spPr>
          <a:xfrm>
            <a:off x="0" y="674916"/>
            <a:ext cx="12191999" cy="1295400"/>
          </a:xfrm>
        </p:spPr>
        <p:txBody>
          <a:bodyPr>
            <a:normAutofit/>
          </a:bodyPr>
          <a:lstStyle/>
          <a:p>
            <a:r>
              <a:rPr lang="en-IN" sz="40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DCDD91E-7069-DCFA-C446-93FEB63139B3}"/>
              </a:ext>
            </a:extLst>
          </p:cNvPr>
          <p:cNvSpPr>
            <a:spLocks noGrp="1"/>
          </p:cNvSpPr>
          <p:nvPr>
            <p:ph idx="1"/>
          </p:nvPr>
        </p:nvSpPr>
        <p:spPr>
          <a:xfrm>
            <a:off x="1" y="2373085"/>
            <a:ext cx="12191999" cy="3156857"/>
          </a:xfrm>
        </p:spPr>
        <p:txBody>
          <a:bodyPr>
            <a:norm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HTML is a Standard Markup Language </a:t>
            </a:r>
            <a:r>
              <a:rPr lang="en-US" sz="2400" b="0" i="0" dirty="0">
                <a:solidFill>
                  <a:srgbClr val="FF0000"/>
                </a:solidFill>
                <a:effectLst/>
                <a:latin typeface="Times New Roman" panose="02020603050405020304" pitchFamily="18" charset="0"/>
                <a:cs typeface="Times New Roman" panose="02020603050405020304" pitchFamily="18" charset="0"/>
              </a:rPr>
              <a:t>which is used for creating web pages and web applications.</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HTML defines the structure of a web page.</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It provides HTML elements to create the web pages, so these elements are represented by tags.</a:t>
            </a:r>
            <a:endParaRPr lang="en-IN" sz="2400" dirty="0">
              <a:solidFill>
                <a:srgbClr val="FF0000"/>
              </a:solidFill>
              <a:latin typeface="Times New Roman" panose="02020603050405020304" pitchFamily="18" charset="0"/>
              <a:cs typeface="Times New Roman" panose="02020603050405020304" pitchFamily="18" charset="0"/>
            </a:endParaRPr>
          </a:p>
          <a:p>
            <a:pPr marL="0" indent="0" algn="just">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6183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09795F-8860-669C-EEEB-2A4932D73553}"/>
              </a:ext>
            </a:extLst>
          </p:cNvPr>
          <p:cNvSpPr>
            <a:spLocks noGrp="1"/>
          </p:cNvSpPr>
          <p:nvPr>
            <p:ph idx="1"/>
          </p:nvPr>
        </p:nvSpPr>
        <p:spPr>
          <a:xfrm>
            <a:off x="1" y="0"/>
            <a:ext cx="12192000" cy="6858000"/>
          </a:xfrm>
        </p:spPr>
        <p:txBody>
          <a:bodyPr>
            <a:normAutofit/>
          </a:bodyPr>
          <a:lstStyle/>
          <a:p>
            <a:pPr marL="0" indent="0" algn="just">
              <a:buNone/>
            </a:pPr>
            <a:r>
              <a:rPr lang="en-IN" sz="3200" dirty="0">
                <a:solidFill>
                  <a:schemeClr val="accent3"/>
                </a:solidFill>
                <a:latin typeface="Times New Roman" panose="02020603050405020304" pitchFamily="18" charset="0"/>
                <a:cs typeface="Times New Roman" panose="02020603050405020304" pitchFamily="18" charset="0"/>
              </a:rPr>
              <a:t>EMAIL LINKS</a:t>
            </a:r>
          </a:p>
          <a:p>
            <a:pPr algn="just">
              <a:lnSpc>
                <a:spcPct val="200000"/>
              </a:lnSpc>
            </a:pPr>
            <a:r>
              <a:rPr lang="en-US" sz="2400" dirty="0">
                <a:solidFill>
                  <a:srgbClr val="FF0000"/>
                </a:solidFill>
                <a:latin typeface="Times New Roman" panose="02020603050405020304" pitchFamily="18" charset="0"/>
                <a:cs typeface="Times New Roman" panose="02020603050405020304" pitchFamily="18" charset="0"/>
              </a:rPr>
              <a:t>To create a link that starts up the user's email program and addresses an email to a specified email address, you use the element. However, this time the value of the </a:t>
            </a:r>
            <a:r>
              <a:rPr lang="en-US" sz="2400" u="sng" dirty="0" err="1">
                <a:solidFill>
                  <a:srgbClr val="FF0000"/>
                </a:solidFill>
                <a:latin typeface="Times New Roman" panose="02020603050405020304" pitchFamily="18" charset="0"/>
                <a:cs typeface="Times New Roman" panose="02020603050405020304" pitchFamily="18" charset="0"/>
              </a:rPr>
              <a:t>href</a:t>
            </a:r>
            <a:r>
              <a:rPr lang="en-US" sz="2400" dirty="0">
                <a:solidFill>
                  <a:srgbClr val="FF0000"/>
                </a:solidFill>
                <a:latin typeface="Times New Roman" panose="02020603050405020304" pitchFamily="18" charset="0"/>
                <a:cs typeface="Times New Roman" panose="02020603050405020304" pitchFamily="18" charset="0"/>
              </a:rPr>
              <a:t> attribute starts with </a:t>
            </a:r>
            <a:r>
              <a:rPr lang="en-US" sz="2400" u="sng" dirty="0">
                <a:solidFill>
                  <a:srgbClr val="FF0000"/>
                </a:solidFill>
                <a:latin typeface="Times New Roman" panose="02020603050405020304" pitchFamily="18" charset="0"/>
                <a:cs typeface="Times New Roman" panose="02020603050405020304" pitchFamily="18" charset="0"/>
              </a:rPr>
              <a:t>mailto:</a:t>
            </a:r>
            <a:r>
              <a:rPr lang="en-US" sz="2400" dirty="0">
                <a:solidFill>
                  <a:srgbClr val="FF0000"/>
                </a:solidFill>
                <a:latin typeface="Times New Roman" panose="02020603050405020304" pitchFamily="18" charset="0"/>
                <a:cs typeface="Times New Roman" panose="02020603050405020304" pitchFamily="18" charset="0"/>
              </a:rPr>
              <a:t> and is followed by the email address you want the email to be sent to.</a:t>
            </a:r>
          </a:p>
          <a:p>
            <a:pPr algn="just">
              <a:lnSpc>
                <a:spcPct val="200000"/>
              </a:lnSpc>
            </a:pPr>
            <a:r>
              <a:rPr lang="en-US" sz="2400" dirty="0">
                <a:solidFill>
                  <a:srgbClr val="FF0000"/>
                </a:solidFill>
                <a:latin typeface="Times New Roman" panose="02020603050405020304" pitchFamily="18" charset="0"/>
                <a:cs typeface="Times New Roman" panose="02020603050405020304" pitchFamily="18" charset="0"/>
              </a:rPr>
              <a:t>Example –  &lt;a </a:t>
            </a:r>
            <a:r>
              <a:rPr lang="en-US" sz="2400" dirty="0" err="1">
                <a:solidFill>
                  <a:srgbClr val="FF0000"/>
                </a:solidFill>
                <a:latin typeface="Times New Roman" panose="02020603050405020304" pitchFamily="18" charset="0"/>
                <a:cs typeface="Times New Roman" panose="02020603050405020304" pitchFamily="18" charset="0"/>
              </a:rPr>
              <a:t>href</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a:solidFill>
                  <a:srgbClr val="FF000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“mailto:sara@gmail.com</a:t>
            </a:r>
            <a:r>
              <a:rPr lang="en-US" sz="2400" dirty="0">
                <a:solidFill>
                  <a:srgbClr val="FF0000"/>
                </a:solidFill>
                <a:latin typeface="Times New Roman" panose="02020603050405020304" pitchFamily="18" charset="0"/>
                <a:cs typeface="Times New Roman" panose="02020603050405020304" pitchFamily="18" charset="0"/>
              </a:rPr>
              <a:t>”&gt; Send mail &lt;/a&gt;</a:t>
            </a:r>
          </a:p>
          <a:p>
            <a:pPr algn="just">
              <a:lnSpc>
                <a:spcPct val="200000"/>
              </a:lnSpc>
            </a:pPr>
            <a:r>
              <a:rPr lang="en-US" sz="2400" dirty="0">
                <a:solidFill>
                  <a:srgbClr val="FF0000"/>
                </a:solidFill>
                <a:latin typeface="Times New Roman" panose="02020603050405020304" pitchFamily="18" charset="0"/>
                <a:cs typeface="Times New Roman" panose="02020603050405020304" pitchFamily="18" charset="0"/>
              </a:rPr>
              <a:t>when the link is clicked on, the user's email program will open a new email message and address it to the person specified in the link.</a:t>
            </a:r>
            <a:endParaRPr lang="en-IN" sz="2400" dirty="0">
              <a:solidFill>
                <a:srgbClr val="FF0000"/>
              </a:solidFill>
              <a:latin typeface="Times New Roman" panose="02020603050405020304" pitchFamily="18" charset="0"/>
              <a:cs typeface="Times New Roman" panose="02020603050405020304" pitchFamily="18" charset="0"/>
            </a:endParaRPr>
          </a:p>
          <a:p>
            <a:pPr marL="0" indent="0" algn="just">
              <a:buNone/>
            </a:pPr>
            <a:endParaRPr lang="en-IN" sz="3200" dirty="0">
              <a:solidFill>
                <a:schemeClr val="accent3"/>
              </a:solidFill>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1657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C9432-6CF1-8A78-CA04-073FE2E9D39C}"/>
              </a:ext>
            </a:extLst>
          </p:cNvPr>
          <p:cNvSpPr>
            <a:spLocks noGrp="1"/>
          </p:cNvSpPr>
          <p:nvPr>
            <p:ph type="title"/>
          </p:nvPr>
        </p:nvSpPr>
        <p:spPr>
          <a:xfrm>
            <a:off x="0" y="359227"/>
            <a:ext cx="12192000" cy="1326321"/>
          </a:xfrm>
        </p:spPr>
        <p:txBody>
          <a:bodyPr>
            <a:normAutofit/>
          </a:bodyPr>
          <a:lstStyle/>
          <a:p>
            <a:r>
              <a:rPr lang="en-IN" sz="4000" dirty="0">
                <a:latin typeface="Times New Roman" panose="02020603050405020304" pitchFamily="18" charset="0"/>
                <a:cs typeface="Times New Roman" panose="02020603050405020304" pitchFamily="18" charset="0"/>
              </a:rPr>
              <a:t>TARGET ATTRIBUTE</a:t>
            </a:r>
          </a:p>
        </p:txBody>
      </p:sp>
      <p:sp>
        <p:nvSpPr>
          <p:cNvPr id="3" name="Content Placeholder 2">
            <a:extLst>
              <a:ext uri="{FF2B5EF4-FFF2-40B4-BE49-F238E27FC236}">
                <a16:creationId xmlns:a16="http://schemas.microsoft.com/office/drawing/2014/main" id="{A8BBCE59-DDA6-D716-9F2C-EC6DB62FB24F}"/>
              </a:ext>
            </a:extLst>
          </p:cNvPr>
          <p:cNvSpPr>
            <a:spLocks noGrp="1"/>
          </p:cNvSpPr>
          <p:nvPr>
            <p:ph idx="1"/>
          </p:nvPr>
        </p:nvSpPr>
        <p:spPr>
          <a:xfrm>
            <a:off x="0" y="1881493"/>
            <a:ext cx="12192000" cy="4617280"/>
          </a:xfrm>
        </p:spPr>
        <p:txBody>
          <a:bodyPr>
            <a:normAutofit/>
          </a:bodyPr>
          <a:lstStyle/>
          <a:p>
            <a:pPr algn="just">
              <a:lnSpc>
                <a:spcPct val="150000"/>
              </a:lnSpc>
            </a:pPr>
            <a:r>
              <a:rPr lang="en-IN" sz="2400" dirty="0">
                <a:solidFill>
                  <a:srgbClr val="FF0000"/>
                </a:solidFill>
                <a:latin typeface="Times New Roman" panose="02020603050405020304" pitchFamily="18" charset="0"/>
                <a:cs typeface="Times New Roman" panose="02020603050405020304" pitchFamily="18" charset="0"/>
              </a:rPr>
              <a:t>Anchor Element has another attribute called target that specifies where to open the linked document/page.</a:t>
            </a:r>
          </a:p>
          <a:p>
            <a:pPr algn="just">
              <a:lnSpc>
                <a:spcPct val="150000"/>
              </a:lnSpc>
            </a:pPr>
            <a:r>
              <a:rPr lang="en-IN" sz="2400" dirty="0">
                <a:solidFill>
                  <a:srgbClr val="FF0000"/>
                </a:solidFill>
                <a:latin typeface="Times New Roman" panose="02020603050405020304" pitchFamily="18" charset="0"/>
                <a:cs typeface="Times New Roman" panose="02020603050405020304" pitchFamily="18" charset="0"/>
              </a:rPr>
              <a:t>Target attribute has multiple values it accepts like –</a:t>
            </a:r>
          </a:p>
          <a:p>
            <a:pPr marL="0" indent="0" algn="just">
              <a:lnSpc>
                <a:spcPct val="150000"/>
              </a:lnSpc>
              <a:buNone/>
            </a:pPr>
            <a:r>
              <a:rPr lang="en-IN" sz="2400" dirty="0">
                <a:solidFill>
                  <a:srgbClr val="FF0000"/>
                </a:solidFill>
                <a:latin typeface="Times New Roman" panose="02020603050405020304" pitchFamily="18" charset="0"/>
                <a:cs typeface="Times New Roman" panose="02020603050405020304" pitchFamily="18" charset="0"/>
              </a:rPr>
              <a:t>	_self – This specifies that the link be opened in the current page.</a:t>
            </a:r>
          </a:p>
          <a:p>
            <a:pPr marL="0" indent="0" algn="just">
              <a:lnSpc>
                <a:spcPct val="150000"/>
              </a:lnSpc>
              <a:buNone/>
            </a:pPr>
            <a:r>
              <a:rPr lang="en-IN" sz="2400" dirty="0">
                <a:solidFill>
                  <a:srgbClr val="FF0000"/>
                </a:solidFill>
                <a:latin typeface="Times New Roman" panose="02020603050405020304" pitchFamily="18" charset="0"/>
                <a:cs typeface="Times New Roman" panose="02020603050405020304" pitchFamily="18" charset="0"/>
              </a:rPr>
              <a:t>	_blank – This opens the link in a new page.</a:t>
            </a:r>
          </a:p>
          <a:p>
            <a:pPr algn="just">
              <a:lnSpc>
                <a:spcPct val="150000"/>
              </a:lnSpc>
            </a:pPr>
            <a:r>
              <a:rPr lang="en-IN" sz="2400" dirty="0">
                <a:solidFill>
                  <a:srgbClr val="FF0000"/>
                </a:solidFill>
                <a:latin typeface="Times New Roman" panose="02020603050405020304" pitchFamily="18" charset="0"/>
                <a:cs typeface="Times New Roman" panose="02020603050405020304" pitchFamily="18" charset="0"/>
              </a:rPr>
              <a:t>Example- &lt;a </a:t>
            </a:r>
            <a:r>
              <a:rPr lang="en-IN" sz="2400" dirty="0" err="1">
                <a:solidFill>
                  <a:srgbClr val="FF0000"/>
                </a:solidFill>
                <a:latin typeface="Times New Roman" panose="02020603050405020304" pitchFamily="18" charset="0"/>
                <a:cs typeface="Times New Roman" panose="02020603050405020304" pitchFamily="18" charset="0"/>
              </a:rPr>
              <a:t>href</a:t>
            </a:r>
            <a:r>
              <a:rPr lang="en-IN" sz="2400" dirty="0">
                <a:solidFill>
                  <a:srgbClr val="FF0000"/>
                </a:solidFill>
                <a:latin typeface="Times New Roman" panose="02020603050405020304" pitchFamily="18" charset="0"/>
                <a:cs typeface="Times New Roman" panose="02020603050405020304" pitchFamily="18" charset="0"/>
              </a:rPr>
              <a:t>=</a:t>
            </a:r>
            <a:r>
              <a:rPr lang="en-IN" sz="2400" dirty="0">
                <a:solidFill>
                  <a:srgbClr val="FF000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https://www.google.co.in</a:t>
            </a:r>
            <a:r>
              <a:rPr lang="en-IN" sz="2400" dirty="0">
                <a:solidFill>
                  <a:srgbClr val="FF0000"/>
                </a:solidFill>
                <a:latin typeface="Times New Roman" panose="02020603050405020304" pitchFamily="18" charset="0"/>
                <a:cs typeface="Times New Roman" panose="02020603050405020304" pitchFamily="18" charset="0"/>
              </a:rPr>
              <a:t> target=“_self”&gt;Click Me &lt;/a&gt;</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0540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DE231-EA16-7455-3473-CB19964A5BC4}"/>
              </a:ext>
            </a:extLst>
          </p:cNvPr>
          <p:cNvSpPr>
            <a:spLocks noGrp="1"/>
          </p:cNvSpPr>
          <p:nvPr>
            <p:ph type="title"/>
          </p:nvPr>
        </p:nvSpPr>
        <p:spPr>
          <a:xfrm>
            <a:off x="1" y="0"/>
            <a:ext cx="12191999" cy="1326321"/>
          </a:xfrm>
        </p:spPr>
        <p:txBody>
          <a:bodyPr>
            <a:normAutofit/>
          </a:bodyPr>
          <a:lstStyle/>
          <a:p>
            <a:r>
              <a:rPr lang="en-IN" sz="4000" dirty="0"/>
              <a:t>Tables in html</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30C860-431D-FFBC-4099-84FAC0BB861E}"/>
              </a:ext>
            </a:extLst>
          </p:cNvPr>
          <p:cNvSpPr>
            <a:spLocks noGrp="1"/>
          </p:cNvSpPr>
          <p:nvPr>
            <p:ph idx="1"/>
          </p:nvPr>
        </p:nvSpPr>
        <p:spPr>
          <a:xfrm>
            <a:off x="0" y="1326320"/>
            <a:ext cx="12191999" cy="5531679"/>
          </a:xfrm>
        </p:spPr>
        <p:txBody>
          <a:bodyPr>
            <a:normAutofit/>
          </a:bodyPr>
          <a:lstStyle/>
          <a:p>
            <a:pPr algn="just">
              <a:lnSpc>
                <a:spcPct val="150000"/>
              </a:lnSpc>
            </a:pPr>
            <a:r>
              <a:rPr lang="en-IN" sz="2400" dirty="0">
                <a:solidFill>
                  <a:srgbClr val="FF0000"/>
                </a:solidFill>
              </a:rPr>
              <a:t>The &lt;table&gt; Element </a:t>
            </a:r>
            <a:r>
              <a:rPr lang="en-US" sz="2400" dirty="0">
                <a:solidFill>
                  <a:srgbClr val="FF0000"/>
                </a:solidFill>
              </a:rPr>
              <a:t>is used to create a table. The contents of the table are written out row by row.</a:t>
            </a:r>
          </a:p>
          <a:p>
            <a:pPr algn="just">
              <a:lnSpc>
                <a:spcPct val="150000"/>
              </a:lnSpc>
            </a:pPr>
            <a:r>
              <a:rPr lang="en-IN" sz="2400" dirty="0">
                <a:solidFill>
                  <a:srgbClr val="FF0000"/>
                </a:solidFill>
              </a:rPr>
              <a:t>The &lt;tr&gt; element can be used to define each row of the table. </a:t>
            </a:r>
          </a:p>
          <a:p>
            <a:pPr algn="just">
              <a:lnSpc>
                <a:spcPct val="150000"/>
              </a:lnSpc>
            </a:pPr>
            <a:r>
              <a:rPr lang="en-IN" sz="2400" dirty="0">
                <a:solidFill>
                  <a:srgbClr val="FF0000"/>
                </a:solidFill>
              </a:rPr>
              <a:t>Each cell of the table is defined by the &lt;td&gt;&lt;/td&gt; tag. The cells of a particular row are placed between the &lt;tr&gt;&lt;/tr&gt; elements.</a:t>
            </a:r>
          </a:p>
          <a:p>
            <a:pPr algn="just">
              <a:lnSpc>
                <a:spcPct val="150000"/>
              </a:lnSpc>
            </a:pPr>
            <a:r>
              <a:rPr lang="en-IN" sz="2400" dirty="0">
                <a:solidFill>
                  <a:srgbClr val="FF0000"/>
                </a:solidFill>
              </a:rPr>
              <a:t>The &lt;</a:t>
            </a:r>
            <a:r>
              <a:rPr lang="en-IN" sz="2400" dirty="0" err="1">
                <a:solidFill>
                  <a:srgbClr val="FF0000"/>
                </a:solidFill>
              </a:rPr>
              <a:t>th</a:t>
            </a:r>
            <a:r>
              <a:rPr lang="en-IN" sz="2400" dirty="0">
                <a:solidFill>
                  <a:srgbClr val="FF0000"/>
                </a:solidFill>
              </a:rPr>
              <a:t>&gt;&lt;/</a:t>
            </a:r>
            <a:r>
              <a:rPr lang="en-IN" sz="2400" dirty="0" err="1">
                <a:solidFill>
                  <a:srgbClr val="FF0000"/>
                </a:solidFill>
              </a:rPr>
              <a:t>th</a:t>
            </a:r>
            <a:r>
              <a:rPr lang="en-IN" sz="2400" dirty="0">
                <a:solidFill>
                  <a:srgbClr val="FF0000"/>
                </a:solidFill>
              </a:rPr>
              <a:t>&gt; element can be used to add the headings to the row or columns of the table. The browser usually displays the content of the &lt;</a:t>
            </a:r>
            <a:r>
              <a:rPr lang="en-IN" sz="2400" dirty="0" err="1">
                <a:solidFill>
                  <a:srgbClr val="FF0000"/>
                </a:solidFill>
              </a:rPr>
              <a:t>th</a:t>
            </a:r>
            <a:r>
              <a:rPr lang="en-IN" sz="2400" dirty="0">
                <a:solidFill>
                  <a:srgbClr val="FF0000"/>
                </a:solidFill>
              </a:rPr>
              <a:t>&gt; tag in bold and in the </a:t>
            </a:r>
            <a:r>
              <a:rPr lang="en-IN" sz="2400" dirty="0" err="1">
                <a:solidFill>
                  <a:srgbClr val="FF0000"/>
                </a:solidFill>
              </a:rPr>
              <a:t>center</a:t>
            </a:r>
            <a:r>
              <a:rPr lang="en-IN" sz="2400" dirty="0">
                <a:solidFill>
                  <a:srgbClr val="FF0000"/>
                </a:solidFill>
              </a:rPr>
              <a:t> of the cell.</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2768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094DA-18FF-76DB-7D8B-893BB2290FA9}"/>
              </a:ext>
            </a:extLst>
          </p:cNvPr>
          <p:cNvSpPr>
            <a:spLocks noGrp="1"/>
          </p:cNvSpPr>
          <p:nvPr>
            <p:ph type="title"/>
          </p:nvPr>
        </p:nvSpPr>
        <p:spPr>
          <a:xfrm>
            <a:off x="0" y="0"/>
            <a:ext cx="12191999" cy="1326321"/>
          </a:xfrm>
        </p:spPr>
        <p:txBody>
          <a:bodyPr>
            <a:normAutofit/>
          </a:bodyPr>
          <a:lstStyle/>
          <a:p>
            <a:r>
              <a:rPr lang="en-IN" sz="4000" dirty="0"/>
              <a:t>Attributes of table</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2121AC-4A7D-9C66-AFFC-31930FCAD848}"/>
              </a:ext>
            </a:extLst>
          </p:cNvPr>
          <p:cNvSpPr>
            <a:spLocks noGrp="1"/>
          </p:cNvSpPr>
          <p:nvPr>
            <p:ph idx="1"/>
          </p:nvPr>
        </p:nvSpPr>
        <p:spPr>
          <a:xfrm>
            <a:off x="-1" y="1421150"/>
            <a:ext cx="12191999" cy="5436850"/>
          </a:xfrm>
        </p:spPr>
        <p:txBody>
          <a:bodyPr>
            <a:normAutofit fontScale="92500" lnSpcReduction="20000"/>
          </a:bodyPr>
          <a:lstStyle/>
          <a:p>
            <a:pPr marL="0" indent="0" algn="just">
              <a:lnSpc>
                <a:spcPct val="120000"/>
              </a:lnSpc>
              <a:buNone/>
            </a:pPr>
            <a:r>
              <a:rPr lang="en-US" sz="3500" dirty="0">
                <a:solidFill>
                  <a:schemeClr val="accent3"/>
                </a:solidFill>
                <a:latin typeface="Times New Roman" panose="02020603050405020304" pitchFamily="18" charset="0"/>
                <a:cs typeface="Times New Roman" panose="02020603050405020304" pitchFamily="18" charset="0"/>
              </a:rPr>
              <a:t>SCOPE</a:t>
            </a:r>
          </a:p>
          <a:p>
            <a:pPr algn="just">
              <a:lnSpc>
                <a:spcPct val="120000"/>
              </a:lnSpc>
            </a:pPr>
            <a:r>
              <a:rPr lang="en-US" sz="2600" dirty="0">
                <a:solidFill>
                  <a:srgbClr val="FF0000"/>
                </a:solidFill>
                <a:latin typeface="Times New Roman" panose="02020603050405020304" pitchFamily="18" charset="0"/>
                <a:cs typeface="Times New Roman" panose="02020603050405020304" pitchFamily="18" charset="0"/>
              </a:rPr>
              <a:t>You can use the scope attribute on the &lt;</a:t>
            </a:r>
            <a:r>
              <a:rPr lang="en-US" sz="2600" dirty="0" err="1">
                <a:solidFill>
                  <a:srgbClr val="FF0000"/>
                </a:solidFill>
                <a:latin typeface="Times New Roman" panose="02020603050405020304" pitchFamily="18" charset="0"/>
                <a:cs typeface="Times New Roman" panose="02020603050405020304" pitchFamily="18" charset="0"/>
              </a:rPr>
              <a:t>th</a:t>
            </a:r>
            <a:r>
              <a:rPr lang="en-US" sz="2600" dirty="0">
                <a:solidFill>
                  <a:srgbClr val="FF0000"/>
                </a:solidFill>
                <a:latin typeface="Times New Roman" panose="02020603050405020304" pitchFamily="18" charset="0"/>
                <a:cs typeface="Times New Roman" panose="02020603050405020304" pitchFamily="18" charset="0"/>
              </a:rPr>
              <a:t>&gt; element to indicate whether it is a heading for a column or a row.</a:t>
            </a:r>
            <a:endParaRPr lang="en-IN" sz="2600" dirty="0">
              <a:solidFill>
                <a:srgbClr val="FF0000"/>
              </a:solidFill>
              <a:latin typeface="Times New Roman" panose="02020603050405020304" pitchFamily="18" charset="0"/>
              <a:cs typeface="Times New Roman" panose="02020603050405020304" pitchFamily="18" charset="0"/>
            </a:endParaRPr>
          </a:p>
          <a:p>
            <a:pPr marL="0" indent="0" algn="just">
              <a:lnSpc>
                <a:spcPct val="120000"/>
              </a:lnSpc>
              <a:buNone/>
            </a:pPr>
            <a:r>
              <a:rPr lang="en-IN" sz="3500" dirty="0">
                <a:solidFill>
                  <a:schemeClr val="accent3"/>
                </a:solidFill>
                <a:latin typeface="Times New Roman" panose="02020603050405020304" pitchFamily="18" charset="0"/>
                <a:cs typeface="Times New Roman" panose="02020603050405020304" pitchFamily="18" charset="0"/>
              </a:rPr>
              <a:t>SPANNING COLUMN</a:t>
            </a:r>
          </a:p>
          <a:p>
            <a:pPr algn="just">
              <a:lnSpc>
                <a:spcPct val="120000"/>
              </a:lnSpc>
            </a:pPr>
            <a:r>
              <a:rPr lang="en-IN" sz="2600" dirty="0" err="1">
                <a:solidFill>
                  <a:srgbClr val="FF0000"/>
                </a:solidFill>
                <a:latin typeface="Times New Roman" panose="02020603050405020304" pitchFamily="18" charset="0"/>
                <a:cs typeface="Times New Roman" panose="02020603050405020304" pitchFamily="18" charset="0"/>
              </a:rPr>
              <a:t>colspan</a:t>
            </a:r>
            <a:r>
              <a:rPr lang="en-IN" sz="2600" dirty="0">
                <a:solidFill>
                  <a:srgbClr val="FF0000"/>
                </a:solidFill>
                <a:latin typeface="Times New Roman" panose="02020603050405020304" pitchFamily="18" charset="0"/>
                <a:cs typeface="Times New Roman" panose="02020603050405020304" pitchFamily="18" charset="0"/>
              </a:rPr>
              <a:t> can be used within the &lt;td&gt; or &lt;</a:t>
            </a:r>
            <a:r>
              <a:rPr lang="en-IN" sz="2600" dirty="0" err="1">
                <a:solidFill>
                  <a:srgbClr val="FF0000"/>
                </a:solidFill>
                <a:latin typeface="Times New Roman" panose="02020603050405020304" pitchFamily="18" charset="0"/>
                <a:cs typeface="Times New Roman" panose="02020603050405020304" pitchFamily="18" charset="0"/>
              </a:rPr>
              <a:t>th</a:t>
            </a:r>
            <a:r>
              <a:rPr lang="en-IN" sz="2600" dirty="0">
                <a:solidFill>
                  <a:srgbClr val="FF0000"/>
                </a:solidFill>
                <a:latin typeface="Times New Roman" panose="02020603050405020304" pitchFamily="18" charset="0"/>
                <a:cs typeface="Times New Roman" panose="02020603050405020304" pitchFamily="18" charset="0"/>
              </a:rPr>
              <a:t>&gt; tag to indicate how many columns the cell should run for. It accepts numeric values.  </a:t>
            </a:r>
          </a:p>
          <a:p>
            <a:pPr algn="just">
              <a:lnSpc>
                <a:spcPct val="120000"/>
              </a:lnSpc>
            </a:pPr>
            <a:r>
              <a:rPr lang="en-IN" sz="2600" dirty="0">
                <a:solidFill>
                  <a:srgbClr val="FF0000"/>
                </a:solidFill>
                <a:latin typeface="Times New Roman" panose="02020603050405020304" pitchFamily="18" charset="0"/>
                <a:cs typeface="Times New Roman" panose="02020603050405020304" pitchFamily="18" charset="0"/>
              </a:rPr>
              <a:t>Example -  &lt;td </a:t>
            </a:r>
            <a:r>
              <a:rPr lang="en-IN" sz="2600" dirty="0" err="1">
                <a:solidFill>
                  <a:srgbClr val="FF0000"/>
                </a:solidFill>
                <a:latin typeface="Times New Roman" panose="02020603050405020304" pitchFamily="18" charset="0"/>
                <a:cs typeface="Times New Roman" panose="02020603050405020304" pitchFamily="18" charset="0"/>
              </a:rPr>
              <a:t>colspan</a:t>
            </a:r>
            <a:r>
              <a:rPr lang="en-IN" sz="2600" dirty="0">
                <a:solidFill>
                  <a:srgbClr val="FF0000"/>
                </a:solidFill>
                <a:latin typeface="Times New Roman" panose="02020603050405020304" pitchFamily="18" charset="0"/>
                <a:cs typeface="Times New Roman" panose="02020603050405020304" pitchFamily="18" charset="0"/>
              </a:rPr>
              <a:t>=“3”&gt; geography &lt;/td&gt;</a:t>
            </a:r>
          </a:p>
          <a:p>
            <a:pPr marL="0" indent="0" algn="just">
              <a:lnSpc>
                <a:spcPct val="120000"/>
              </a:lnSpc>
              <a:buNone/>
            </a:pPr>
            <a:r>
              <a:rPr lang="en-IN" sz="3500" dirty="0">
                <a:solidFill>
                  <a:schemeClr val="accent3"/>
                </a:solidFill>
                <a:latin typeface="Times New Roman" panose="02020603050405020304" pitchFamily="18" charset="0"/>
                <a:cs typeface="Times New Roman" panose="02020603050405020304" pitchFamily="18" charset="0"/>
              </a:rPr>
              <a:t>SPANNING ROW</a:t>
            </a:r>
          </a:p>
          <a:p>
            <a:pPr algn="just">
              <a:lnSpc>
                <a:spcPct val="120000"/>
              </a:lnSpc>
            </a:pPr>
            <a:r>
              <a:rPr lang="en-IN" sz="2600" dirty="0" err="1">
                <a:solidFill>
                  <a:srgbClr val="FF0000"/>
                </a:solidFill>
                <a:latin typeface="Times New Roman" panose="02020603050405020304" pitchFamily="18" charset="0"/>
                <a:cs typeface="Times New Roman" panose="02020603050405020304" pitchFamily="18" charset="0"/>
              </a:rPr>
              <a:t>rowspan</a:t>
            </a:r>
            <a:r>
              <a:rPr lang="en-IN" sz="2600" dirty="0">
                <a:solidFill>
                  <a:srgbClr val="FF0000"/>
                </a:solidFill>
                <a:latin typeface="Times New Roman" panose="02020603050405020304" pitchFamily="18" charset="0"/>
                <a:cs typeface="Times New Roman" panose="02020603050405020304" pitchFamily="18" charset="0"/>
              </a:rPr>
              <a:t> can be used within the &lt;td&gt; or &lt;</a:t>
            </a:r>
            <a:r>
              <a:rPr lang="en-IN" sz="2600" dirty="0" err="1">
                <a:solidFill>
                  <a:srgbClr val="FF0000"/>
                </a:solidFill>
                <a:latin typeface="Times New Roman" panose="02020603050405020304" pitchFamily="18" charset="0"/>
                <a:cs typeface="Times New Roman" panose="02020603050405020304" pitchFamily="18" charset="0"/>
              </a:rPr>
              <a:t>th</a:t>
            </a:r>
            <a:r>
              <a:rPr lang="en-IN" sz="2600" dirty="0">
                <a:solidFill>
                  <a:srgbClr val="FF0000"/>
                </a:solidFill>
                <a:latin typeface="Times New Roman" panose="02020603050405020304" pitchFamily="18" charset="0"/>
                <a:cs typeface="Times New Roman" panose="02020603050405020304" pitchFamily="18" charset="0"/>
              </a:rPr>
              <a:t>&gt; tag to indicate how many rows the cell should run for. It accepts numeric values.  </a:t>
            </a:r>
          </a:p>
          <a:p>
            <a:pPr algn="just">
              <a:lnSpc>
                <a:spcPct val="120000"/>
              </a:lnSpc>
            </a:pPr>
            <a:r>
              <a:rPr lang="en-IN" sz="2600" dirty="0">
                <a:solidFill>
                  <a:srgbClr val="FF0000"/>
                </a:solidFill>
                <a:latin typeface="Times New Roman" panose="02020603050405020304" pitchFamily="18" charset="0"/>
                <a:cs typeface="Times New Roman" panose="02020603050405020304" pitchFamily="18" charset="0"/>
              </a:rPr>
              <a:t>Example -  &lt;td </a:t>
            </a:r>
            <a:r>
              <a:rPr lang="en-IN" sz="2600" dirty="0" err="1">
                <a:solidFill>
                  <a:srgbClr val="FF0000"/>
                </a:solidFill>
                <a:latin typeface="Times New Roman" panose="02020603050405020304" pitchFamily="18" charset="0"/>
                <a:cs typeface="Times New Roman" panose="02020603050405020304" pitchFamily="18" charset="0"/>
              </a:rPr>
              <a:t>rowspan</a:t>
            </a:r>
            <a:r>
              <a:rPr lang="en-IN" sz="2600" dirty="0">
                <a:solidFill>
                  <a:srgbClr val="FF0000"/>
                </a:solidFill>
                <a:latin typeface="Times New Roman" panose="02020603050405020304" pitchFamily="18" charset="0"/>
                <a:cs typeface="Times New Roman" panose="02020603050405020304" pitchFamily="18" charset="0"/>
              </a:rPr>
              <a:t>=“2”&gt; geography &lt;/td&gt;</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8248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AF54F-5FF2-3F2C-1914-EFFAF9A6B802}"/>
              </a:ext>
            </a:extLst>
          </p:cNvPr>
          <p:cNvSpPr>
            <a:spLocks noGrp="1"/>
          </p:cNvSpPr>
          <p:nvPr>
            <p:ph type="title"/>
          </p:nvPr>
        </p:nvSpPr>
        <p:spPr>
          <a:xfrm>
            <a:off x="0" y="0"/>
            <a:ext cx="12191999" cy="1240971"/>
          </a:xfrm>
        </p:spPr>
        <p:txBody>
          <a:bodyPr>
            <a:normAutofit/>
          </a:bodyPr>
          <a:lstStyle/>
          <a:p>
            <a:r>
              <a:rPr lang="en-IN" sz="4000" dirty="0"/>
              <a:t>FORMS</a:t>
            </a:r>
            <a:endParaRPr lang="en-IN" sz="4000" dirty="0">
              <a:latin typeface="Times New Roman" panose="02020603050405020304" pitchFamily="18" charset="0"/>
              <a:cs typeface="Times New Roman" panose="02020603050405020304" pitchFamily="18" charset="0"/>
            </a:endParaRPr>
          </a:p>
        </p:txBody>
      </p:sp>
      <p:pic>
        <p:nvPicPr>
          <p:cNvPr id="7" name="Content Placeholder 4">
            <a:extLst>
              <a:ext uri="{FF2B5EF4-FFF2-40B4-BE49-F238E27FC236}">
                <a16:creationId xmlns:a16="http://schemas.microsoft.com/office/drawing/2014/main" id="{29C59B74-5FE9-478A-8042-6CB4BB8B4DB1}"/>
              </a:ext>
            </a:extLst>
          </p:cNvPr>
          <p:cNvPicPr>
            <a:picLocks noGrp="1" noChangeAspect="1"/>
          </p:cNvPicPr>
          <p:nvPr>
            <p:ph idx="1"/>
          </p:nvPr>
        </p:nvPicPr>
        <p:blipFill>
          <a:blip r:embed="rId2"/>
          <a:stretch>
            <a:fillRect/>
          </a:stretch>
        </p:blipFill>
        <p:spPr>
          <a:xfrm>
            <a:off x="3293172" y="1240971"/>
            <a:ext cx="5605653" cy="5421312"/>
          </a:xfrm>
          <a:prstGeom prst="rect">
            <a:avLst/>
          </a:prstGeom>
        </p:spPr>
      </p:pic>
    </p:spTree>
    <p:extLst>
      <p:ext uri="{BB962C8B-B14F-4D97-AF65-F5344CB8AC3E}">
        <p14:creationId xmlns:p14="http://schemas.microsoft.com/office/powerpoint/2010/main" val="1911317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AE2D6-3B40-A20F-DEDD-30BB59975565}"/>
              </a:ext>
            </a:extLst>
          </p:cNvPr>
          <p:cNvSpPr>
            <a:spLocks noGrp="1"/>
          </p:cNvSpPr>
          <p:nvPr>
            <p:ph type="title"/>
          </p:nvPr>
        </p:nvSpPr>
        <p:spPr>
          <a:xfrm>
            <a:off x="0" y="0"/>
            <a:ext cx="12192000" cy="1326321"/>
          </a:xfrm>
        </p:spPr>
        <p:txBody>
          <a:bodyPr>
            <a:normAutofit/>
          </a:bodyPr>
          <a:lstStyle/>
          <a:p>
            <a:r>
              <a:rPr lang="en-IN" sz="4000" dirty="0"/>
              <a:t>Form structure</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159D29-0597-26D1-CAEA-82AEFD66C759}"/>
              </a:ext>
            </a:extLst>
          </p:cNvPr>
          <p:cNvSpPr>
            <a:spLocks noGrp="1"/>
          </p:cNvSpPr>
          <p:nvPr>
            <p:ph idx="1"/>
          </p:nvPr>
        </p:nvSpPr>
        <p:spPr>
          <a:xfrm>
            <a:off x="0" y="1418146"/>
            <a:ext cx="12192000" cy="5439854"/>
          </a:xfrm>
        </p:spPr>
        <p:txBody>
          <a:bodyPr>
            <a:normAutofit/>
          </a:bodyPr>
          <a:lstStyle/>
          <a:p>
            <a:pPr algn="just">
              <a:lnSpc>
                <a:spcPct val="150000"/>
              </a:lnSpc>
            </a:pPr>
            <a:r>
              <a:rPr lang="en-IN" sz="2400" dirty="0">
                <a:solidFill>
                  <a:srgbClr val="FF0000"/>
                </a:solidFill>
                <a:latin typeface="Times New Roman" panose="02020603050405020304" pitchFamily="18" charset="0"/>
                <a:cs typeface="Times New Roman" panose="02020603050405020304" pitchFamily="18" charset="0"/>
              </a:rPr>
              <a:t>The Form controls live inside the &lt;form&gt;&lt;/form&gt; Element.</a:t>
            </a:r>
          </a:p>
          <a:p>
            <a:pPr algn="just">
              <a:lnSpc>
                <a:spcPct val="150000"/>
              </a:lnSpc>
            </a:pPr>
            <a:r>
              <a:rPr lang="en-IN" sz="2400" dirty="0">
                <a:solidFill>
                  <a:srgbClr val="FF0000"/>
                </a:solidFill>
                <a:latin typeface="Times New Roman" panose="02020603050405020304" pitchFamily="18" charset="0"/>
                <a:cs typeface="Times New Roman" panose="02020603050405020304" pitchFamily="18" charset="0"/>
              </a:rPr>
              <a:t>Each Form element must have the action and method attribute.</a:t>
            </a:r>
          </a:p>
          <a:p>
            <a:pPr algn="just">
              <a:lnSpc>
                <a:spcPct val="150000"/>
              </a:lnSpc>
            </a:pPr>
            <a:r>
              <a:rPr lang="en-IN" sz="2400" dirty="0">
                <a:solidFill>
                  <a:srgbClr val="FF0000"/>
                </a:solidFill>
                <a:latin typeface="Times New Roman" panose="02020603050405020304" pitchFamily="18" charset="0"/>
                <a:cs typeface="Times New Roman" panose="02020603050405020304" pitchFamily="18" charset="0"/>
              </a:rPr>
              <a:t>Action attribute – I</a:t>
            </a:r>
            <a:r>
              <a:rPr lang="en-US" sz="2400" dirty="0">
                <a:solidFill>
                  <a:srgbClr val="FF0000"/>
                </a:solidFill>
                <a:latin typeface="Times New Roman" panose="02020603050405020304" pitchFamily="18" charset="0"/>
                <a:cs typeface="Times New Roman" panose="02020603050405020304" pitchFamily="18" charset="0"/>
              </a:rPr>
              <a:t>t’s value is the URL for the page on the server that will receive the information in the form when it is submitted.</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Method attribute – there are 2 methods Get, Post.</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With the get method, the values from the form are added to the end of the URL specified in the action attribute.</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With the post method the values are sent in what are known as HTTP headers. </a:t>
            </a:r>
            <a:endParaRPr lang="en-IN" sz="2400" dirty="0">
              <a:solidFill>
                <a:srgbClr val="FF0000"/>
              </a:solidFill>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5675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A72A-30A3-5B30-B9D0-934358960998}"/>
              </a:ext>
            </a:extLst>
          </p:cNvPr>
          <p:cNvSpPr>
            <a:spLocks noGrp="1"/>
          </p:cNvSpPr>
          <p:nvPr>
            <p:ph type="title"/>
          </p:nvPr>
        </p:nvSpPr>
        <p:spPr>
          <a:xfrm>
            <a:off x="0" y="0"/>
            <a:ext cx="12192000" cy="1326321"/>
          </a:xfrm>
        </p:spPr>
        <p:txBody>
          <a:bodyPr>
            <a:normAutofit/>
          </a:bodyPr>
          <a:lstStyle/>
          <a:p>
            <a:r>
              <a:rPr lang="en-IN" sz="4000" dirty="0">
                <a:latin typeface="Times New Roman" panose="02020603050405020304" pitchFamily="18" charset="0"/>
                <a:cs typeface="Times New Roman" panose="02020603050405020304" pitchFamily="18" charset="0"/>
              </a:rPr>
              <a:t>Form controls</a:t>
            </a:r>
          </a:p>
        </p:txBody>
      </p:sp>
      <p:sp>
        <p:nvSpPr>
          <p:cNvPr id="3" name="Content Placeholder 2">
            <a:extLst>
              <a:ext uri="{FF2B5EF4-FFF2-40B4-BE49-F238E27FC236}">
                <a16:creationId xmlns:a16="http://schemas.microsoft.com/office/drawing/2014/main" id="{514E9AC7-D68C-1F85-9520-FE3450592234}"/>
              </a:ext>
            </a:extLst>
          </p:cNvPr>
          <p:cNvSpPr>
            <a:spLocks noGrp="1"/>
          </p:cNvSpPr>
          <p:nvPr>
            <p:ph idx="1"/>
          </p:nvPr>
        </p:nvSpPr>
        <p:spPr>
          <a:xfrm>
            <a:off x="0" y="1418146"/>
            <a:ext cx="12192000" cy="4906454"/>
          </a:xfrm>
        </p:spPr>
        <p:txBody>
          <a:bodyPr>
            <a:normAutofit/>
          </a:bodyPr>
          <a:lstStyle/>
          <a:p>
            <a:pPr algn="just">
              <a:lnSpc>
                <a:spcPct val="150000"/>
              </a:lnSpc>
            </a:pPr>
            <a:r>
              <a:rPr lang="en-IN" sz="2400" dirty="0">
                <a:solidFill>
                  <a:srgbClr val="FF0000"/>
                </a:solidFill>
                <a:latin typeface="Times New Roman" panose="02020603050405020304" pitchFamily="18" charset="0"/>
                <a:cs typeface="Times New Roman" panose="02020603050405020304" pitchFamily="18" charset="0"/>
              </a:rPr>
              <a:t>INPUT – This </a:t>
            </a:r>
            <a:r>
              <a:rPr lang="en-US" sz="2400" dirty="0">
                <a:solidFill>
                  <a:srgbClr val="FF0000"/>
                </a:solidFill>
                <a:latin typeface="Times New Roman" panose="02020603050405020304" pitchFamily="18" charset="0"/>
                <a:cs typeface="Times New Roman" panose="02020603050405020304" pitchFamily="18" charset="0"/>
              </a:rPr>
              <a:t>element is used to create several different form controls. The value of the type attribute determines what kind of input they will be creating.</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The different type values are – Text, Password, Email, Radio, Checkbox, file, submit.</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Basic format - &lt;input type=“text” name=“ ” value=“ “&gt;………&lt;/input&gt;</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Name attribute - The value of this attribute identifies the form control and is sent along with the information they enter to the server.</a:t>
            </a:r>
            <a:endParaRPr lang="en-IN" sz="2400" dirty="0">
              <a:solidFill>
                <a:srgbClr val="FF0000"/>
              </a:solidFill>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9103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4C1651-6C97-B513-AD94-2548C428154B}"/>
              </a:ext>
            </a:extLst>
          </p:cNvPr>
          <p:cNvSpPr>
            <a:spLocks noGrp="1"/>
          </p:cNvSpPr>
          <p:nvPr>
            <p:ph idx="1"/>
          </p:nvPr>
        </p:nvSpPr>
        <p:spPr>
          <a:xfrm>
            <a:off x="0" y="0"/>
            <a:ext cx="12192000" cy="6858000"/>
          </a:xfrm>
        </p:spPr>
        <p:txBody>
          <a:bodyPr>
            <a:normAutofit fontScale="85000" lnSpcReduction="20000"/>
          </a:bodyPr>
          <a:lstStyle/>
          <a:p>
            <a:pPr marL="0" indent="0" algn="just">
              <a:lnSpc>
                <a:spcPct val="150000"/>
              </a:lnSpc>
              <a:buNone/>
            </a:pPr>
            <a:r>
              <a:rPr lang="en-IN" sz="4600" dirty="0">
                <a:solidFill>
                  <a:schemeClr val="accent3"/>
                </a:solidFill>
                <a:latin typeface="Times New Roman" panose="02020603050405020304" pitchFamily="18" charset="0"/>
                <a:cs typeface="Times New Roman" panose="02020603050405020304" pitchFamily="18" charset="0"/>
              </a:rPr>
              <a:t>&lt;select&gt;&lt;/select&gt;</a:t>
            </a:r>
          </a:p>
          <a:p>
            <a:pPr algn="just">
              <a:lnSpc>
                <a:spcPct val="150000"/>
              </a:lnSpc>
            </a:pPr>
            <a:r>
              <a:rPr lang="en-US" sz="3400" dirty="0">
                <a:solidFill>
                  <a:srgbClr val="FF0000"/>
                </a:solidFill>
                <a:latin typeface="Times New Roman" panose="02020603050405020304" pitchFamily="18" charset="0"/>
                <a:cs typeface="Times New Roman" panose="02020603050405020304" pitchFamily="18" charset="0"/>
              </a:rPr>
              <a:t>This element is used to create a drop down list box. It contains two or more &lt;option&gt; elements. </a:t>
            </a:r>
          </a:p>
          <a:p>
            <a:pPr marL="0" indent="0" algn="just">
              <a:lnSpc>
                <a:spcPct val="150000"/>
              </a:lnSpc>
              <a:buNone/>
            </a:pPr>
            <a:r>
              <a:rPr lang="en-US" sz="3800" dirty="0">
                <a:solidFill>
                  <a:schemeClr val="accent3"/>
                </a:solidFill>
                <a:latin typeface="Times New Roman" panose="02020603050405020304" pitchFamily="18" charset="0"/>
                <a:cs typeface="Times New Roman" panose="02020603050405020304" pitchFamily="18" charset="0"/>
              </a:rPr>
              <a:t>&lt;option&gt;&lt;/option&gt;</a:t>
            </a:r>
          </a:p>
          <a:p>
            <a:pPr algn="just">
              <a:lnSpc>
                <a:spcPct val="150000"/>
              </a:lnSpc>
            </a:pPr>
            <a:r>
              <a:rPr lang="en-US" sz="3400" dirty="0">
                <a:solidFill>
                  <a:srgbClr val="FF0000"/>
                </a:solidFill>
                <a:latin typeface="Times New Roman" panose="02020603050405020304" pitchFamily="18" charset="0"/>
                <a:cs typeface="Times New Roman" panose="02020603050405020304" pitchFamily="18" charset="0"/>
              </a:rPr>
              <a:t>This element is used to specify the options that the user can select from. The words between the opening and closing tags will be shown to the user in the drop down box.</a:t>
            </a:r>
          </a:p>
          <a:p>
            <a:pPr marL="0" indent="0" algn="just">
              <a:lnSpc>
                <a:spcPct val="150000"/>
              </a:lnSpc>
              <a:buNone/>
            </a:pPr>
            <a:r>
              <a:rPr lang="en-US" sz="3800" dirty="0">
                <a:solidFill>
                  <a:schemeClr val="accent3"/>
                </a:solidFill>
                <a:latin typeface="Times New Roman" panose="02020603050405020304" pitchFamily="18" charset="0"/>
                <a:cs typeface="Times New Roman" panose="02020603050405020304" pitchFamily="18" charset="0"/>
              </a:rPr>
              <a:t>&lt;</a:t>
            </a:r>
            <a:r>
              <a:rPr lang="en-US" sz="3800" dirty="0" err="1">
                <a:solidFill>
                  <a:schemeClr val="accent3"/>
                </a:solidFill>
                <a:latin typeface="Times New Roman" panose="02020603050405020304" pitchFamily="18" charset="0"/>
                <a:cs typeface="Times New Roman" panose="02020603050405020304" pitchFamily="18" charset="0"/>
              </a:rPr>
              <a:t>textarea</a:t>
            </a:r>
            <a:r>
              <a:rPr lang="en-US" sz="3800" dirty="0">
                <a:solidFill>
                  <a:schemeClr val="accent3"/>
                </a:solidFill>
                <a:latin typeface="Times New Roman" panose="02020603050405020304" pitchFamily="18" charset="0"/>
                <a:cs typeface="Times New Roman" panose="02020603050405020304" pitchFamily="18" charset="0"/>
              </a:rPr>
              <a:t>&gt;&lt;/</a:t>
            </a:r>
            <a:r>
              <a:rPr lang="en-US" sz="3800" dirty="0" err="1">
                <a:solidFill>
                  <a:schemeClr val="accent3"/>
                </a:solidFill>
                <a:latin typeface="Times New Roman" panose="02020603050405020304" pitchFamily="18" charset="0"/>
                <a:cs typeface="Times New Roman" panose="02020603050405020304" pitchFamily="18" charset="0"/>
              </a:rPr>
              <a:t>textarea</a:t>
            </a:r>
            <a:r>
              <a:rPr lang="en-US" sz="3800" dirty="0">
                <a:solidFill>
                  <a:schemeClr val="accent3"/>
                </a:solidFill>
                <a:latin typeface="Times New Roman" panose="02020603050405020304" pitchFamily="18" charset="0"/>
                <a:cs typeface="Times New Roman" panose="02020603050405020304" pitchFamily="18" charset="0"/>
              </a:rPr>
              <a:t>&gt;</a:t>
            </a:r>
          </a:p>
          <a:p>
            <a:pPr algn="just">
              <a:lnSpc>
                <a:spcPct val="150000"/>
              </a:lnSpc>
            </a:pPr>
            <a:r>
              <a:rPr lang="en-US" sz="3100" dirty="0">
                <a:solidFill>
                  <a:srgbClr val="FF0000"/>
                </a:solidFill>
                <a:latin typeface="Times New Roman" panose="02020603050405020304" pitchFamily="18" charset="0"/>
                <a:cs typeface="Times New Roman" panose="02020603050405020304" pitchFamily="18" charset="0"/>
              </a:rPr>
              <a:t>element is used to create a </a:t>
            </a:r>
            <a:r>
              <a:rPr lang="en-US" sz="3100" dirty="0" err="1">
                <a:solidFill>
                  <a:srgbClr val="FF0000"/>
                </a:solidFill>
                <a:latin typeface="Times New Roman" panose="02020603050405020304" pitchFamily="18" charset="0"/>
                <a:cs typeface="Times New Roman" panose="02020603050405020304" pitchFamily="18" charset="0"/>
              </a:rPr>
              <a:t>mutli</a:t>
            </a:r>
            <a:r>
              <a:rPr lang="en-US" sz="3100" dirty="0">
                <a:solidFill>
                  <a:srgbClr val="FF0000"/>
                </a:solidFill>
                <a:latin typeface="Times New Roman" panose="02020603050405020304" pitchFamily="18" charset="0"/>
                <a:cs typeface="Times New Roman" panose="02020603050405020304" pitchFamily="18" charset="0"/>
              </a:rPr>
              <a:t>-line text input. Unlike other input elements this is not an empty element. It should therefore have an opening and a closing tag.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6300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DDB15-5993-6D7D-CCB9-19E0956A64F1}"/>
              </a:ext>
            </a:extLst>
          </p:cNvPr>
          <p:cNvSpPr>
            <a:spLocks noGrp="1"/>
          </p:cNvSpPr>
          <p:nvPr>
            <p:ph type="title"/>
          </p:nvPr>
        </p:nvSpPr>
        <p:spPr>
          <a:xfrm>
            <a:off x="0" y="0"/>
            <a:ext cx="12191999" cy="1326321"/>
          </a:xfrm>
        </p:spPr>
        <p:txBody>
          <a:bodyPr>
            <a:normAutofit/>
          </a:bodyPr>
          <a:lstStyle/>
          <a:p>
            <a:r>
              <a:rPr lang="en-IN" sz="4000" dirty="0">
                <a:latin typeface="Times New Roman" panose="02020603050405020304" pitchFamily="18" charset="0"/>
                <a:cs typeface="Times New Roman" panose="02020603050405020304" pitchFamily="18" charset="0"/>
              </a:rPr>
              <a:t>Grouping form elements</a:t>
            </a:r>
          </a:p>
        </p:txBody>
      </p:sp>
      <p:sp>
        <p:nvSpPr>
          <p:cNvPr id="3" name="Content Placeholder 2">
            <a:extLst>
              <a:ext uri="{FF2B5EF4-FFF2-40B4-BE49-F238E27FC236}">
                <a16:creationId xmlns:a16="http://schemas.microsoft.com/office/drawing/2014/main" id="{0E15D087-A321-98BA-5468-7A8849C53971}"/>
              </a:ext>
            </a:extLst>
          </p:cNvPr>
          <p:cNvSpPr>
            <a:spLocks noGrp="1"/>
          </p:cNvSpPr>
          <p:nvPr>
            <p:ph idx="1"/>
          </p:nvPr>
        </p:nvSpPr>
        <p:spPr>
          <a:xfrm>
            <a:off x="0" y="1326321"/>
            <a:ext cx="12191998" cy="5531679"/>
          </a:xfrm>
        </p:spPr>
        <p:txBody>
          <a:bodyPr>
            <a:normAutofit/>
          </a:bodyPr>
          <a:lstStyle/>
          <a:p>
            <a:pPr marL="0" indent="0" algn="just">
              <a:lnSpc>
                <a:spcPct val="150000"/>
              </a:lnSpc>
              <a:buNone/>
            </a:pPr>
            <a:r>
              <a:rPr lang="en-IN" sz="3200" dirty="0">
                <a:solidFill>
                  <a:schemeClr val="accent3"/>
                </a:solidFill>
                <a:latin typeface="Times New Roman" panose="02020603050405020304" pitchFamily="18" charset="0"/>
                <a:cs typeface="Times New Roman" panose="02020603050405020304" pitchFamily="18" charset="0"/>
              </a:rPr>
              <a:t>&lt;</a:t>
            </a:r>
            <a:r>
              <a:rPr lang="en-IN" sz="3200" dirty="0" err="1">
                <a:solidFill>
                  <a:schemeClr val="accent3"/>
                </a:solidFill>
                <a:latin typeface="Times New Roman" panose="02020603050405020304" pitchFamily="18" charset="0"/>
                <a:cs typeface="Times New Roman" panose="02020603050405020304" pitchFamily="18" charset="0"/>
              </a:rPr>
              <a:t>fieldset</a:t>
            </a:r>
            <a:r>
              <a:rPr lang="en-IN" sz="3200" dirty="0">
                <a:solidFill>
                  <a:schemeClr val="accent3"/>
                </a:solidFill>
                <a:latin typeface="Times New Roman" panose="02020603050405020304" pitchFamily="18" charset="0"/>
                <a:cs typeface="Times New Roman" panose="02020603050405020304" pitchFamily="18" charset="0"/>
              </a:rPr>
              <a:t>&gt; &lt;/</a:t>
            </a:r>
            <a:r>
              <a:rPr lang="en-IN" sz="3200" dirty="0" err="1">
                <a:solidFill>
                  <a:schemeClr val="accent3"/>
                </a:solidFill>
                <a:latin typeface="Times New Roman" panose="02020603050405020304" pitchFamily="18" charset="0"/>
                <a:cs typeface="Times New Roman" panose="02020603050405020304" pitchFamily="18" charset="0"/>
              </a:rPr>
              <a:t>fieldset</a:t>
            </a:r>
            <a:r>
              <a:rPr lang="en-IN" sz="3200" dirty="0">
                <a:solidFill>
                  <a:schemeClr val="accent3"/>
                </a:solidFill>
                <a:latin typeface="Times New Roman" panose="02020603050405020304" pitchFamily="18" charset="0"/>
                <a:cs typeface="Times New Roman" panose="02020603050405020304" pitchFamily="18" charset="0"/>
              </a:rPr>
              <a:t>&gt;</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You can group related form controls together inside this element. </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Most browsers will show the </a:t>
            </a:r>
            <a:r>
              <a:rPr lang="en-US" sz="2400" dirty="0" err="1">
                <a:solidFill>
                  <a:srgbClr val="FF0000"/>
                </a:solidFill>
                <a:latin typeface="Times New Roman" panose="02020603050405020304" pitchFamily="18" charset="0"/>
                <a:cs typeface="Times New Roman" panose="02020603050405020304" pitchFamily="18" charset="0"/>
              </a:rPr>
              <a:t>fieldset</a:t>
            </a:r>
            <a:r>
              <a:rPr lang="en-US" sz="2400" dirty="0">
                <a:solidFill>
                  <a:srgbClr val="FF0000"/>
                </a:solidFill>
                <a:latin typeface="Times New Roman" panose="02020603050405020304" pitchFamily="18" charset="0"/>
                <a:cs typeface="Times New Roman" panose="02020603050405020304" pitchFamily="18" charset="0"/>
              </a:rPr>
              <a:t> with a line around the edge to show how they are related. </a:t>
            </a:r>
          </a:p>
          <a:p>
            <a:pPr marL="0" indent="0" algn="just">
              <a:lnSpc>
                <a:spcPct val="150000"/>
              </a:lnSpc>
              <a:buNone/>
            </a:pPr>
            <a:r>
              <a:rPr lang="en-US" sz="3200" dirty="0">
                <a:solidFill>
                  <a:schemeClr val="accent3"/>
                </a:solidFill>
                <a:latin typeface="Times New Roman" panose="02020603050405020304" pitchFamily="18" charset="0"/>
                <a:cs typeface="Times New Roman" panose="02020603050405020304" pitchFamily="18" charset="0"/>
              </a:rPr>
              <a:t>&lt;legend&gt;&lt;/legend&gt;</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This element can come directly after the opening of the &lt;</a:t>
            </a:r>
            <a:r>
              <a:rPr lang="en-US" sz="2400" dirty="0" err="1">
                <a:solidFill>
                  <a:srgbClr val="FF0000"/>
                </a:solidFill>
                <a:latin typeface="Times New Roman" panose="02020603050405020304" pitchFamily="18" charset="0"/>
                <a:cs typeface="Times New Roman" panose="02020603050405020304" pitchFamily="18" charset="0"/>
              </a:rPr>
              <a:t>fieldset</a:t>
            </a:r>
            <a:r>
              <a:rPr lang="en-US" sz="2400" dirty="0">
                <a:solidFill>
                  <a:srgbClr val="FF0000"/>
                </a:solidFill>
                <a:latin typeface="Times New Roman" panose="02020603050405020304" pitchFamily="18" charset="0"/>
                <a:cs typeface="Times New Roman" panose="02020603050405020304" pitchFamily="18" charset="0"/>
              </a:rPr>
              <a:t>&gt; element.</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It contains a caption which helps identify the purpose of that group of form controls.</a:t>
            </a:r>
            <a:endParaRPr lang="en-IN" sz="2400" dirty="0">
              <a:solidFill>
                <a:srgbClr val="FF0000"/>
              </a:solidFill>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6425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CC5F2-3A2C-62AB-8ADF-9A077D9F0DA9}"/>
              </a:ext>
            </a:extLst>
          </p:cNvPr>
          <p:cNvSpPr>
            <a:spLocks noGrp="1"/>
          </p:cNvSpPr>
          <p:nvPr>
            <p:ph type="title"/>
          </p:nvPr>
        </p:nvSpPr>
        <p:spPr>
          <a:xfrm>
            <a:off x="0" y="283029"/>
            <a:ext cx="12192000" cy="1326321"/>
          </a:xfrm>
        </p:spPr>
        <p:txBody>
          <a:bodyPr>
            <a:normAutofit/>
          </a:bodyPr>
          <a:lstStyle/>
          <a:p>
            <a:r>
              <a:rPr lang="en-IN" sz="4000" dirty="0">
                <a:latin typeface="Times New Roman" panose="02020603050405020304" pitchFamily="18" charset="0"/>
                <a:cs typeface="Times New Roman" panose="02020603050405020304" pitchFamily="18" charset="0"/>
              </a:rPr>
              <a:t>Doctypes &amp; comments</a:t>
            </a:r>
          </a:p>
        </p:txBody>
      </p:sp>
      <p:sp>
        <p:nvSpPr>
          <p:cNvPr id="3" name="Content Placeholder 2">
            <a:extLst>
              <a:ext uri="{FF2B5EF4-FFF2-40B4-BE49-F238E27FC236}">
                <a16:creationId xmlns:a16="http://schemas.microsoft.com/office/drawing/2014/main" id="{FCBB7E13-1779-DF17-DACE-03C35DA56304}"/>
              </a:ext>
            </a:extLst>
          </p:cNvPr>
          <p:cNvSpPr>
            <a:spLocks noGrp="1"/>
          </p:cNvSpPr>
          <p:nvPr>
            <p:ph idx="1"/>
          </p:nvPr>
        </p:nvSpPr>
        <p:spPr>
          <a:xfrm>
            <a:off x="0" y="1760014"/>
            <a:ext cx="12192000" cy="4727872"/>
          </a:xfrm>
        </p:spPr>
        <p:txBody>
          <a:bodyPr>
            <a:normAutofit/>
          </a:bodyPr>
          <a:lstStyle/>
          <a:p>
            <a:pPr algn="just"/>
            <a:r>
              <a:rPr lang="en-US" sz="2400" dirty="0">
                <a:solidFill>
                  <a:srgbClr val="FF0000"/>
                </a:solidFill>
                <a:latin typeface="Times New Roman" panose="02020603050405020304" pitchFamily="18" charset="0"/>
                <a:cs typeface="Times New Roman" panose="02020603050405020304" pitchFamily="18" charset="0"/>
              </a:rPr>
              <a:t>Each web page should begin with a DOCTYPE declaration to tell a browser which version of HTML the page is using (although browsers usually display the page even if it is not included). </a:t>
            </a:r>
          </a:p>
          <a:p>
            <a:pPr algn="just"/>
            <a:r>
              <a:rPr lang="en-US" sz="2400" dirty="0">
                <a:solidFill>
                  <a:srgbClr val="FF0000"/>
                </a:solidFill>
                <a:latin typeface="Times New Roman" panose="02020603050405020304" pitchFamily="18" charset="0"/>
                <a:cs typeface="Times New Roman" panose="02020603050405020304" pitchFamily="18" charset="0"/>
              </a:rPr>
              <a:t>The doctype declaration for a HTML 5 document is &lt;!DOCTYPE html&gt;.</a:t>
            </a:r>
          </a:p>
          <a:p>
            <a:pPr marL="0" indent="0" algn="just">
              <a:buNone/>
            </a:pPr>
            <a:r>
              <a:rPr lang="en-US" sz="3200" dirty="0">
                <a:solidFill>
                  <a:schemeClr val="accent3"/>
                </a:solidFill>
                <a:latin typeface="Times New Roman" panose="02020603050405020304" pitchFamily="18" charset="0"/>
                <a:cs typeface="Times New Roman" panose="02020603050405020304" pitchFamily="18" charset="0"/>
              </a:rPr>
              <a:t>COMMENTS</a:t>
            </a:r>
          </a:p>
          <a:p>
            <a:pPr algn="just"/>
            <a:r>
              <a:rPr lang="en-IN" sz="2400" dirty="0">
                <a:solidFill>
                  <a:srgbClr val="FF0000"/>
                </a:solidFill>
                <a:latin typeface="Times New Roman" panose="02020603050405020304" pitchFamily="18" charset="0"/>
                <a:cs typeface="Times New Roman" panose="02020603050405020304" pitchFamily="18" charset="0"/>
              </a:rPr>
              <a:t>Comments in HTML can be defined using the following tag.</a:t>
            </a:r>
          </a:p>
          <a:p>
            <a:pPr algn="just"/>
            <a:r>
              <a:rPr lang="en-IN" sz="2400" dirty="0">
                <a:solidFill>
                  <a:srgbClr val="FF0000"/>
                </a:solidFill>
                <a:latin typeface="Times New Roman" panose="02020603050405020304" pitchFamily="18" charset="0"/>
                <a:cs typeface="Times New Roman" panose="02020603050405020304" pitchFamily="18" charset="0"/>
              </a:rPr>
              <a:t>&lt;!--  </a:t>
            </a:r>
            <a:r>
              <a:rPr lang="en-IN" sz="2400" i="1" dirty="0">
                <a:solidFill>
                  <a:srgbClr val="FF0000"/>
                </a:solidFill>
                <a:latin typeface="Times New Roman" panose="02020603050405020304" pitchFamily="18" charset="0"/>
                <a:cs typeface="Times New Roman" panose="02020603050405020304" pitchFamily="18" charset="0"/>
              </a:rPr>
              <a:t>place the comments here </a:t>
            </a:r>
            <a:r>
              <a:rPr lang="en-IN" sz="2400" dirty="0">
                <a:solidFill>
                  <a:srgbClr val="FF0000"/>
                </a:solidFill>
                <a:latin typeface="Times New Roman" panose="02020603050405020304" pitchFamily="18" charset="0"/>
                <a:cs typeface="Times New Roman" panose="02020603050405020304" pitchFamily="18" charset="0"/>
              </a:rPr>
              <a:t>--&gt;</a:t>
            </a:r>
          </a:p>
          <a:p>
            <a:pPr algn="just"/>
            <a:r>
              <a:rPr lang="en-IN" sz="2400" dirty="0">
                <a:solidFill>
                  <a:srgbClr val="FF0000"/>
                </a:solidFill>
                <a:latin typeface="Times New Roman" panose="02020603050405020304" pitchFamily="18" charset="0"/>
                <a:cs typeface="Times New Roman" panose="02020603050405020304" pitchFamily="18" charset="0"/>
              </a:rPr>
              <a:t>Comment will not be visible in the browser.</a:t>
            </a:r>
          </a:p>
        </p:txBody>
      </p:sp>
    </p:spTree>
    <p:extLst>
      <p:ext uri="{BB962C8B-B14F-4D97-AF65-F5344CB8AC3E}">
        <p14:creationId xmlns:p14="http://schemas.microsoft.com/office/powerpoint/2010/main" val="1230325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6C79D-80C3-456D-7077-8106A6F47C6C}"/>
              </a:ext>
            </a:extLst>
          </p:cNvPr>
          <p:cNvSpPr>
            <a:spLocks noGrp="1"/>
          </p:cNvSpPr>
          <p:nvPr>
            <p:ph type="title"/>
          </p:nvPr>
        </p:nvSpPr>
        <p:spPr>
          <a:xfrm>
            <a:off x="0" y="1"/>
            <a:ext cx="12191999" cy="1372916"/>
          </a:xfrm>
        </p:spPr>
        <p:txBody>
          <a:bodyPr>
            <a:normAutofit/>
          </a:bodyPr>
          <a:lstStyle/>
          <a:p>
            <a:r>
              <a:rPr lang="en-IN" sz="4000" dirty="0">
                <a:latin typeface="Times New Roman" panose="02020603050405020304" pitchFamily="18" charset="0"/>
                <a:cs typeface="Times New Roman" panose="02020603050405020304" pitchFamily="18" charset="0"/>
              </a:rPr>
              <a:t>Html elements, Tags</a:t>
            </a:r>
          </a:p>
        </p:txBody>
      </p:sp>
      <p:sp>
        <p:nvSpPr>
          <p:cNvPr id="3" name="Content Placeholder 2">
            <a:extLst>
              <a:ext uri="{FF2B5EF4-FFF2-40B4-BE49-F238E27FC236}">
                <a16:creationId xmlns:a16="http://schemas.microsoft.com/office/drawing/2014/main" id="{F49E7E52-0C17-2E62-A96F-B744DC7FEC1C}"/>
              </a:ext>
            </a:extLst>
          </p:cNvPr>
          <p:cNvSpPr>
            <a:spLocks noGrp="1"/>
          </p:cNvSpPr>
          <p:nvPr>
            <p:ph idx="1"/>
          </p:nvPr>
        </p:nvSpPr>
        <p:spPr>
          <a:xfrm>
            <a:off x="-1" y="1467695"/>
            <a:ext cx="12192000" cy="5390304"/>
          </a:xfrm>
        </p:spPr>
        <p:txBody>
          <a:bodyPr>
            <a:normAutofit/>
          </a:bodyPr>
          <a:lstStyle/>
          <a:p>
            <a:pPr algn="just"/>
            <a:r>
              <a:rPr lang="en-US" sz="2400" dirty="0">
                <a:solidFill>
                  <a:srgbClr val="FF0000"/>
                </a:solidFill>
                <a:latin typeface="Times New Roman" panose="02020603050405020304" pitchFamily="18" charset="0"/>
                <a:cs typeface="Times New Roman" panose="02020603050405020304" pitchFamily="18" charset="0"/>
              </a:rPr>
              <a:t>HTML uses elements to describe the structure of pages</a:t>
            </a:r>
            <a:r>
              <a:rPr lang="en-IN" sz="2800" dirty="0">
                <a:solidFill>
                  <a:srgbClr val="FF0000"/>
                </a:solidFill>
                <a:latin typeface="Times New Roman" panose="02020603050405020304" pitchFamily="18" charset="0"/>
                <a:cs typeface="Times New Roman" panose="02020603050405020304" pitchFamily="18" charset="0"/>
              </a:rPr>
              <a:t>.</a:t>
            </a:r>
          </a:p>
          <a:p>
            <a:pPr algn="just"/>
            <a:r>
              <a:rPr lang="en-US" sz="2400" dirty="0">
                <a:solidFill>
                  <a:srgbClr val="FF0000"/>
                </a:solidFill>
                <a:latin typeface="Times New Roman" panose="02020603050405020304" pitchFamily="18" charset="0"/>
                <a:cs typeface="Times New Roman" panose="02020603050405020304" pitchFamily="18" charset="0"/>
              </a:rPr>
              <a:t>Tags act like containers. They tell you something about the information that lies between their opening and closing tags.</a:t>
            </a:r>
            <a:endParaRPr lang="en-IN" sz="2800" dirty="0">
              <a:solidFill>
                <a:srgbClr val="FF0000"/>
              </a:solidFill>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505F424-8DFB-4CBD-8747-E4A6116478FD}"/>
              </a:ext>
            </a:extLst>
          </p:cNvPr>
          <p:cNvPicPr>
            <a:picLocks noChangeAspect="1"/>
          </p:cNvPicPr>
          <p:nvPr/>
        </p:nvPicPr>
        <p:blipFill>
          <a:blip r:embed="rId2"/>
          <a:stretch>
            <a:fillRect/>
          </a:stretch>
        </p:blipFill>
        <p:spPr>
          <a:xfrm>
            <a:off x="657487" y="3066817"/>
            <a:ext cx="3757760" cy="3598195"/>
          </a:xfrm>
          <a:prstGeom prst="rect">
            <a:avLst/>
          </a:prstGeom>
        </p:spPr>
      </p:pic>
      <p:pic>
        <p:nvPicPr>
          <p:cNvPr id="6" name="Picture 5">
            <a:extLst>
              <a:ext uri="{FF2B5EF4-FFF2-40B4-BE49-F238E27FC236}">
                <a16:creationId xmlns:a16="http://schemas.microsoft.com/office/drawing/2014/main" id="{136A677D-2F0C-4217-92C9-DB77BCB88F8E}"/>
              </a:ext>
            </a:extLst>
          </p:cNvPr>
          <p:cNvPicPr>
            <a:picLocks noChangeAspect="1"/>
          </p:cNvPicPr>
          <p:nvPr/>
        </p:nvPicPr>
        <p:blipFill>
          <a:blip r:embed="rId3"/>
          <a:stretch>
            <a:fillRect/>
          </a:stretch>
        </p:blipFill>
        <p:spPr>
          <a:xfrm>
            <a:off x="5897875" y="3066816"/>
            <a:ext cx="3757760" cy="3598195"/>
          </a:xfrm>
          <a:prstGeom prst="rect">
            <a:avLst/>
          </a:prstGeom>
        </p:spPr>
      </p:pic>
    </p:spTree>
    <p:extLst>
      <p:ext uri="{BB962C8B-B14F-4D97-AF65-F5344CB8AC3E}">
        <p14:creationId xmlns:p14="http://schemas.microsoft.com/office/powerpoint/2010/main" val="2586550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5EF3C-BDB5-5A85-DFDC-8DAE39EEA786}"/>
              </a:ext>
            </a:extLst>
          </p:cNvPr>
          <p:cNvSpPr>
            <a:spLocks noGrp="1"/>
          </p:cNvSpPr>
          <p:nvPr>
            <p:ph type="title"/>
          </p:nvPr>
        </p:nvSpPr>
        <p:spPr>
          <a:xfrm>
            <a:off x="0" y="0"/>
            <a:ext cx="12191999" cy="1326321"/>
          </a:xfrm>
        </p:spPr>
        <p:txBody>
          <a:bodyPr>
            <a:normAutofit/>
          </a:bodyPr>
          <a:lstStyle/>
          <a:p>
            <a:r>
              <a:rPr lang="en-IN" sz="4000" dirty="0"/>
              <a:t>Id attribute</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EB8448-9FE6-08B0-6C01-C3DD42CE1225}"/>
              </a:ext>
            </a:extLst>
          </p:cNvPr>
          <p:cNvSpPr>
            <a:spLocks noGrp="1"/>
          </p:cNvSpPr>
          <p:nvPr>
            <p:ph idx="1"/>
          </p:nvPr>
        </p:nvSpPr>
        <p:spPr>
          <a:xfrm>
            <a:off x="-1" y="1326321"/>
            <a:ext cx="12191999" cy="4867650"/>
          </a:xfrm>
        </p:spPr>
        <p:txBody>
          <a:bodyPr>
            <a:normAutofit/>
          </a:bodyPr>
          <a:lstStyle/>
          <a:p>
            <a:pPr algn="just"/>
            <a:r>
              <a:rPr lang="en-US" sz="2400" dirty="0">
                <a:solidFill>
                  <a:srgbClr val="FF0000"/>
                </a:solidFill>
                <a:latin typeface="Times New Roman" panose="02020603050405020304" pitchFamily="18" charset="0"/>
                <a:cs typeface="Times New Roman" panose="02020603050405020304" pitchFamily="18" charset="0"/>
              </a:rPr>
              <a:t>Every HTML element can carry the id attribute. It is used to uniquely identify that element from other elements on the page. </a:t>
            </a:r>
          </a:p>
          <a:p>
            <a:pPr algn="just"/>
            <a:r>
              <a:rPr lang="en-US" sz="2400" dirty="0">
                <a:solidFill>
                  <a:srgbClr val="FF0000"/>
                </a:solidFill>
                <a:latin typeface="Times New Roman" panose="02020603050405020304" pitchFamily="18" charset="0"/>
                <a:cs typeface="Times New Roman" panose="02020603050405020304" pitchFamily="18" charset="0"/>
              </a:rPr>
              <a:t>Its value should start with a letter or an underscore (not a number or any other character). </a:t>
            </a:r>
          </a:p>
          <a:p>
            <a:pPr algn="just"/>
            <a:r>
              <a:rPr lang="en-US" sz="2400" dirty="0">
                <a:solidFill>
                  <a:srgbClr val="FF0000"/>
                </a:solidFill>
                <a:latin typeface="Times New Roman" panose="02020603050405020304" pitchFamily="18" charset="0"/>
                <a:cs typeface="Times New Roman" panose="02020603050405020304" pitchFamily="18" charset="0"/>
              </a:rPr>
              <a:t>It is important that no two elements on the same page have the same value for their id attributes (otherwise the value is no longer unique).</a:t>
            </a:r>
          </a:p>
          <a:p>
            <a:pPr algn="just"/>
            <a:r>
              <a:rPr lang="en-US" sz="2400" dirty="0">
                <a:solidFill>
                  <a:srgbClr val="FF0000"/>
                </a:solidFill>
                <a:latin typeface="Times New Roman" panose="02020603050405020304" pitchFamily="18" charset="0"/>
                <a:cs typeface="Times New Roman" panose="02020603050405020304" pitchFamily="18" charset="0"/>
              </a:rPr>
              <a:t>The id attribute is known as a global attribute because it can be used on any element.</a:t>
            </a:r>
          </a:p>
          <a:p>
            <a:pPr algn="just"/>
            <a:r>
              <a:rPr lang="en-US" sz="2400" dirty="0">
                <a:solidFill>
                  <a:srgbClr val="FF0000"/>
                </a:solidFill>
                <a:latin typeface="Times New Roman" panose="02020603050405020304" pitchFamily="18" charset="0"/>
                <a:cs typeface="Times New Roman" panose="02020603050405020304" pitchFamily="18" charset="0"/>
              </a:rPr>
              <a:t>Example - &lt;p id=“</a:t>
            </a:r>
            <a:r>
              <a:rPr lang="en-US" sz="2400" dirty="0" err="1">
                <a:solidFill>
                  <a:srgbClr val="FF0000"/>
                </a:solidFill>
                <a:latin typeface="Times New Roman" panose="02020603050405020304" pitchFamily="18" charset="0"/>
                <a:cs typeface="Times New Roman" panose="02020603050405020304" pitchFamily="18" charset="0"/>
              </a:rPr>
              <a:t>para_one</a:t>
            </a:r>
            <a:r>
              <a:rPr lang="en-US" sz="2400" dirty="0">
                <a:solidFill>
                  <a:srgbClr val="FF0000"/>
                </a:solidFill>
                <a:latin typeface="Times New Roman" panose="02020603050405020304" pitchFamily="18" charset="0"/>
                <a:cs typeface="Times New Roman" panose="02020603050405020304" pitchFamily="18" charset="0"/>
              </a:rPr>
              <a:t>”&gt;……………&lt;/p&gt;</a:t>
            </a:r>
            <a:endParaRPr lang="en-IN"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2508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B031E-7C9D-3CA0-EF85-1DC79D9F8B66}"/>
              </a:ext>
            </a:extLst>
          </p:cNvPr>
          <p:cNvSpPr>
            <a:spLocks noGrp="1"/>
          </p:cNvSpPr>
          <p:nvPr>
            <p:ph type="title"/>
          </p:nvPr>
        </p:nvSpPr>
        <p:spPr>
          <a:xfrm>
            <a:off x="0" y="0"/>
            <a:ext cx="12192000" cy="1326321"/>
          </a:xfrm>
        </p:spPr>
        <p:txBody>
          <a:bodyPr>
            <a:normAutofit/>
          </a:bodyPr>
          <a:lstStyle/>
          <a:p>
            <a:r>
              <a:rPr lang="en-IN" sz="4000" dirty="0">
                <a:latin typeface="Times New Roman" panose="02020603050405020304" pitchFamily="18" charset="0"/>
                <a:cs typeface="Times New Roman" panose="02020603050405020304" pitchFamily="18" charset="0"/>
              </a:rPr>
              <a:t>Class attribute</a:t>
            </a:r>
          </a:p>
        </p:txBody>
      </p:sp>
      <p:sp>
        <p:nvSpPr>
          <p:cNvPr id="3" name="Content Placeholder 2">
            <a:extLst>
              <a:ext uri="{FF2B5EF4-FFF2-40B4-BE49-F238E27FC236}">
                <a16:creationId xmlns:a16="http://schemas.microsoft.com/office/drawing/2014/main" id="{3991543A-AEA4-D152-3788-0DD0F1949037}"/>
              </a:ext>
            </a:extLst>
          </p:cNvPr>
          <p:cNvSpPr>
            <a:spLocks noGrp="1"/>
          </p:cNvSpPr>
          <p:nvPr>
            <p:ph idx="1"/>
          </p:nvPr>
        </p:nvSpPr>
        <p:spPr>
          <a:xfrm>
            <a:off x="0" y="1424292"/>
            <a:ext cx="12192000" cy="5433707"/>
          </a:xfrm>
        </p:spPr>
        <p:txBody>
          <a:bodyPr>
            <a:norm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Every HTML element can also carry a class attribute. </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Sometimes, rather than uniquely identifying one element within a document, you will want a way to identify several elements as being different from the other elements on the page. </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By default, using these attributes does not affect the presentation of an element. It will only change their appearance if there is a CSS rule that indicates it should be displayed differently.</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If you would like to indicate that an element belongs to several classes, you can separate class names with a space.</a:t>
            </a:r>
            <a:endParaRPr lang="en-US" sz="2800" dirty="0">
              <a:solidFill>
                <a:srgbClr val="FF0000"/>
              </a:solidFill>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311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B550D-792A-5325-1644-9542E96D0A45}"/>
              </a:ext>
            </a:extLst>
          </p:cNvPr>
          <p:cNvSpPr>
            <a:spLocks noGrp="1"/>
          </p:cNvSpPr>
          <p:nvPr>
            <p:ph type="title"/>
          </p:nvPr>
        </p:nvSpPr>
        <p:spPr>
          <a:xfrm>
            <a:off x="0" y="0"/>
            <a:ext cx="12191999" cy="1326321"/>
          </a:xfrm>
        </p:spPr>
        <p:txBody>
          <a:bodyPr>
            <a:normAutofit/>
          </a:bodyPr>
          <a:lstStyle/>
          <a:p>
            <a:r>
              <a:rPr lang="en-IN" sz="4000" dirty="0">
                <a:latin typeface="Times New Roman" panose="02020603050405020304" pitchFamily="18" charset="0"/>
                <a:cs typeface="Times New Roman" panose="02020603050405020304" pitchFamily="18" charset="0"/>
              </a:rPr>
              <a:t>Block &amp; inline elements</a:t>
            </a:r>
          </a:p>
        </p:txBody>
      </p:sp>
      <p:sp>
        <p:nvSpPr>
          <p:cNvPr id="3" name="Content Placeholder 2">
            <a:extLst>
              <a:ext uri="{FF2B5EF4-FFF2-40B4-BE49-F238E27FC236}">
                <a16:creationId xmlns:a16="http://schemas.microsoft.com/office/drawing/2014/main" id="{B4CEFC59-6DE8-FFC3-8692-4347F7179B82}"/>
              </a:ext>
            </a:extLst>
          </p:cNvPr>
          <p:cNvSpPr>
            <a:spLocks noGrp="1"/>
          </p:cNvSpPr>
          <p:nvPr>
            <p:ph idx="1"/>
          </p:nvPr>
        </p:nvSpPr>
        <p:spPr>
          <a:xfrm>
            <a:off x="0" y="1475578"/>
            <a:ext cx="12192000" cy="5382422"/>
          </a:xfrm>
        </p:spPr>
        <p:txBody>
          <a:bodyPr>
            <a:normAutofit/>
          </a:bodyPr>
          <a:lstStyle/>
          <a:p>
            <a:pPr marL="0" indent="0" algn="just">
              <a:buNone/>
            </a:pPr>
            <a:r>
              <a:rPr lang="en-IN" sz="3200" dirty="0">
                <a:solidFill>
                  <a:schemeClr val="accent3"/>
                </a:solidFill>
                <a:latin typeface="Times New Roman" panose="02020603050405020304" pitchFamily="18" charset="0"/>
                <a:cs typeface="Times New Roman" panose="02020603050405020304" pitchFamily="18" charset="0"/>
              </a:rPr>
              <a:t>BLOCK ELEMENTS – </a:t>
            </a:r>
          </a:p>
          <a:p>
            <a:pPr algn="just"/>
            <a:r>
              <a:rPr lang="en-US" sz="2400" dirty="0">
                <a:solidFill>
                  <a:srgbClr val="FF0000"/>
                </a:solidFill>
                <a:latin typeface="Times New Roman" panose="02020603050405020304" pitchFamily="18" charset="0"/>
                <a:cs typeface="Times New Roman" panose="02020603050405020304" pitchFamily="18" charset="0"/>
              </a:rPr>
              <a:t>Some elements will always appear to start on a new line in the browser window. These are known as block level elements. </a:t>
            </a:r>
          </a:p>
          <a:p>
            <a:pPr algn="just"/>
            <a:r>
              <a:rPr lang="en-US" sz="2400" dirty="0">
                <a:solidFill>
                  <a:srgbClr val="FF0000"/>
                </a:solidFill>
                <a:latin typeface="Times New Roman" panose="02020603050405020304" pitchFamily="18" charset="0"/>
                <a:cs typeface="Times New Roman" panose="02020603050405020304" pitchFamily="18" charset="0"/>
              </a:rPr>
              <a:t>Example - &lt;h1&gt;, &lt;p&gt;, &lt;</a:t>
            </a:r>
            <a:r>
              <a:rPr lang="en-US" sz="2400" dirty="0" err="1">
                <a:solidFill>
                  <a:srgbClr val="FF0000"/>
                </a:solidFill>
                <a:latin typeface="Times New Roman" panose="02020603050405020304" pitchFamily="18" charset="0"/>
                <a:cs typeface="Times New Roman" panose="02020603050405020304" pitchFamily="18" charset="0"/>
              </a:rPr>
              <a:t>ul</a:t>
            </a:r>
            <a:r>
              <a:rPr lang="en-US" sz="2400" dirty="0">
                <a:solidFill>
                  <a:srgbClr val="FF0000"/>
                </a:solidFill>
                <a:latin typeface="Times New Roman" panose="02020603050405020304" pitchFamily="18" charset="0"/>
                <a:cs typeface="Times New Roman" panose="02020603050405020304" pitchFamily="18" charset="0"/>
              </a:rPr>
              <a:t>&gt;, &lt;li&gt;, etc.</a:t>
            </a:r>
            <a:endParaRPr lang="en-US" sz="24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3200" dirty="0">
                <a:solidFill>
                  <a:schemeClr val="accent3"/>
                </a:solidFill>
                <a:latin typeface="Times New Roman" panose="02020603050405020304" pitchFamily="18" charset="0"/>
                <a:cs typeface="Times New Roman" panose="02020603050405020304" pitchFamily="18" charset="0"/>
              </a:rPr>
              <a:t>INLINE ELEMENTS – </a:t>
            </a:r>
          </a:p>
          <a:p>
            <a:pPr algn="just"/>
            <a:r>
              <a:rPr lang="en-US" sz="2400" dirty="0">
                <a:solidFill>
                  <a:srgbClr val="FF0000"/>
                </a:solidFill>
                <a:latin typeface="Times New Roman" panose="02020603050405020304" pitchFamily="18" charset="0"/>
                <a:cs typeface="Times New Roman" panose="02020603050405020304" pitchFamily="18" charset="0"/>
              </a:rPr>
              <a:t>Some elements will always  continue to appear on the same line as their neighboring elements. These are known as inline elements.</a:t>
            </a:r>
          </a:p>
          <a:p>
            <a:pPr algn="just"/>
            <a:r>
              <a:rPr lang="en-US" sz="2400" dirty="0">
                <a:solidFill>
                  <a:srgbClr val="FF0000"/>
                </a:solidFill>
                <a:latin typeface="Times New Roman" panose="02020603050405020304" pitchFamily="18" charset="0"/>
                <a:cs typeface="Times New Roman" panose="02020603050405020304" pitchFamily="18" charset="0"/>
              </a:rPr>
              <a:t>Example - &lt;a&gt;, &lt;</a:t>
            </a:r>
            <a:r>
              <a:rPr lang="en-US" sz="2400" dirty="0" err="1">
                <a:solidFill>
                  <a:srgbClr val="FF0000"/>
                </a:solidFill>
                <a:latin typeface="Times New Roman" panose="02020603050405020304" pitchFamily="18" charset="0"/>
                <a:cs typeface="Times New Roman" panose="02020603050405020304" pitchFamily="18" charset="0"/>
              </a:rPr>
              <a:t>img</a:t>
            </a:r>
            <a:r>
              <a:rPr lang="en-US" sz="2400" dirty="0">
                <a:solidFill>
                  <a:srgbClr val="FF0000"/>
                </a:solidFill>
                <a:latin typeface="Times New Roman" panose="02020603050405020304" pitchFamily="18" charset="0"/>
                <a:cs typeface="Times New Roman" panose="02020603050405020304" pitchFamily="18" charset="0"/>
              </a:rPr>
              <a:t>&gt;, &lt;b&gt;, etc.</a:t>
            </a:r>
          </a:p>
        </p:txBody>
      </p:sp>
    </p:spTree>
    <p:extLst>
      <p:ext uri="{BB962C8B-B14F-4D97-AF65-F5344CB8AC3E}">
        <p14:creationId xmlns:p14="http://schemas.microsoft.com/office/powerpoint/2010/main" val="2859274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1D60A-3DA6-F563-5881-8DA4F6A81B23}"/>
              </a:ext>
            </a:extLst>
          </p:cNvPr>
          <p:cNvSpPr>
            <a:spLocks noGrp="1"/>
          </p:cNvSpPr>
          <p:nvPr>
            <p:ph type="title"/>
          </p:nvPr>
        </p:nvSpPr>
        <p:spPr>
          <a:xfrm>
            <a:off x="0" y="0"/>
            <a:ext cx="12192000" cy="1326321"/>
          </a:xfrm>
        </p:spPr>
        <p:txBody>
          <a:bodyPr>
            <a:normAutofit/>
          </a:bodyPr>
          <a:lstStyle/>
          <a:p>
            <a:r>
              <a:rPr lang="en-IN" sz="4000" dirty="0">
                <a:latin typeface="Times New Roman" panose="02020603050405020304" pitchFamily="18" charset="0"/>
                <a:cs typeface="Times New Roman" panose="02020603050405020304" pitchFamily="18" charset="0"/>
              </a:rPr>
              <a:t>Grouping elements in a block</a:t>
            </a:r>
          </a:p>
        </p:txBody>
      </p:sp>
      <p:sp>
        <p:nvSpPr>
          <p:cNvPr id="3" name="Content Placeholder 2">
            <a:extLst>
              <a:ext uri="{FF2B5EF4-FFF2-40B4-BE49-F238E27FC236}">
                <a16:creationId xmlns:a16="http://schemas.microsoft.com/office/drawing/2014/main" id="{048850D8-AA29-4911-51AE-A7005BBED759}"/>
              </a:ext>
            </a:extLst>
          </p:cNvPr>
          <p:cNvSpPr>
            <a:spLocks noGrp="1"/>
          </p:cNvSpPr>
          <p:nvPr>
            <p:ph idx="1"/>
          </p:nvPr>
        </p:nvSpPr>
        <p:spPr>
          <a:xfrm>
            <a:off x="0" y="1432036"/>
            <a:ext cx="12192000" cy="5425964"/>
          </a:xfrm>
        </p:spPr>
        <p:txBody>
          <a:bodyPr>
            <a:normAutofit/>
          </a:bodyPr>
          <a:lstStyle/>
          <a:p>
            <a:pPr algn="just"/>
            <a:r>
              <a:rPr lang="en-IN" sz="2400" dirty="0">
                <a:solidFill>
                  <a:srgbClr val="FF0000"/>
                </a:solidFill>
                <a:latin typeface="Times New Roman" panose="02020603050405020304" pitchFamily="18" charset="0"/>
                <a:cs typeface="Times New Roman" panose="02020603050405020304" pitchFamily="18" charset="0"/>
              </a:rPr>
              <a:t>The &lt;div&gt; element </a:t>
            </a:r>
            <a:r>
              <a:rPr lang="en-US" sz="2400" dirty="0">
                <a:solidFill>
                  <a:srgbClr val="FF0000"/>
                </a:solidFill>
                <a:latin typeface="Times New Roman" panose="02020603050405020304" pitchFamily="18" charset="0"/>
                <a:cs typeface="Times New Roman" panose="02020603050405020304" pitchFamily="18" charset="0"/>
              </a:rPr>
              <a:t>allows you to group a set of elements together in one block-level box.</a:t>
            </a:r>
          </a:p>
          <a:p>
            <a:pPr algn="just"/>
            <a:r>
              <a:rPr lang="en-US" sz="2400" dirty="0">
                <a:solidFill>
                  <a:srgbClr val="FF0000"/>
                </a:solidFill>
                <a:latin typeface="Times New Roman" panose="02020603050405020304" pitchFamily="18" charset="0"/>
                <a:cs typeface="Times New Roman" panose="02020603050405020304" pitchFamily="18" charset="0"/>
              </a:rPr>
              <a:t>In a browser, the contents of the &lt;div&gt; element will start on a new line, but other than this it will make no difference to the presentation of the page. </a:t>
            </a:r>
          </a:p>
          <a:p>
            <a:pPr algn="just"/>
            <a:r>
              <a:rPr lang="en-US" sz="2400" dirty="0">
                <a:solidFill>
                  <a:srgbClr val="FF0000"/>
                </a:solidFill>
                <a:latin typeface="Times New Roman" panose="02020603050405020304" pitchFamily="18" charset="0"/>
                <a:cs typeface="Times New Roman" panose="02020603050405020304" pitchFamily="18" charset="0"/>
              </a:rPr>
              <a:t>It can also make it easier to follow your code if you have used &lt;div&gt; elements to hold each section of the page.</a:t>
            </a:r>
            <a:endParaRPr lang="en-IN" sz="2400" dirty="0">
              <a:solidFill>
                <a:srgbClr val="FF0000"/>
              </a:solidFill>
              <a:latin typeface="Times New Roman" panose="02020603050405020304" pitchFamily="18" charset="0"/>
              <a:cs typeface="Times New Roman" panose="02020603050405020304" pitchFamily="18" charset="0"/>
            </a:endParaRPr>
          </a:p>
          <a:p>
            <a:pPr algn="just"/>
            <a:r>
              <a:rPr lang="en-IN" sz="2400" dirty="0">
                <a:solidFill>
                  <a:srgbClr val="FF0000"/>
                </a:solidFill>
                <a:latin typeface="Times New Roman" panose="02020603050405020304" pitchFamily="18" charset="0"/>
                <a:cs typeface="Times New Roman" panose="02020603050405020304" pitchFamily="18" charset="0"/>
              </a:rPr>
              <a:t>By using the id/class attribute to the &lt;div&gt; element you can style it with the help of CSS properties.</a:t>
            </a:r>
          </a:p>
          <a:p>
            <a:pPr algn="just"/>
            <a:r>
              <a:rPr lang="en-IN" sz="2400" dirty="0">
                <a:solidFill>
                  <a:srgbClr val="FF0000"/>
                </a:solidFill>
                <a:latin typeface="Times New Roman" panose="02020603050405020304" pitchFamily="18" charset="0"/>
                <a:cs typeface="Times New Roman" panose="02020603050405020304" pitchFamily="18" charset="0"/>
              </a:rPr>
              <a:t>For example - A &lt;div&gt; element  can be created to hold all the elements of a nav bar of the web page (like the logo and the navigation).</a:t>
            </a:r>
            <a:endParaRPr lang="en-US" sz="2400" dirty="0">
              <a:solidFill>
                <a:srgbClr val="FF0000"/>
              </a:solidFill>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2997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C1881-075E-CDDE-BD5E-6488CEAC600F}"/>
              </a:ext>
            </a:extLst>
          </p:cNvPr>
          <p:cNvSpPr>
            <a:spLocks noGrp="1"/>
          </p:cNvSpPr>
          <p:nvPr>
            <p:ph type="title"/>
          </p:nvPr>
        </p:nvSpPr>
        <p:spPr>
          <a:xfrm>
            <a:off x="0" y="0"/>
            <a:ext cx="12192000" cy="1326321"/>
          </a:xfrm>
        </p:spPr>
        <p:txBody>
          <a:bodyPr>
            <a:normAutofit/>
          </a:bodyPr>
          <a:lstStyle/>
          <a:p>
            <a:r>
              <a:rPr lang="en-IN" sz="4000" dirty="0" err="1"/>
              <a:t>IFRames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6670C4-4D9B-786F-E572-B56D5DC8D1DF}"/>
              </a:ext>
            </a:extLst>
          </p:cNvPr>
          <p:cNvSpPr>
            <a:spLocks noGrp="1"/>
          </p:cNvSpPr>
          <p:nvPr>
            <p:ph idx="1"/>
          </p:nvPr>
        </p:nvSpPr>
        <p:spPr>
          <a:xfrm>
            <a:off x="0" y="1326320"/>
            <a:ext cx="12192000" cy="5531679"/>
          </a:xfrm>
        </p:spPr>
        <p:txBody>
          <a:bodyPr>
            <a:norm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The term </a:t>
            </a:r>
            <a:r>
              <a:rPr lang="en-US" sz="2400" dirty="0" err="1">
                <a:solidFill>
                  <a:srgbClr val="FF0000"/>
                </a:solidFill>
                <a:latin typeface="Times New Roman" panose="02020603050405020304" pitchFamily="18" charset="0"/>
                <a:cs typeface="Times New Roman" panose="02020603050405020304" pitchFamily="18" charset="0"/>
              </a:rPr>
              <a:t>iframe</a:t>
            </a:r>
            <a:r>
              <a:rPr lang="en-US" sz="2400" dirty="0">
                <a:solidFill>
                  <a:srgbClr val="FF0000"/>
                </a:solidFill>
                <a:latin typeface="Times New Roman" panose="02020603050405020304" pitchFamily="18" charset="0"/>
                <a:cs typeface="Times New Roman" panose="02020603050405020304" pitchFamily="18" charset="0"/>
              </a:rPr>
              <a:t> is an abbreviation of inline frame. An </a:t>
            </a:r>
            <a:r>
              <a:rPr lang="en-US" sz="2400" dirty="0" err="1">
                <a:solidFill>
                  <a:srgbClr val="FF0000"/>
                </a:solidFill>
                <a:latin typeface="Times New Roman" panose="02020603050405020304" pitchFamily="18" charset="0"/>
                <a:cs typeface="Times New Roman" panose="02020603050405020304" pitchFamily="18" charset="0"/>
              </a:rPr>
              <a:t>iframe</a:t>
            </a:r>
            <a:r>
              <a:rPr lang="en-US" sz="2400" dirty="0">
                <a:solidFill>
                  <a:srgbClr val="FF0000"/>
                </a:solidFill>
                <a:latin typeface="Times New Roman" panose="02020603050405020304" pitchFamily="18" charset="0"/>
                <a:cs typeface="Times New Roman" panose="02020603050405020304" pitchFamily="18" charset="0"/>
              </a:rPr>
              <a:t> is like a little window that has been cut into your page — and in that window you can see another page. </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Some attributes used in &lt;</a:t>
            </a:r>
            <a:r>
              <a:rPr lang="en-US" sz="2400" dirty="0" err="1">
                <a:solidFill>
                  <a:srgbClr val="FF0000"/>
                </a:solidFill>
                <a:latin typeface="Times New Roman" panose="02020603050405020304" pitchFamily="18" charset="0"/>
                <a:cs typeface="Times New Roman" panose="02020603050405020304" pitchFamily="18" charset="0"/>
              </a:rPr>
              <a:t>iframe</a:t>
            </a:r>
            <a:r>
              <a:rPr lang="en-US" sz="2400" dirty="0">
                <a:solidFill>
                  <a:srgbClr val="FF0000"/>
                </a:solidFill>
                <a:latin typeface="Times New Roman" panose="02020603050405020304" pitchFamily="18" charset="0"/>
                <a:cs typeface="Times New Roman" panose="02020603050405020304" pitchFamily="18" charset="0"/>
              </a:rPr>
              <a:t>&gt; element are-</a:t>
            </a:r>
          </a:p>
          <a:p>
            <a:pPr algn="just">
              <a:lnSpc>
                <a:spcPct val="150000"/>
              </a:lnSpc>
            </a:pPr>
            <a:r>
              <a:rPr lang="en-US" sz="2400" dirty="0" err="1">
                <a:solidFill>
                  <a:srgbClr val="FF0000"/>
                </a:solidFill>
                <a:latin typeface="Times New Roman" panose="02020603050405020304" pitchFamily="18" charset="0"/>
                <a:cs typeface="Times New Roman" panose="02020603050405020304" pitchFamily="18" charset="0"/>
              </a:rPr>
              <a:t>Src</a:t>
            </a:r>
            <a:r>
              <a:rPr lang="en-US" sz="2400" dirty="0">
                <a:solidFill>
                  <a:srgbClr val="FF0000"/>
                </a:solidFill>
                <a:latin typeface="Times New Roman" panose="02020603050405020304" pitchFamily="18" charset="0"/>
                <a:cs typeface="Times New Roman" panose="02020603050405020304" pitchFamily="18" charset="0"/>
              </a:rPr>
              <a:t> - The </a:t>
            </a:r>
            <a:r>
              <a:rPr lang="en-US" sz="2400" dirty="0" err="1">
                <a:solidFill>
                  <a:srgbClr val="FF0000"/>
                </a:solidFill>
                <a:latin typeface="Times New Roman" panose="02020603050405020304" pitchFamily="18" charset="0"/>
                <a:cs typeface="Times New Roman" panose="02020603050405020304" pitchFamily="18" charset="0"/>
              </a:rPr>
              <a:t>src</a:t>
            </a:r>
            <a:r>
              <a:rPr lang="en-US" sz="2400" dirty="0">
                <a:solidFill>
                  <a:srgbClr val="FF0000"/>
                </a:solidFill>
                <a:latin typeface="Times New Roman" panose="02020603050405020304" pitchFamily="18" charset="0"/>
                <a:cs typeface="Times New Roman" panose="02020603050405020304" pitchFamily="18" charset="0"/>
              </a:rPr>
              <a:t> attribute specifies the URL of the page to show in the frame.</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Height - The height attribute specifies the height of the </a:t>
            </a:r>
            <a:r>
              <a:rPr lang="en-US" sz="2400" dirty="0" err="1">
                <a:solidFill>
                  <a:srgbClr val="FF0000"/>
                </a:solidFill>
                <a:latin typeface="Times New Roman" panose="02020603050405020304" pitchFamily="18" charset="0"/>
                <a:cs typeface="Times New Roman" panose="02020603050405020304" pitchFamily="18" charset="0"/>
              </a:rPr>
              <a:t>iframe</a:t>
            </a:r>
            <a:r>
              <a:rPr lang="en-US" sz="2400" dirty="0">
                <a:solidFill>
                  <a:srgbClr val="FF0000"/>
                </a:solidFill>
                <a:latin typeface="Times New Roman" panose="02020603050405020304" pitchFamily="18" charset="0"/>
                <a:cs typeface="Times New Roman" panose="02020603050405020304" pitchFamily="18" charset="0"/>
              </a:rPr>
              <a:t> in pixels.</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Width - The width attribute specifies the width of the </a:t>
            </a:r>
            <a:r>
              <a:rPr lang="en-US" sz="2400" dirty="0" err="1">
                <a:solidFill>
                  <a:srgbClr val="FF0000"/>
                </a:solidFill>
                <a:latin typeface="Times New Roman" panose="02020603050405020304" pitchFamily="18" charset="0"/>
                <a:cs typeface="Times New Roman" panose="02020603050405020304" pitchFamily="18" charset="0"/>
              </a:rPr>
              <a:t>iframe</a:t>
            </a:r>
            <a:r>
              <a:rPr lang="en-US" sz="2400" dirty="0">
                <a:solidFill>
                  <a:srgbClr val="FF0000"/>
                </a:solidFill>
                <a:latin typeface="Times New Roman" panose="02020603050405020304" pitchFamily="18" charset="0"/>
                <a:cs typeface="Times New Roman" panose="02020603050405020304" pitchFamily="18" charset="0"/>
              </a:rPr>
              <a:t> in pixels.</a:t>
            </a:r>
          </a:p>
          <a:p>
            <a:pPr algn="just">
              <a:lnSpc>
                <a:spcPct val="150000"/>
              </a:lnSpc>
            </a:pPr>
            <a:r>
              <a:rPr lang="en-US" sz="2400" b="0" i="0" dirty="0">
                <a:solidFill>
                  <a:srgbClr val="FF0000"/>
                </a:solidFill>
                <a:effectLst/>
                <a:latin typeface="Times New Roman" panose="02020603050405020304" pitchFamily="18" charset="0"/>
                <a:cs typeface="Times New Roman" panose="02020603050405020304" pitchFamily="18" charset="0"/>
              </a:rPr>
              <a:t>An </a:t>
            </a:r>
            <a:r>
              <a:rPr lang="en-US" sz="2400" b="0" i="0" dirty="0" err="1">
                <a:solidFill>
                  <a:srgbClr val="FF0000"/>
                </a:solidFill>
                <a:effectLst/>
                <a:latin typeface="Times New Roman" panose="02020603050405020304" pitchFamily="18" charset="0"/>
                <a:cs typeface="Times New Roman" panose="02020603050405020304" pitchFamily="18" charset="0"/>
              </a:rPr>
              <a:t>iframe</a:t>
            </a:r>
            <a:r>
              <a:rPr lang="en-US" sz="2400" b="0" i="0" dirty="0">
                <a:solidFill>
                  <a:srgbClr val="FF0000"/>
                </a:solidFill>
                <a:effectLst/>
                <a:latin typeface="Times New Roman" panose="02020603050405020304" pitchFamily="18" charset="0"/>
                <a:cs typeface="Times New Roman" panose="02020603050405020304" pitchFamily="18" charset="0"/>
              </a:rPr>
              <a:t> can be used as the target frame for a link. The target attribute of the link  must refer to the name attribute of the </a:t>
            </a:r>
            <a:r>
              <a:rPr lang="en-US" sz="2400" b="0" i="0" dirty="0" err="1">
                <a:solidFill>
                  <a:srgbClr val="FF0000"/>
                </a:solidFill>
                <a:effectLst/>
                <a:latin typeface="Times New Roman" panose="02020603050405020304" pitchFamily="18" charset="0"/>
                <a:cs typeface="Times New Roman" panose="02020603050405020304" pitchFamily="18" charset="0"/>
              </a:rPr>
              <a:t>iframe</a:t>
            </a:r>
            <a:r>
              <a:rPr lang="en-US" sz="2400" b="0" i="0" dirty="0">
                <a:solidFill>
                  <a:srgbClr val="FF0000"/>
                </a:solidFill>
                <a:effectLst/>
                <a:latin typeface="Times New Roman" panose="02020603050405020304" pitchFamily="18" charset="0"/>
                <a:cs typeface="Times New Roman" panose="02020603050405020304" pitchFamily="18" charset="0"/>
              </a:rPr>
              <a:t>.</a:t>
            </a:r>
            <a:endParaRPr lang="en-US" sz="2400" dirty="0">
              <a:solidFill>
                <a:srgbClr val="FF0000"/>
              </a:solidFill>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5526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01BEB-6AC2-6C72-8F26-0A0E8669EBF4}"/>
              </a:ext>
            </a:extLst>
          </p:cNvPr>
          <p:cNvSpPr>
            <a:spLocks noGrp="1"/>
          </p:cNvSpPr>
          <p:nvPr>
            <p:ph type="title"/>
          </p:nvPr>
        </p:nvSpPr>
        <p:spPr>
          <a:xfrm>
            <a:off x="0" y="0"/>
            <a:ext cx="12191999" cy="1326321"/>
          </a:xfrm>
        </p:spPr>
        <p:txBody>
          <a:bodyPr>
            <a:normAutofit/>
          </a:bodyPr>
          <a:lstStyle/>
          <a:p>
            <a:r>
              <a:rPr lang="en-IN" sz="4000" dirty="0"/>
              <a:t>Video &amp; audio</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B8B87A-3A08-4B26-F998-91A62AD9D533}"/>
              </a:ext>
            </a:extLst>
          </p:cNvPr>
          <p:cNvSpPr>
            <a:spLocks noGrp="1"/>
          </p:cNvSpPr>
          <p:nvPr>
            <p:ph idx="1"/>
          </p:nvPr>
        </p:nvSpPr>
        <p:spPr>
          <a:xfrm>
            <a:off x="0" y="1326320"/>
            <a:ext cx="12191998" cy="5531679"/>
          </a:xfrm>
        </p:spPr>
        <p:txBody>
          <a:bodyPr>
            <a:normAutofit/>
          </a:bodyPr>
          <a:lstStyle/>
          <a:p>
            <a:pPr marL="0" indent="0">
              <a:buNone/>
            </a:pPr>
            <a:r>
              <a:rPr lang="en-IN" sz="2400" dirty="0">
                <a:solidFill>
                  <a:schemeClr val="accent3"/>
                </a:solidFill>
                <a:latin typeface="Times New Roman" panose="02020603050405020304" pitchFamily="18" charset="0"/>
                <a:cs typeface="Times New Roman" panose="02020603050405020304" pitchFamily="18" charset="0"/>
              </a:rPr>
              <a:t>VIDEO – </a:t>
            </a:r>
          </a:p>
          <a:p>
            <a:pPr algn="just">
              <a:lnSpc>
                <a:spcPct val="150000"/>
              </a:lnSpc>
            </a:pPr>
            <a:r>
              <a:rPr lang="en-IN" sz="2400" dirty="0">
                <a:solidFill>
                  <a:srgbClr val="FF0000"/>
                </a:solidFill>
                <a:latin typeface="Times New Roman" panose="02020603050405020304" pitchFamily="18" charset="0"/>
                <a:cs typeface="Times New Roman" panose="02020603050405020304" pitchFamily="18" charset="0"/>
              </a:rPr>
              <a:t>A video can be added to a web page using the &lt;video&gt; element. </a:t>
            </a:r>
          </a:p>
          <a:p>
            <a:pPr algn="just">
              <a:lnSpc>
                <a:spcPct val="150000"/>
              </a:lnSpc>
            </a:pPr>
            <a:r>
              <a:rPr lang="en-IN" sz="2400" dirty="0">
                <a:solidFill>
                  <a:srgbClr val="FF0000"/>
                </a:solidFill>
                <a:latin typeface="Times New Roman" panose="02020603050405020304" pitchFamily="18" charset="0"/>
                <a:cs typeface="Times New Roman" panose="02020603050405020304" pitchFamily="18" charset="0"/>
              </a:rPr>
              <a:t>An Audio can be added to a HTML document by using the &lt;audio&gt; element.</a:t>
            </a:r>
          </a:p>
          <a:p>
            <a:pPr algn="just">
              <a:lnSpc>
                <a:spcPct val="150000"/>
              </a:lnSpc>
            </a:pPr>
            <a:r>
              <a:rPr lang="en-IN" sz="2400" dirty="0">
                <a:solidFill>
                  <a:srgbClr val="FF0000"/>
                </a:solidFill>
                <a:latin typeface="Times New Roman" panose="02020603050405020304" pitchFamily="18" charset="0"/>
                <a:cs typeface="Times New Roman" panose="02020603050405020304" pitchFamily="18" charset="0"/>
              </a:rPr>
              <a:t>Both audio and video elements have a no. of attributes that help control the audio/video playback.</a:t>
            </a:r>
          </a:p>
          <a:p>
            <a:pPr algn="just">
              <a:lnSpc>
                <a:spcPct val="150000"/>
              </a:lnSpc>
            </a:pPr>
            <a:r>
              <a:rPr lang="en-IN" sz="2400" dirty="0" err="1">
                <a:solidFill>
                  <a:srgbClr val="FF0000"/>
                </a:solidFill>
                <a:latin typeface="Times New Roman" panose="02020603050405020304" pitchFamily="18" charset="0"/>
                <a:cs typeface="Times New Roman" panose="02020603050405020304" pitchFamily="18" charset="0"/>
              </a:rPr>
              <a:t>Src</a:t>
            </a:r>
            <a:r>
              <a:rPr lang="en-IN" sz="2400" dirty="0">
                <a:solidFill>
                  <a:srgbClr val="FF0000"/>
                </a:solidFill>
                <a:latin typeface="Times New Roman" panose="02020603050405020304" pitchFamily="18" charset="0"/>
                <a:cs typeface="Times New Roman" panose="02020603050405020304" pitchFamily="18" charset="0"/>
              </a:rPr>
              <a:t> - </a:t>
            </a:r>
            <a:r>
              <a:rPr lang="en-US" sz="2400" dirty="0">
                <a:solidFill>
                  <a:srgbClr val="FF0000"/>
                </a:solidFill>
                <a:latin typeface="Times New Roman" panose="02020603050405020304" pitchFamily="18" charset="0"/>
                <a:cs typeface="Times New Roman" panose="02020603050405020304" pitchFamily="18" charset="0"/>
              </a:rPr>
              <a:t>This attribute specifies the path to the video/audio.</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Controls - When used, this attribute indicates that the browser should supply its own controls for playback.</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7695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B69410-63FE-BEF6-8696-048B1FFECA01}"/>
              </a:ext>
            </a:extLst>
          </p:cNvPr>
          <p:cNvSpPr>
            <a:spLocks noGrp="1"/>
          </p:cNvSpPr>
          <p:nvPr>
            <p:ph idx="1"/>
          </p:nvPr>
        </p:nvSpPr>
        <p:spPr>
          <a:xfrm>
            <a:off x="0" y="0"/>
            <a:ext cx="12192000" cy="6858000"/>
          </a:xfrm>
        </p:spPr>
        <p:txBody>
          <a:bodyPr>
            <a:norm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Autoplay - When used, this attribute specifies that the file should play automatically.</a:t>
            </a:r>
            <a:endParaRPr lang="en-IN" sz="2400" dirty="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IN" sz="2400" dirty="0">
                <a:solidFill>
                  <a:srgbClr val="FF0000"/>
                </a:solidFill>
                <a:latin typeface="Times New Roman" panose="02020603050405020304" pitchFamily="18" charset="0"/>
                <a:cs typeface="Times New Roman" panose="02020603050405020304" pitchFamily="18" charset="0"/>
              </a:rPr>
              <a:t>Loop - </a:t>
            </a:r>
            <a:r>
              <a:rPr lang="en-US" sz="2400" dirty="0">
                <a:solidFill>
                  <a:srgbClr val="FF0000"/>
                </a:solidFill>
                <a:latin typeface="Times New Roman" panose="02020603050405020304" pitchFamily="18" charset="0"/>
                <a:cs typeface="Times New Roman" panose="02020603050405020304" pitchFamily="18" charset="0"/>
              </a:rPr>
              <a:t>This attribute specifies that the audio track should play again once it has finished.</a:t>
            </a:r>
            <a:endParaRPr lang="en-IN" sz="2400" dirty="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IN" sz="2400" dirty="0">
                <a:solidFill>
                  <a:srgbClr val="FF0000"/>
                </a:solidFill>
                <a:latin typeface="Times New Roman" panose="02020603050405020304" pitchFamily="18" charset="0"/>
                <a:cs typeface="Times New Roman" panose="02020603050405020304" pitchFamily="18" charset="0"/>
              </a:rPr>
              <a:t>Poster - </a:t>
            </a:r>
            <a:r>
              <a:rPr lang="en-US" sz="2400" dirty="0">
                <a:solidFill>
                  <a:srgbClr val="FF0000"/>
                </a:solidFill>
                <a:latin typeface="Times New Roman" panose="02020603050405020304" pitchFamily="18" charset="0"/>
                <a:cs typeface="Times New Roman" panose="02020603050405020304" pitchFamily="18" charset="0"/>
              </a:rPr>
              <a:t>This attribute allows you to specify an image to show while the video is downloading or until the user tells the video to play.</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Height, Width - These attributes specify the size of the video player in </a:t>
            </a:r>
            <a:r>
              <a:rPr lang="en-US" sz="2400">
                <a:solidFill>
                  <a:srgbClr val="FF0000"/>
                </a:solidFill>
                <a:latin typeface="Times New Roman" panose="02020603050405020304" pitchFamily="18" charset="0"/>
                <a:cs typeface="Times New Roman" panose="02020603050405020304" pitchFamily="18" charset="0"/>
              </a:rPr>
              <a:t>pixels.</a:t>
            </a:r>
            <a:endParaRPr lang="en-US"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077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DF0E-970C-E43A-C37F-E2283DEAC556}"/>
              </a:ext>
            </a:extLst>
          </p:cNvPr>
          <p:cNvSpPr>
            <a:spLocks noGrp="1"/>
          </p:cNvSpPr>
          <p:nvPr>
            <p:ph type="title"/>
          </p:nvPr>
        </p:nvSpPr>
        <p:spPr>
          <a:xfrm>
            <a:off x="0" y="0"/>
            <a:ext cx="12192000" cy="1326321"/>
          </a:xfrm>
        </p:spPr>
        <p:txBody>
          <a:bodyPr>
            <a:normAutofit/>
          </a:bodyPr>
          <a:lstStyle/>
          <a:p>
            <a:r>
              <a:rPr lang="en-IN" sz="4000" dirty="0"/>
              <a:t>attributes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48A061-0669-1B84-DF95-7E056A32540E}"/>
              </a:ext>
            </a:extLst>
          </p:cNvPr>
          <p:cNvSpPr>
            <a:spLocks noGrp="1"/>
          </p:cNvSpPr>
          <p:nvPr>
            <p:ph idx="1"/>
          </p:nvPr>
        </p:nvSpPr>
        <p:spPr>
          <a:xfrm>
            <a:off x="0" y="1556657"/>
            <a:ext cx="12192000" cy="5301343"/>
          </a:xfrm>
        </p:spPr>
        <p:txBody>
          <a:bodyPr>
            <a:normAutofit/>
          </a:bodyPr>
          <a:lstStyle/>
          <a:p>
            <a:pPr algn="just"/>
            <a:r>
              <a:rPr lang="en-US" sz="2400" dirty="0">
                <a:solidFill>
                  <a:srgbClr val="FF0000"/>
                </a:solidFill>
                <a:latin typeface="Times New Roman" panose="02020603050405020304" pitchFamily="18" charset="0"/>
                <a:cs typeface="Times New Roman" panose="02020603050405020304" pitchFamily="18" charset="0"/>
              </a:rPr>
              <a:t>Attributes tell us more about elements.</a:t>
            </a:r>
          </a:p>
          <a:p>
            <a:pPr algn="just"/>
            <a:r>
              <a:rPr lang="en-US" sz="2400" dirty="0">
                <a:solidFill>
                  <a:srgbClr val="FF0000"/>
                </a:solidFill>
                <a:latin typeface="Times New Roman" panose="02020603050405020304" pitchFamily="18" charset="0"/>
                <a:cs typeface="Times New Roman" panose="02020603050405020304" pitchFamily="18" charset="0"/>
              </a:rPr>
              <a:t>It provides additional information about the contents of an element. They appear on the opening tag of the element and are made up of two parts: a name and a value, separated by an equal to sign.</a:t>
            </a:r>
            <a:endParaRPr lang="en-IN" sz="2400" dirty="0">
              <a:solidFill>
                <a:srgbClr val="FF0000"/>
              </a:solidFill>
              <a:latin typeface="Times New Roman" panose="02020603050405020304" pitchFamily="18" charset="0"/>
              <a:cs typeface="Times New Roman" panose="02020603050405020304" pitchFamily="18" charset="0"/>
            </a:endParaRPr>
          </a:p>
          <a:p>
            <a:pPr algn="just"/>
            <a:endParaRPr lang="en-IN" sz="24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D43D3F0-36AC-488F-8C2E-E4CB66041055}"/>
              </a:ext>
            </a:extLst>
          </p:cNvPr>
          <p:cNvPicPr>
            <a:picLocks noChangeAspect="1"/>
          </p:cNvPicPr>
          <p:nvPr/>
        </p:nvPicPr>
        <p:blipFill>
          <a:blip r:embed="rId2"/>
          <a:stretch>
            <a:fillRect/>
          </a:stretch>
        </p:blipFill>
        <p:spPr>
          <a:xfrm>
            <a:off x="2028762" y="3781354"/>
            <a:ext cx="7873218" cy="2321520"/>
          </a:xfrm>
          <a:prstGeom prst="rect">
            <a:avLst/>
          </a:prstGeom>
        </p:spPr>
      </p:pic>
    </p:spTree>
    <p:extLst>
      <p:ext uri="{BB962C8B-B14F-4D97-AF65-F5344CB8AC3E}">
        <p14:creationId xmlns:p14="http://schemas.microsoft.com/office/powerpoint/2010/main" val="1444384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CC8A-74B6-0F1E-0E1A-2FBE8E984E8C}"/>
              </a:ext>
            </a:extLst>
          </p:cNvPr>
          <p:cNvSpPr>
            <a:spLocks noGrp="1"/>
          </p:cNvSpPr>
          <p:nvPr>
            <p:ph type="title"/>
          </p:nvPr>
        </p:nvSpPr>
        <p:spPr>
          <a:xfrm>
            <a:off x="-5324" y="0"/>
            <a:ext cx="12191999" cy="1326321"/>
          </a:xfrm>
        </p:spPr>
        <p:txBody>
          <a:bodyPr>
            <a:normAutofit/>
          </a:bodyPr>
          <a:lstStyle/>
          <a:p>
            <a:r>
              <a:rPr lang="en-IN" sz="4000" dirty="0">
                <a:latin typeface="Times New Roman" panose="02020603050405020304" pitchFamily="18" charset="0"/>
                <a:cs typeface="Times New Roman" panose="02020603050405020304" pitchFamily="18" charset="0"/>
              </a:rPr>
              <a:t>STRUCTURE OF A html document</a:t>
            </a:r>
          </a:p>
        </p:txBody>
      </p:sp>
      <p:pic>
        <p:nvPicPr>
          <p:cNvPr id="4" name="Content Placeholder 3">
            <a:extLst>
              <a:ext uri="{FF2B5EF4-FFF2-40B4-BE49-F238E27FC236}">
                <a16:creationId xmlns:a16="http://schemas.microsoft.com/office/drawing/2014/main" id="{60070C98-53BC-4E28-8072-9CF677B88941}"/>
              </a:ext>
            </a:extLst>
          </p:cNvPr>
          <p:cNvPicPr>
            <a:picLocks noGrp="1" noChangeAspect="1"/>
          </p:cNvPicPr>
          <p:nvPr>
            <p:ph idx="1"/>
          </p:nvPr>
        </p:nvPicPr>
        <p:blipFill>
          <a:blip r:embed="rId2"/>
          <a:stretch>
            <a:fillRect/>
          </a:stretch>
        </p:blipFill>
        <p:spPr>
          <a:xfrm>
            <a:off x="3038475" y="1820069"/>
            <a:ext cx="6115050" cy="4543425"/>
          </a:xfrm>
          <a:prstGeom prst="rect">
            <a:avLst/>
          </a:prstGeom>
        </p:spPr>
      </p:pic>
    </p:spTree>
    <p:extLst>
      <p:ext uri="{BB962C8B-B14F-4D97-AF65-F5344CB8AC3E}">
        <p14:creationId xmlns:p14="http://schemas.microsoft.com/office/powerpoint/2010/main" val="3682724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C7F04-EC5B-9E12-7D28-249E792FBAA1}"/>
              </a:ext>
            </a:extLst>
          </p:cNvPr>
          <p:cNvSpPr>
            <a:spLocks noGrp="1"/>
          </p:cNvSpPr>
          <p:nvPr>
            <p:ph type="title"/>
          </p:nvPr>
        </p:nvSpPr>
        <p:spPr>
          <a:xfrm>
            <a:off x="0" y="250372"/>
            <a:ext cx="12192000" cy="1326321"/>
          </a:xfrm>
        </p:spPr>
        <p:txBody>
          <a:bodyPr>
            <a:normAutofit/>
          </a:bodyPr>
          <a:lstStyle/>
          <a:p>
            <a:r>
              <a:rPr lang="en-IN" sz="4000" dirty="0">
                <a:latin typeface="Times New Roman" panose="02020603050405020304" pitchFamily="18" charset="0"/>
                <a:cs typeface="Times New Roman" panose="02020603050405020304" pitchFamily="18" charset="0"/>
              </a:rPr>
              <a:t>Body, head &amp; title</a:t>
            </a:r>
          </a:p>
        </p:txBody>
      </p:sp>
      <p:sp>
        <p:nvSpPr>
          <p:cNvPr id="3" name="Content Placeholder 2">
            <a:extLst>
              <a:ext uri="{FF2B5EF4-FFF2-40B4-BE49-F238E27FC236}">
                <a16:creationId xmlns:a16="http://schemas.microsoft.com/office/drawing/2014/main" id="{7148200A-E7E3-AB0F-F5A5-CF68B5E6A684}"/>
              </a:ext>
            </a:extLst>
          </p:cNvPr>
          <p:cNvSpPr>
            <a:spLocks noGrp="1"/>
          </p:cNvSpPr>
          <p:nvPr>
            <p:ph idx="1"/>
          </p:nvPr>
        </p:nvSpPr>
        <p:spPr>
          <a:xfrm>
            <a:off x="0" y="1813034"/>
            <a:ext cx="12192000" cy="4565995"/>
          </a:xfrm>
        </p:spPr>
        <p:txBody>
          <a:bodyPr/>
          <a:lstStyle/>
          <a:p>
            <a:pPr marL="0" indent="0" algn="just">
              <a:buNone/>
            </a:pPr>
            <a:r>
              <a:rPr lang="en-IN" sz="3200" dirty="0">
                <a:solidFill>
                  <a:schemeClr val="accent3"/>
                </a:solidFill>
                <a:latin typeface="Times New Roman" panose="02020603050405020304" pitchFamily="18" charset="0"/>
                <a:cs typeface="Times New Roman" panose="02020603050405020304" pitchFamily="18" charset="0"/>
              </a:rPr>
              <a:t>&lt;head&gt;:</a:t>
            </a:r>
            <a:r>
              <a:rPr lang="en-IN" sz="2400" dirty="0">
                <a:solidFill>
                  <a:srgbClr val="FF0000"/>
                </a:solidFill>
                <a:latin typeface="Times New Roman" panose="02020603050405020304" pitchFamily="18" charset="0"/>
                <a:cs typeface="Times New Roman" panose="02020603050405020304" pitchFamily="18" charset="0"/>
              </a:rPr>
              <a:t>This element is used to pass additional information to the Browser. It contains information about the page.</a:t>
            </a:r>
          </a:p>
          <a:p>
            <a:pPr marL="0" indent="0" algn="just">
              <a:buNone/>
            </a:pPr>
            <a:r>
              <a:rPr lang="en-IN" sz="3200" dirty="0">
                <a:solidFill>
                  <a:schemeClr val="accent3"/>
                </a:solidFill>
                <a:latin typeface="Times New Roman" panose="02020603050405020304" pitchFamily="18" charset="0"/>
                <a:cs typeface="Times New Roman" panose="02020603050405020304" pitchFamily="18" charset="0"/>
              </a:rPr>
              <a:t>&lt;title&gt;:</a:t>
            </a:r>
            <a:r>
              <a:rPr lang="en-IN" sz="2400" dirty="0">
                <a:solidFill>
                  <a:srgbClr val="FF0000"/>
                </a:solidFill>
                <a:latin typeface="Times New Roman" panose="02020603050405020304" pitchFamily="18" charset="0"/>
                <a:cs typeface="Times New Roman" panose="02020603050405020304" pitchFamily="18" charset="0"/>
              </a:rPr>
              <a:t>Contents of this element are visible one the Title Bar of the page or on the tab for that page.</a:t>
            </a:r>
          </a:p>
          <a:p>
            <a:pPr marL="0" indent="0" algn="just">
              <a:buNone/>
            </a:pPr>
            <a:r>
              <a:rPr lang="en-IN" sz="3200" dirty="0">
                <a:solidFill>
                  <a:schemeClr val="accent3"/>
                </a:solidFill>
                <a:latin typeface="Times New Roman" panose="02020603050405020304" pitchFamily="18" charset="0"/>
                <a:cs typeface="Times New Roman" panose="02020603050405020304" pitchFamily="18" charset="0"/>
              </a:rPr>
              <a:t>&lt;body&gt;:</a:t>
            </a:r>
            <a:r>
              <a:rPr lang="en-IN" sz="2400" dirty="0">
                <a:solidFill>
                  <a:srgbClr val="FF0000"/>
                </a:solidFill>
                <a:latin typeface="Times New Roman" panose="02020603050405020304" pitchFamily="18" charset="0"/>
                <a:cs typeface="Times New Roman" panose="02020603050405020304" pitchFamily="18" charset="0"/>
              </a:rPr>
              <a:t>This element forms the body of the HTML Document. Everything inside this element will  be shown in the main browser window.</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813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AB52-8842-9A23-DD9C-A8E07CDC50F8}"/>
              </a:ext>
            </a:extLst>
          </p:cNvPr>
          <p:cNvSpPr>
            <a:spLocks noGrp="1"/>
          </p:cNvSpPr>
          <p:nvPr>
            <p:ph type="title"/>
          </p:nvPr>
        </p:nvSpPr>
        <p:spPr>
          <a:xfrm>
            <a:off x="-5325" y="-1736"/>
            <a:ext cx="12191999" cy="1326321"/>
          </a:xfrm>
        </p:spPr>
        <p:txBody>
          <a:bodyPr>
            <a:normAutofit/>
          </a:bodyPr>
          <a:lstStyle/>
          <a:p>
            <a:r>
              <a:rPr lang="en-IN" sz="4000" dirty="0"/>
              <a:t>Creating web page on your pc</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CD7B8D-0DAE-FF31-5B4E-1826465504F5}"/>
              </a:ext>
            </a:extLst>
          </p:cNvPr>
          <p:cNvSpPr>
            <a:spLocks noGrp="1"/>
          </p:cNvSpPr>
          <p:nvPr>
            <p:ph idx="1"/>
          </p:nvPr>
        </p:nvSpPr>
        <p:spPr>
          <a:xfrm>
            <a:off x="0" y="1413406"/>
            <a:ext cx="12186674" cy="5444593"/>
          </a:xfrm>
        </p:spPr>
        <p:txBody>
          <a:bodyPr>
            <a:normAutofit/>
          </a:bodyPr>
          <a:lstStyle/>
          <a:p>
            <a:pPr marL="0" indent="0" algn="just">
              <a:buNone/>
            </a:pPr>
            <a:r>
              <a:rPr lang="en-IN" sz="3200" dirty="0">
                <a:solidFill>
                  <a:schemeClr val="accent3"/>
                </a:solidFill>
                <a:latin typeface="Times New Roman" panose="02020603050405020304" pitchFamily="18" charset="0"/>
                <a:cs typeface="Times New Roman" panose="02020603050405020304" pitchFamily="18" charset="0"/>
              </a:rPr>
              <a:t>Text Editors:</a:t>
            </a:r>
          </a:p>
          <a:p>
            <a:pPr algn="just">
              <a:lnSpc>
                <a:spcPct val="150000"/>
              </a:lnSpc>
            </a:pPr>
            <a:r>
              <a:rPr lang="en-IN" sz="2400" dirty="0">
                <a:solidFill>
                  <a:srgbClr val="FF0000"/>
                </a:solidFill>
                <a:latin typeface="Times New Roman" panose="02020603050405020304" pitchFamily="18" charset="0"/>
                <a:cs typeface="Times New Roman" panose="02020603050405020304" pitchFamily="18" charset="0"/>
              </a:rPr>
              <a:t>Notepad.</a:t>
            </a:r>
          </a:p>
          <a:p>
            <a:pPr algn="just">
              <a:lnSpc>
                <a:spcPct val="150000"/>
              </a:lnSpc>
            </a:pPr>
            <a:r>
              <a:rPr lang="en-IN" sz="2400" dirty="0">
                <a:solidFill>
                  <a:srgbClr val="FF0000"/>
                </a:solidFill>
                <a:latin typeface="Times New Roman" panose="02020603050405020304" pitchFamily="18" charset="0"/>
                <a:cs typeface="Times New Roman" panose="02020603050405020304" pitchFamily="18" charset="0"/>
              </a:rPr>
              <a:t>Sublime Text.</a:t>
            </a:r>
          </a:p>
          <a:p>
            <a:pPr algn="just">
              <a:lnSpc>
                <a:spcPct val="150000"/>
              </a:lnSpc>
            </a:pPr>
            <a:r>
              <a:rPr lang="en-IN" sz="2400" dirty="0">
                <a:solidFill>
                  <a:srgbClr val="FF0000"/>
                </a:solidFill>
                <a:latin typeface="Times New Roman" panose="02020603050405020304" pitchFamily="18" charset="0"/>
                <a:cs typeface="Times New Roman" panose="02020603050405020304" pitchFamily="18" charset="0"/>
              </a:rPr>
              <a:t>Notepad++.</a:t>
            </a:r>
          </a:p>
          <a:p>
            <a:pPr algn="just">
              <a:lnSpc>
                <a:spcPct val="150000"/>
              </a:lnSpc>
            </a:pPr>
            <a:r>
              <a:rPr lang="en-IN" sz="2400" dirty="0">
                <a:solidFill>
                  <a:srgbClr val="FF0000"/>
                </a:solidFill>
                <a:latin typeface="Times New Roman" panose="02020603050405020304" pitchFamily="18" charset="0"/>
                <a:cs typeface="Times New Roman" panose="02020603050405020304" pitchFamily="18" charset="0"/>
              </a:rPr>
              <a:t>Visual Studio Code.</a:t>
            </a:r>
          </a:p>
          <a:p>
            <a:pPr algn="just"/>
            <a:endParaRPr lang="en-IN" sz="3200" dirty="0">
              <a:solidFill>
                <a:schemeClr val="accent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8878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4D2CA-053E-2D15-89A7-B1F0B11E378D}"/>
              </a:ext>
            </a:extLst>
          </p:cNvPr>
          <p:cNvSpPr>
            <a:spLocks noGrp="1"/>
          </p:cNvSpPr>
          <p:nvPr>
            <p:ph type="title"/>
          </p:nvPr>
        </p:nvSpPr>
        <p:spPr>
          <a:xfrm>
            <a:off x="-1" y="0"/>
            <a:ext cx="12191999" cy="1326321"/>
          </a:xfrm>
        </p:spPr>
        <p:txBody>
          <a:bodyPr>
            <a:normAutofit/>
          </a:bodyPr>
          <a:lstStyle/>
          <a:p>
            <a:r>
              <a:rPr lang="en-IN" sz="4000" dirty="0"/>
              <a:t>Summary</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901B4F-5341-38F0-AD96-DE853D234ABE}"/>
              </a:ext>
            </a:extLst>
          </p:cNvPr>
          <p:cNvSpPr>
            <a:spLocks noGrp="1"/>
          </p:cNvSpPr>
          <p:nvPr>
            <p:ph idx="1"/>
          </p:nvPr>
        </p:nvSpPr>
        <p:spPr>
          <a:xfrm>
            <a:off x="-2" y="1326321"/>
            <a:ext cx="12192000" cy="5531679"/>
          </a:xfrm>
        </p:spPr>
        <p:txBody>
          <a:bodyPr>
            <a:norm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HTML pages are text documents. </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HTML uses tags (characters that sit inside angled brackets) to give the information they surround special meaning.</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Tags usually come in pairs. The opening tag denotes the start of a piece of content; the closing tag denotes the end. </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 Opening tags can carry attributes, which tell us more about the content of that element.  </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Attributes require a name and a value.</a:t>
            </a:r>
            <a:endParaRPr lang="en-IN"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5175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E4E2-C4E4-7B56-D70D-66B87C599A37}"/>
              </a:ext>
            </a:extLst>
          </p:cNvPr>
          <p:cNvSpPr>
            <a:spLocks noGrp="1"/>
          </p:cNvSpPr>
          <p:nvPr>
            <p:ph type="title"/>
          </p:nvPr>
        </p:nvSpPr>
        <p:spPr>
          <a:xfrm>
            <a:off x="0" y="1"/>
            <a:ext cx="12191999" cy="1219200"/>
          </a:xfrm>
        </p:spPr>
        <p:txBody>
          <a:bodyPr>
            <a:normAutofit/>
          </a:bodyPr>
          <a:lstStyle/>
          <a:p>
            <a:r>
              <a:rPr lang="en-IN" sz="4000" dirty="0"/>
              <a:t>TEXT</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B429F2-D7D7-584B-BF49-3BFB60CC4EFE}"/>
              </a:ext>
            </a:extLst>
          </p:cNvPr>
          <p:cNvSpPr>
            <a:spLocks noGrp="1"/>
          </p:cNvSpPr>
          <p:nvPr>
            <p:ph idx="1"/>
          </p:nvPr>
        </p:nvSpPr>
        <p:spPr>
          <a:xfrm>
            <a:off x="-1" y="1219201"/>
            <a:ext cx="12192000" cy="5638799"/>
          </a:xfrm>
        </p:spPr>
        <p:txBody>
          <a:bodyPr/>
          <a:lstStyle/>
          <a:p>
            <a:pPr marL="0" indent="0" algn="just">
              <a:buNone/>
            </a:pPr>
            <a:r>
              <a:rPr lang="en-IN" sz="3200" dirty="0">
                <a:solidFill>
                  <a:schemeClr val="accent3"/>
                </a:solidFill>
                <a:latin typeface="Times New Roman" panose="02020603050405020304" pitchFamily="18" charset="0"/>
                <a:cs typeface="Times New Roman" panose="02020603050405020304" pitchFamily="18" charset="0"/>
              </a:rPr>
              <a:t>HEADING TAGS:</a:t>
            </a:r>
            <a:r>
              <a:rPr lang="en-IN" sz="2400" dirty="0">
                <a:solidFill>
                  <a:srgbClr val="FF0000"/>
                </a:solidFill>
                <a:latin typeface="Times New Roman" panose="02020603050405020304" pitchFamily="18" charset="0"/>
                <a:cs typeface="Times New Roman" panose="02020603050405020304" pitchFamily="18" charset="0"/>
              </a:rPr>
              <a:t>HTML has 6 levels of headings starting from &lt;h1&gt; to &lt;h6&gt;. </a:t>
            </a:r>
          </a:p>
          <a:p>
            <a:pPr algn="just"/>
            <a:r>
              <a:rPr lang="en-IN" sz="2400" dirty="0">
                <a:solidFill>
                  <a:srgbClr val="FF0000"/>
                </a:solidFill>
                <a:latin typeface="Times New Roman" panose="02020603050405020304" pitchFamily="18" charset="0"/>
                <a:cs typeface="Times New Roman" panose="02020603050405020304" pitchFamily="18" charset="0"/>
              </a:rPr>
              <a:t>&lt;h1&gt; element is used for Main Headings.&lt;h2&gt; element is used for Sub Headings and so on.</a:t>
            </a:r>
          </a:p>
          <a:p>
            <a:pPr algn="just"/>
            <a:r>
              <a:rPr lang="en-IN" sz="2400" dirty="0">
                <a:solidFill>
                  <a:srgbClr val="FF0000"/>
                </a:solidFill>
                <a:latin typeface="Times New Roman" panose="02020603050405020304" pitchFamily="18" charset="0"/>
                <a:cs typeface="Times New Roman" panose="02020603050405020304" pitchFamily="18" charset="0"/>
              </a:rPr>
              <a:t>&lt;h1&gt; is the largest headings and &lt;h6&gt; is the smallest/ least significant heading.</a:t>
            </a:r>
          </a:p>
          <a:p>
            <a:pPr algn="just"/>
            <a:r>
              <a:rPr lang="en-IN" sz="2400" dirty="0">
                <a:solidFill>
                  <a:srgbClr val="FF0000"/>
                </a:solidFill>
                <a:latin typeface="Times New Roman" panose="02020603050405020304" pitchFamily="18" charset="0"/>
                <a:cs typeface="Times New Roman" panose="02020603050405020304" pitchFamily="18" charset="0"/>
              </a:rPr>
              <a:t>Example - &lt;h1&gt; This is a Main Heading &lt;/h1&gt;.</a:t>
            </a:r>
          </a:p>
          <a:p>
            <a:pPr marL="0" indent="0" algn="just">
              <a:buNone/>
            </a:pPr>
            <a:endParaRPr lang="en-IN" sz="3200" dirty="0">
              <a:solidFill>
                <a:schemeClr val="accent3"/>
              </a:solidFill>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DEF5F67-97CD-4C3A-B6B4-2E66AD695346}"/>
              </a:ext>
            </a:extLst>
          </p:cNvPr>
          <p:cNvPicPr>
            <a:picLocks noChangeAspect="1"/>
          </p:cNvPicPr>
          <p:nvPr/>
        </p:nvPicPr>
        <p:blipFill>
          <a:blip r:embed="rId2"/>
          <a:stretch>
            <a:fillRect/>
          </a:stretch>
        </p:blipFill>
        <p:spPr>
          <a:xfrm>
            <a:off x="4686235" y="3767006"/>
            <a:ext cx="5192614" cy="2971251"/>
          </a:xfrm>
          <a:prstGeom prst="rect">
            <a:avLst/>
          </a:prstGeom>
        </p:spPr>
      </p:pic>
    </p:spTree>
    <p:extLst>
      <p:ext uri="{BB962C8B-B14F-4D97-AF65-F5344CB8AC3E}">
        <p14:creationId xmlns:p14="http://schemas.microsoft.com/office/powerpoint/2010/main" val="1256815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204</TotalTime>
  <Words>2840</Words>
  <Application>Microsoft Office PowerPoint</Application>
  <PresentationFormat>Widescreen</PresentationFormat>
  <Paragraphs>191</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Bookman Old Style</vt:lpstr>
      <vt:lpstr>Rockwell</vt:lpstr>
      <vt:lpstr>Times New Roman</vt:lpstr>
      <vt:lpstr>Damask</vt:lpstr>
      <vt:lpstr>HTML (HYPERTEXT MARKUP LANGUAGE) </vt:lpstr>
      <vt:lpstr>Introduction</vt:lpstr>
      <vt:lpstr>Html elements, Tags</vt:lpstr>
      <vt:lpstr>attributes</vt:lpstr>
      <vt:lpstr>STRUCTURE OF A html document</vt:lpstr>
      <vt:lpstr>Body, head &amp; title</vt:lpstr>
      <vt:lpstr>Creating web page on your pc</vt:lpstr>
      <vt:lpstr>Summary</vt:lpstr>
      <vt:lpstr>TEXT</vt:lpstr>
      <vt:lpstr>PowerPoint Presentation</vt:lpstr>
      <vt:lpstr>PowerPoint Presentation</vt:lpstr>
      <vt:lpstr>Try yourself</vt:lpstr>
      <vt:lpstr>Images in html</vt:lpstr>
      <vt:lpstr>FIGURE AND FIGURE CAPTION</vt:lpstr>
      <vt:lpstr>Lists in html</vt:lpstr>
      <vt:lpstr>PowerPoint Presentation</vt:lpstr>
      <vt:lpstr>Links In html</vt:lpstr>
      <vt:lpstr>PowerPoint Presentation</vt:lpstr>
      <vt:lpstr>Types of Links</vt:lpstr>
      <vt:lpstr>PowerPoint Presentation</vt:lpstr>
      <vt:lpstr>TARGET ATTRIBUTE</vt:lpstr>
      <vt:lpstr>Tables in html</vt:lpstr>
      <vt:lpstr>Attributes of table</vt:lpstr>
      <vt:lpstr>FORMS</vt:lpstr>
      <vt:lpstr>Form structure</vt:lpstr>
      <vt:lpstr>Form controls</vt:lpstr>
      <vt:lpstr>PowerPoint Presentation</vt:lpstr>
      <vt:lpstr>Grouping form elements</vt:lpstr>
      <vt:lpstr>Doctypes &amp; comments</vt:lpstr>
      <vt:lpstr>Id attribute</vt:lpstr>
      <vt:lpstr>Class attribute</vt:lpstr>
      <vt:lpstr>Block &amp; inline elements</vt:lpstr>
      <vt:lpstr>Grouping elements in a block</vt:lpstr>
      <vt:lpstr>IFRames</vt:lpstr>
      <vt:lpstr>Video &amp; audio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Keshava Prasad</dc:creator>
  <cp:lastModifiedBy>Keshava Prasad</cp:lastModifiedBy>
  <cp:revision>46</cp:revision>
  <dcterms:created xsi:type="dcterms:W3CDTF">2025-01-27T15:46:59Z</dcterms:created>
  <dcterms:modified xsi:type="dcterms:W3CDTF">2025-01-29T18:09:10Z</dcterms:modified>
</cp:coreProperties>
</file>