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39"/>
  </p:notesMasterIdLst>
  <p:handoutMasterIdLst>
    <p:handoutMasterId r:id="rId40"/>
  </p:handoutMasterIdLst>
  <p:sldIdLst>
    <p:sldId id="256" r:id="rId2"/>
    <p:sldId id="290" r:id="rId3"/>
    <p:sldId id="269" r:id="rId4"/>
    <p:sldId id="271" r:id="rId5"/>
    <p:sldId id="272" r:id="rId6"/>
    <p:sldId id="280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1" r:id="rId15"/>
    <p:sldId id="282" r:id="rId16"/>
    <p:sldId id="283" r:id="rId17"/>
    <p:sldId id="284" r:id="rId18"/>
    <p:sldId id="285" r:id="rId19"/>
    <p:sldId id="291" r:id="rId20"/>
    <p:sldId id="308" r:id="rId21"/>
    <p:sldId id="307" r:id="rId22"/>
    <p:sldId id="309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74"/>
  </p:normalViewPr>
  <p:slideViewPr>
    <p:cSldViewPr snapToGrid="0" snapToObjects="1" showGuides="1">
      <p:cViewPr varScale="1">
        <p:scale>
          <a:sx n="120" d="100"/>
          <a:sy n="120" d="100"/>
        </p:scale>
        <p:origin x="184" y="264"/>
      </p:cViewPr>
      <p:guideLst>
        <p:guide orient="horz" pos="6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FBF3E-866A-A24B-9A51-306050E5A8F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029FF-188D-BD47-A447-54A6ECD1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82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3ACBD-BB0B-214A-9C80-68E84D9ECAD8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D9A18-6C88-B240-A371-F4B7CB577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11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Green curve: trans flow only</a:t>
            </a:r>
          </a:p>
          <a:p>
            <a:r>
              <a:rPr lang="en-US" dirty="0"/>
              <a:t>Orange curve: trans + rot, </a:t>
            </a:r>
            <a:r>
              <a:rPr lang="en-US" dirty="0" err="1"/>
              <a:t>oculomotor</a:t>
            </a:r>
            <a:r>
              <a:rPr lang="en-US" dirty="0"/>
              <a:t> info and motion</a:t>
            </a:r>
            <a:r>
              <a:rPr lang="en-US" baseline="0" dirty="0"/>
              <a:t> parallax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5A3B9-3748-EE47-9A14-228000F5C63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10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difference when perceiving</a:t>
            </a:r>
            <a:r>
              <a:rPr lang="en-US" baseline="0" dirty="0"/>
              <a:t> heading with rot flow, whether </a:t>
            </a:r>
            <a:r>
              <a:rPr lang="en-US" baseline="0" dirty="0" err="1"/>
              <a:t>Os</a:t>
            </a:r>
            <a:r>
              <a:rPr lang="en-US" baseline="0" dirty="0"/>
              <a:t> moved their eyes or not… so </a:t>
            </a:r>
            <a:r>
              <a:rPr lang="en-US" baseline="0" dirty="0" err="1"/>
              <a:t>oculomotor</a:t>
            </a:r>
            <a:r>
              <a:rPr lang="en-US" baseline="0" dirty="0"/>
              <a:t> info is not required for recovering heading</a:t>
            </a:r>
          </a:p>
          <a:p>
            <a:r>
              <a:rPr lang="en-US" baseline="0" dirty="0"/>
              <a:t>Orange: motion parallax + </a:t>
            </a:r>
            <a:r>
              <a:rPr lang="en-US" baseline="0" dirty="0" err="1"/>
              <a:t>oculomotor</a:t>
            </a:r>
            <a:r>
              <a:rPr lang="en-US" baseline="0" dirty="0"/>
              <a:t> info</a:t>
            </a:r>
          </a:p>
          <a:p>
            <a:r>
              <a:rPr lang="en-US" baseline="0" dirty="0"/>
              <a:t>Purple: motion parallax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5A3B9-3748-EE47-9A14-228000F5C63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21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Orange: no motion parallax, </a:t>
            </a:r>
            <a:r>
              <a:rPr lang="en-US" dirty="0" err="1"/>
              <a:t>oculomotor</a:t>
            </a:r>
            <a:r>
              <a:rPr lang="en-US" dirty="0"/>
              <a:t> only</a:t>
            </a:r>
          </a:p>
          <a:p>
            <a:r>
              <a:rPr lang="en-US" dirty="0"/>
              <a:t>Purple: no motion parallax, no </a:t>
            </a:r>
            <a:r>
              <a:rPr lang="en-US" dirty="0" err="1"/>
              <a:t>oculomotor</a:t>
            </a:r>
            <a:r>
              <a:rPr lang="en-US" baseline="0" dirty="0"/>
              <a:t> – can’t </a:t>
            </a:r>
            <a:r>
              <a:rPr lang="en-US" baseline="0"/>
              <a:t>perceive heading.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5A3B9-3748-EE47-9A14-228000F5C63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2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145-EAFE-934D-A84D-59E363F1EDBC}" type="datetime1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B4D0-E35F-B946-A78E-CAAA1994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E84BE4F-8BAB-3142-A444-7F8279D8FE27}" type="datetime1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B4D0-E35F-B946-A78E-CAAA1994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4EEC-EEC1-1E47-ACCB-7AC4E85E4D76}" type="datetime1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384752C-637B-4C40-AFE3-6B44CD0B5C6B}" type="datetime1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1CDDF38-4C72-724C-A83B-A8539A408AF9}" type="datetime1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0B1D-E0F4-824A-99C9-A301B9458F07}" type="datetime1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B4D0-E35F-B946-A78E-CAAA1994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0AD0-9D5B-0140-8D40-45BCD9A0C5DA}" type="datetime1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B4D0-E35F-B946-A78E-CAAA1994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E940-6DF5-6A44-9B1D-2B4B754826DE}" type="datetime1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B4D0-E35F-B946-A78E-CAAA1994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4FA9-9A72-E84B-A228-B4619CECA687}" type="datetime1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D42B-A195-1D49-985C-2B6E28E43299}" type="datetime1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B4D0-E35F-B946-A78E-CAAA1994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4DF811E-A666-3E4C-A6FE-633751AA39F5}" type="datetime1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B4D0-E35F-B946-A78E-CAAA1994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0B072CD-E2AA-834B-A7A8-9E6EB885A56D}" type="datetime1">
              <a:rPr lang="en-US" smtClean="0"/>
              <a:t>5/24/19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B4D0-E35F-B946-A78E-CAAA1994790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EEE6-F93E-8043-8A69-DEDD618CF5A0}" type="datetime1">
              <a:rPr lang="en-US" smtClean="0"/>
              <a:t>5/24/19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B4D0-E35F-B946-A78E-CAAA1994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1440-14C4-A54D-9E4D-4A07666DC529}" type="datetime1">
              <a:rPr lang="en-US" smtClean="0"/>
              <a:t>5/24/19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B4D0-E35F-B946-A78E-CAAA1994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318947B-8893-8E45-81BC-7CC4F1329D41}" type="datetime1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B4D0-E35F-B946-A78E-CAAA1994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A64E3A-03B3-384A-AA1F-28919DEC258C}" type="datetime1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 JSPan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DE8B4D0-E35F-B946-A78E-CAAA199479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6: optic flow and the control of locomotion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Translational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</a:p>
          <a:p>
            <a:r>
              <a:rPr lang="en-US" altLang="zh-CN" dirty="0"/>
              <a:t>Rotational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</a:p>
          <a:p>
            <a:r>
              <a:rPr lang="en-US" altLang="zh-CN" dirty="0"/>
              <a:t>Steering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Heading</a:t>
            </a:r>
            <a:r>
              <a:rPr lang="zh-CN" alt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42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3-24 at 6.52.08 PM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82" y="0"/>
            <a:ext cx="5744524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3407" y="5098192"/>
            <a:ext cx="3130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Warren et al, 2001. Results in Experiment 1, VR only.</a:t>
            </a:r>
          </a:p>
          <a:p>
            <a:r>
              <a:rPr lang="en-US" dirty="0"/>
              <a:t>There were 4 viewing conditions with increasing strength of optic flow.</a:t>
            </a:r>
          </a:p>
        </p:txBody>
      </p:sp>
      <p:pic>
        <p:nvPicPr>
          <p:cNvPr id="9" name="Picture 8" descr="Screen Shot 2016-03-24 at 6.52.08 PM (2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12" t="74650" r="4810"/>
          <a:stretch/>
        </p:blipFill>
        <p:spPr>
          <a:xfrm>
            <a:off x="6267119" y="332365"/>
            <a:ext cx="2599430" cy="295983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5673642" y="2884455"/>
            <a:ext cx="818999" cy="2753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3967481" y="4949868"/>
            <a:ext cx="2103220" cy="1756787"/>
          </a:xfrm>
          <a:custGeom>
            <a:avLst/>
            <a:gdLst>
              <a:gd name="connsiteX0" fmla="*/ 2050378 w 2103220"/>
              <a:gd name="connsiteY0" fmla="*/ 284884 h 1756787"/>
              <a:gd name="connsiteX1" fmla="*/ 1967291 w 2103220"/>
              <a:gd name="connsiteY1" fmla="*/ 237403 h 1756787"/>
              <a:gd name="connsiteX2" fmla="*/ 1931682 w 2103220"/>
              <a:gd name="connsiteY2" fmla="*/ 225533 h 1756787"/>
              <a:gd name="connsiteX3" fmla="*/ 1824856 w 2103220"/>
              <a:gd name="connsiteY3" fmla="*/ 178052 h 1756787"/>
              <a:gd name="connsiteX4" fmla="*/ 1777378 w 2103220"/>
              <a:gd name="connsiteY4" fmla="*/ 166182 h 1756787"/>
              <a:gd name="connsiteX5" fmla="*/ 1634944 w 2103220"/>
              <a:gd name="connsiteY5" fmla="*/ 130572 h 1756787"/>
              <a:gd name="connsiteX6" fmla="*/ 1599335 w 2103220"/>
              <a:gd name="connsiteY6" fmla="*/ 118701 h 1756787"/>
              <a:gd name="connsiteX7" fmla="*/ 1456901 w 2103220"/>
              <a:gd name="connsiteY7" fmla="*/ 94961 h 1756787"/>
              <a:gd name="connsiteX8" fmla="*/ 1350075 w 2103220"/>
              <a:gd name="connsiteY8" fmla="*/ 71221 h 1756787"/>
              <a:gd name="connsiteX9" fmla="*/ 1088945 w 2103220"/>
              <a:gd name="connsiteY9" fmla="*/ 35610 h 1756787"/>
              <a:gd name="connsiteX10" fmla="*/ 863423 w 2103220"/>
              <a:gd name="connsiteY10" fmla="*/ 23740 h 1756787"/>
              <a:gd name="connsiteX11" fmla="*/ 637902 w 2103220"/>
              <a:gd name="connsiteY11" fmla="*/ 0 h 1756787"/>
              <a:gd name="connsiteX12" fmla="*/ 412381 w 2103220"/>
              <a:gd name="connsiteY12" fmla="*/ 11870 h 1756787"/>
              <a:gd name="connsiteX13" fmla="*/ 364903 w 2103220"/>
              <a:gd name="connsiteY13" fmla="*/ 35610 h 1756787"/>
              <a:gd name="connsiteX14" fmla="*/ 329294 w 2103220"/>
              <a:gd name="connsiteY14" fmla="*/ 47480 h 1756787"/>
              <a:gd name="connsiteX15" fmla="*/ 246207 w 2103220"/>
              <a:gd name="connsiteY15" fmla="*/ 94961 h 1756787"/>
              <a:gd name="connsiteX16" fmla="*/ 151251 w 2103220"/>
              <a:gd name="connsiteY16" fmla="*/ 142442 h 1756787"/>
              <a:gd name="connsiteX17" fmla="*/ 115642 w 2103220"/>
              <a:gd name="connsiteY17" fmla="*/ 178052 h 1756787"/>
              <a:gd name="connsiteX18" fmla="*/ 68164 w 2103220"/>
              <a:gd name="connsiteY18" fmla="*/ 213663 h 1756787"/>
              <a:gd name="connsiteX19" fmla="*/ 44425 w 2103220"/>
              <a:gd name="connsiteY19" fmla="*/ 261144 h 1756787"/>
              <a:gd name="connsiteX20" fmla="*/ 20686 w 2103220"/>
              <a:gd name="connsiteY20" fmla="*/ 296754 h 1756787"/>
              <a:gd name="connsiteX21" fmla="*/ 20686 w 2103220"/>
              <a:gd name="connsiteY21" fmla="*/ 664730 h 1756787"/>
              <a:gd name="connsiteX22" fmla="*/ 44425 w 2103220"/>
              <a:gd name="connsiteY22" fmla="*/ 724081 h 1756787"/>
              <a:gd name="connsiteX23" fmla="*/ 56294 w 2103220"/>
              <a:gd name="connsiteY23" fmla="*/ 783432 h 1756787"/>
              <a:gd name="connsiteX24" fmla="*/ 68164 w 2103220"/>
              <a:gd name="connsiteY24" fmla="*/ 819042 h 1756787"/>
              <a:gd name="connsiteX25" fmla="*/ 80034 w 2103220"/>
              <a:gd name="connsiteY25" fmla="*/ 866523 h 1756787"/>
              <a:gd name="connsiteX26" fmla="*/ 91903 w 2103220"/>
              <a:gd name="connsiteY26" fmla="*/ 925874 h 1756787"/>
              <a:gd name="connsiteX27" fmla="*/ 115642 w 2103220"/>
              <a:gd name="connsiteY27" fmla="*/ 997095 h 1756787"/>
              <a:gd name="connsiteX28" fmla="*/ 139381 w 2103220"/>
              <a:gd name="connsiteY28" fmla="*/ 1115797 h 1756787"/>
              <a:gd name="connsiteX29" fmla="*/ 174990 w 2103220"/>
              <a:gd name="connsiteY29" fmla="*/ 1198888 h 1756787"/>
              <a:gd name="connsiteX30" fmla="*/ 186859 w 2103220"/>
              <a:gd name="connsiteY30" fmla="*/ 1281980 h 1756787"/>
              <a:gd name="connsiteX31" fmla="*/ 198729 w 2103220"/>
              <a:gd name="connsiteY31" fmla="*/ 1460032 h 1756787"/>
              <a:gd name="connsiteX32" fmla="*/ 222468 w 2103220"/>
              <a:gd name="connsiteY32" fmla="*/ 1507513 h 1756787"/>
              <a:gd name="connsiteX33" fmla="*/ 305555 w 2103220"/>
              <a:gd name="connsiteY33" fmla="*/ 1602475 h 1756787"/>
              <a:gd name="connsiteX34" fmla="*/ 353033 w 2103220"/>
              <a:gd name="connsiteY34" fmla="*/ 1626215 h 1756787"/>
              <a:gd name="connsiteX35" fmla="*/ 388642 w 2103220"/>
              <a:gd name="connsiteY35" fmla="*/ 1649955 h 1756787"/>
              <a:gd name="connsiteX36" fmla="*/ 436120 w 2103220"/>
              <a:gd name="connsiteY36" fmla="*/ 1661826 h 1756787"/>
              <a:gd name="connsiteX37" fmla="*/ 483598 w 2103220"/>
              <a:gd name="connsiteY37" fmla="*/ 1685566 h 1756787"/>
              <a:gd name="connsiteX38" fmla="*/ 554815 w 2103220"/>
              <a:gd name="connsiteY38" fmla="*/ 1697436 h 1756787"/>
              <a:gd name="connsiteX39" fmla="*/ 697250 w 2103220"/>
              <a:gd name="connsiteY39" fmla="*/ 1721177 h 1756787"/>
              <a:gd name="connsiteX40" fmla="*/ 946510 w 2103220"/>
              <a:gd name="connsiteY40" fmla="*/ 1733047 h 1756787"/>
              <a:gd name="connsiteX41" fmla="*/ 1136423 w 2103220"/>
              <a:gd name="connsiteY41" fmla="*/ 1756787 h 1756787"/>
              <a:gd name="connsiteX42" fmla="*/ 1290727 w 2103220"/>
              <a:gd name="connsiteY42" fmla="*/ 1744917 h 1756787"/>
              <a:gd name="connsiteX43" fmla="*/ 1397553 w 2103220"/>
              <a:gd name="connsiteY43" fmla="*/ 1697436 h 1756787"/>
              <a:gd name="connsiteX44" fmla="*/ 1492509 w 2103220"/>
              <a:gd name="connsiteY44" fmla="*/ 1649955 h 1756787"/>
              <a:gd name="connsiteX45" fmla="*/ 1528118 w 2103220"/>
              <a:gd name="connsiteY45" fmla="*/ 1638085 h 1756787"/>
              <a:gd name="connsiteX46" fmla="*/ 1599335 w 2103220"/>
              <a:gd name="connsiteY46" fmla="*/ 1590605 h 1756787"/>
              <a:gd name="connsiteX47" fmla="*/ 1706161 w 2103220"/>
              <a:gd name="connsiteY47" fmla="*/ 1507513 h 1756787"/>
              <a:gd name="connsiteX48" fmla="*/ 1729900 w 2103220"/>
              <a:gd name="connsiteY48" fmla="*/ 1460032 h 1756787"/>
              <a:gd name="connsiteX49" fmla="*/ 1753639 w 2103220"/>
              <a:gd name="connsiteY49" fmla="*/ 1424422 h 1756787"/>
              <a:gd name="connsiteX50" fmla="*/ 1777378 w 2103220"/>
              <a:gd name="connsiteY50" fmla="*/ 1376941 h 1756787"/>
              <a:gd name="connsiteX51" fmla="*/ 1824856 w 2103220"/>
              <a:gd name="connsiteY51" fmla="*/ 1305720 h 1756787"/>
              <a:gd name="connsiteX52" fmla="*/ 1896074 w 2103220"/>
              <a:gd name="connsiteY52" fmla="*/ 1175148 h 1756787"/>
              <a:gd name="connsiteX53" fmla="*/ 1931682 w 2103220"/>
              <a:gd name="connsiteY53" fmla="*/ 1080187 h 1756787"/>
              <a:gd name="connsiteX54" fmla="*/ 1979161 w 2103220"/>
              <a:gd name="connsiteY54" fmla="*/ 985225 h 1756787"/>
              <a:gd name="connsiteX55" fmla="*/ 1991030 w 2103220"/>
              <a:gd name="connsiteY55" fmla="*/ 937744 h 1756787"/>
              <a:gd name="connsiteX56" fmla="*/ 2014769 w 2103220"/>
              <a:gd name="connsiteY56" fmla="*/ 866523 h 1756787"/>
              <a:gd name="connsiteX57" fmla="*/ 2050378 w 2103220"/>
              <a:gd name="connsiteY57" fmla="*/ 724081 h 1756787"/>
              <a:gd name="connsiteX58" fmla="*/ 2074117 w 2103220"/>
              <a:gd name="connsiteY58" fmla="*/ 652860 h 1756787"/>
              <a:gd name="connsiteX59" fmla="*/ 2085986 w 2103220"/>
              <a:gd name="connsiteY59" fmla="*/ 617249 h 1756787"/>
              <a:gd name="connsiteX60" fmla="*/ 2085986 w 2103220"/>
              <a:gd name="connsiteY60" fmla="*/ 308624 h 1756787"/>
              <a:gd name="connsiteX61" fmla="*/ 2050378 w 2103220"/>
              <a:gd name="connsiteY61" fmla="*/ 284884 h 1756787"/>
              <a:gd name="connsiteX62" fmla="*/ 2014769 w 2103220"/>
              <a:gd name="connsiteY62" fmla="*/ 225533 h 175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103220" h="1756787">
                <a:moveTo>
                  <a:pt x="2050378" y="284884"/>
                </a:moveTo>
                <a:cubicBezTo>
                  <a:pt x="2022682" y="269057"/>
                  <a:pt x="1995822" y="251669"/>
                  <a:pt x="1967291" y="237403"/>
                </a:cubicBezTo>
                <a:cubicBezTo>
                  <a:pt x="1956100" y="231807"/>
                  <a:pt x="1943182" y="230462"/>
                  <a:pt x="1931682" y="225533"/>
                </a:cubicBezTo>
                <a:cubicBezTo>
                  <a:pt x="1859296" y="194509"/>
                  <a:pt x="1907677" y="205661"/>
                  <a:pt x="1824856" y="178052"/>
                </a:cubicBezTo>
                <a:cubicBezTo>
                  <a:pt x="1809380" y="172893"/>
                  <a:pt x="1793003" y="170870"/>
                  <a:pt x="1777378" y="166182"/>
                </a:cubicBezTo>
                <a:cubicBezTo>
                  <a:pt x="1659818" y="130912"/>
                  <a:pt x="1753457" y="150325"/>
                  <a:pt x="1634944" y="130572"/>
                </a:cubicBezTo>
                <a:cubicBezTo>
                  <a:pt x="1623074" y="126615"/>
                  <a:pt x="1611473" y="121736"/>
                  <a:pt x="1599335" y="118701"/>
                </a:cubicBezTo>
                <a:cubicBezTo>
                  <a:pt x="1543397" y="104715"/>
                  <a:pt x="1517188" y="105009"/>
                  <a:pt x="1456901" y="94961"/>
                </a:cubicBezTo>
                <a:cubicBezTo>
                  <a:pt x="1332509" y="74228"/>
                  <a:pt x="1456785" y="92564"/>
                  <a:pt x="1350075" y="71221"/>
                </a:cubicBezTo>
                <a:cubicBezTo>
                  <a:pt x="1285881" y="58382"/>
                  <a:pt x="1117306" y="37103"/>
                  <a:pt x="1088945" y="35610"/>
                </a:cubicBezTo>
                <a:lnTo>
                  <a:pt x="863423" y="23740"/>
                </a:lnTo>
                <a:cubicBezTo>
                  <a:pt x="768553" y="17415"/>
                  <a:pt x="726979" y="11135"/>
                  <a:pt x="637902" y="0"/>
                </a:cubicBezTo>
                <a:cubicBezTo>
                  <a:pt x="562728" y="3957"/>
                  <a:pt x="487026" y="2133"/>
                  <a:pt x="412381" y="11870"/>
                </a:cubicBezTo>
                <a:cubicBezTo>
                  <a:pt x="394835" y="14159"/>
                  <a:pt x="381166" y="28640"/>
                  <a:pt x="364903" y="35610"/>
                </a:cubicBezTo>
                <a:cubicBezTo>
                  <a:pt x="353403" y="40539"/>
                  <a:pt x="341164" y="43523"/>
                  <a:pt x="329294" y="47480"/>
                </a:cubicBezTo>
                <a:cubicBezTo>
                  <a:pt x="254679" y="97227"/>
                  <a:pt x="336564" y="44760"/>
                  <a:pt x="246207" y="94961"/>
                </a:cubicBezTo>
                <a:cubicBezTo>
                  <a:pt x="162114" y="141682"/>
                  <a:pt x="216347" y="120742"/>
                  <a:pt x="151251" y="142442"/>
                </a:cubicBezTo>
                <a:cubicBezTo>
                  <a:pt x="139381" y="154312"/>
                  <a:pt x="128387" y="167127"/>
                  <a:pt x="115642" y="178052"/>
                </a:cubicBezTo>
                <a:cubicBezTo>
                  <a:pt x="100622" y="190927"/>
                  <a:pt x="81038" y="198642"/>
                  <a:pt x="68164" y="213663"/>
                </a:cubicBezTo>
                <a:cubicBezTo>
                  <a:pt x="56649" y="227098"/>
                  <a:pt x="53204" y="245780"/>
                  <a:pt x="44425" y="261144"/>
                </a:cubicBezTo>
                <a:cubicBezTo>
                  <a:pt x="37347" y="273530"/>
                  <a:pt x="28599" y="284884"/>
                  <a:pt x="20686" y="296754"/>
                </a:cubicBezTo>
                <a:cubicBezTo>
                  <a:pt x="-8842" y="444397"/>
                  <a:pt x="-4879" y="400545"/>
                  <a:pt x="20686" y="664730"/>
                </a:cubicBezTo>
                <a:cubicBezTo>
                  <a:pt x="22738" y="685938"/>
                  <a:pt x="36512" y="704297"/>
                  <a:pt x="44425" y="724081"/>
                </a:cubicBezTo>
                <a:cubicBezTo>
                  <a:pt x="48381" y="743865"/>
                  <a:pt x="51401" y="763859"/>
                  <a:pt x="56294" y="783432"/>
                </a:cubicBezTo>
                <a:cubicBezTo>
                  <a:pt x="59328" y="795571"/>
                  <a:pt x="64727" y="807011"/>
                  <a:pt x="68164" y="819042"/>
                </a:cubicBezTo>
                <a:cubicBezTo>
                  <a:pt x="72646" y="834728"/>
                  <a:pt x="76495" y="850597"/>
                  <a:pt x="80034" y="866523"/>
                </a:cubicBezTo>
                <a:cubicBezTo>
                  <a:pt x="84410" y="886218"/>
                  <a:pt x="86595" y="906409"/>
                  <a:pt x="91903" y="925874"/>
                </a:cubicBezTo>
                <a:cubicBezTo>
                  <a:pt x="98487" y="950017"/>
                  <a:pt x="110735" y="972557"/>
                  <a:pt x="115642" y="997095"/>
                </a:cubicBezTo>
                <a:cubicBezTo>
                  <a:pt x="123555" y="1036662"/>
                  <a:pt x="121336" y="1079706"/>
                  <a:pt x="139381" y="1115797"/>
                </a:cubicBezTo>
                <a:cubicBezTo>
                  <a:pt x="168715" y="1174469"/>
                  <a:pt x="157524" y="1146491"/>
                  <a:pt x="174990" y="1198888"/>
                </a:cubicBezTo>
                <a:cubicBezTo>
                  <a:pt x="178946" y="1226585"/>
                  <a:pt x="184326" y="1254116"/>
                  <a:pt x="186859" y="1281980"/>
                </a:cubicBezTo>
                <a:cubicBezTo>
                  <a:pt x="192244" y="1341218"/>
                  <a:pt x="189452" y="1401277"/>
                  <a:pt x="198729" y="1460032"/>
                </a:cubicBezTo>
                <a:cubicBezTo>
                  <a:pt x="201489" y="1477510"/>
                  <a:pt x="213364" y="1492340"/>
                  <a:pt x="222468" y="1507513"/>
                </a:cubicBezTo>
                <a:cubicBezTo>
                  <a:pt x="259107" y="1568582"/>
                  <a:pt x="255582" y="1573918"/>
                  <a:pt x="305555" y="1602475"/>
                </a:cubicBezTo>
                <a:cubicBezTo>
                  <a:pt x="320918" y="1611254"/>
                  <a:pt x="337670" y="1617436"/>
                  <a:pt x="353033" y="1626215"/>
                </a:cubicBezTo>
                <a:cubicBezTo>
                  <a:pt x="365419" y="1633293"/>
                  <a:pt x="375530" y="1644335"/>
                  <a:pt x="388642" y="1649955"/>
                </a:cubicBezTo>
                <a:cubicBezTo>
                  <a:pt x="403636" y="1656381"/>
                  <a:pt x="420846" y="1656098"/>
                  <a:pt x="436120" y="1661826"/>
                </a:cubicBezTo>
                <a:cubicBezTo>
                  <a:pt x="452687" y="1668039"/>
                  <a:pt x="466650" y="1680481"/>
                  <a:pt x="483598" y="1685566"/>
                </a:cubicBezTo>
                <a:cubicBezTo>
                  <a:pt x="506649" y="1692482"/>
                  <a:pt x="531216" y="1692716"/>
                  <a:pt x="554815" y="1697436"/>
                </a:cubicBezTo>
                <a:cubicBezTo>
                  <a:pt x="638855" y="1714245"/>
                  <a:pt x="575124" y="1712754"/>
                  <a:pt x="697250" y="1721177"/>
                </a:cubicBezTo>
                <a:cubicBezTo>
                  <a:pt x="780234" y="1726900"/>
                  <a:pt x="863423" y="1729090"/>
                  <a:pt x="946510" y="1733047"/>
                </a:cubicBezTo>
                <a:cubicBezTo>
                  <a:pt x="1017097" y="1747165"/>
                  <a:pt x="1054247" y="1756787"/>
                  <a:pt x="1136423" y="1756787"/>
                </a:cubicBezTo>
                <a:cubicBezTo>
                  <a:pt x="1188010" y="1756787"/>
                  <a:pt x="1239292" y="1748874"/>
                  <a:pt x="1290727" y="1744917"/>
                </a:cubicBezTo>
                <a:cubicBezTo>
                  <a:pt x="1371649" y="1724686"/>
                  <a:pt x="1308572" y="1745352"/>
                  <a:pt x="1397553" y="1697436"/>
                </a:cubicBezTo>
                <a:cubicBezTo>
                  <a:pt x="1428711" y="1680658"/>
                  <a:pt x="1458937" y="1661146"/>
                  <a:pt x="1492509" y="1649955"/>
                </a:cubicBezTo>
                <a:cubicBezTo>
                  <a:pt x="1504379" y="1645998"/>
                  <a:pt x="1517181" y="1644161"/>
                  <a:pt x="1528118" y="1638085"/>
                </a:cubicBezTo>
                <a:cubicBezTo>
                  <a:pt x="1553058" y="1624229"/>
                  <a:pt x="1575265" y="1605923"/>
                  <a:pt x="1599335" y="1590605"/>
                </a:cubicBezTo>
                <a:cubicBezTo>
                  <a:pt x="1650525" y="1558028"/>
                  <a:pt x="1668904" y="1557192"/>
                  <a:pt x="1706161" y="1507513"/>
                </a:cubicBezTo>
                <a:cubicBezTo>
                  <a:pt x="1716778" y="1493357"/>
                  <a:pt x="1721121" y="1475396"/>
                  <a:pt x="1729900" y="1460032"/>
                </a:cubicBezTo>
                <a:cubicBezTo>
                  <a:pt x="1736978" y="1447646"/>
                  <a:pt x="1746561" y="1436808"/>
                  <a:pt x="1753639" y="1424422"/>
                </a:cubicBezTo>
                <a:cubicBezTo>
                  <a:pt x="1762418" y="1409058"/>
                  <a:pt x="1768274" y="1392114"/>
                  <a:pt x="1777378" y="1376941"/>
                </a:cubicBezTo>
                <a:cubicBezTo>
                  <a:pt x="1792057" y="1352475"/>
                  <a:pt x="1810701" y="1330493"/>
                  <a:pt x="1824856" y="1305720"/>
                </a:cubicBezTo>
                <a:cubicBezTo>
                  <a:pt x="1932577" y="1117200"/>
                  <a:pt x="1830993" y="1272777"/>
                  <a:pt x="1896074" y="1175148"/>
                </a:cubicBezTo>
                <a:cubicBezTo>
                  <a:pt x="1918973" y="1060640"/>
                  <a:pt x="1890931" y="1161694"/>
                  <a:pt x="1931682" y="1080187"/>
                </a:cubicBezTo>
                <a:cubicBezTo>
                  <a:pt x="1989755" y="964035"/>
                  <a:pt x="1924161" y="1067727"/>
                  <a:pt x="1979161" y="985225"/>
                </a:cubicBezTo>
                <a:cubicBezTo>
                  <a:pt x="1983117" y="969398"/>
                  <a:pt x="1986343" y="953370"/>
                  <a:pt x="1991030" y="937744"/>
                </a:cubicBezTo>
                <a:cubicBezTo>
                  <a:pt x="1998220" y="913775"/>
                  <a:pt x="2009861" y="891061"/>
                  <a:pt x="2014769" y="866523"/>
                </a:cubicBezTo>
                <a:cubicBezTo>
                  <a:pt x="2029358" y="793577"/>
                  <a:pt x="2025280" y="805654"/>
                  <a:pt x="2050378" y="724081"/>
                </a:cubicBezTo>
                <a:cubicBezTo>
                  <a:pt x="2057737" y="700163"/>
                  <a:pt x="2066204" y="676600"/>
                  <a:pt x="2074117" y="652860"/>
                </a:cubicBezTo>
                <a:lnTo>
                  <a:pt x="2085986" y="617249"/>
                </a:lnTo>
                <a:cubicBezTo>
                  <a:pt x="2102938" y="498587"/>
                  <a:pt x="2114300" y="457281"/>
                  <a:pt x="2085986" y="308624"/>
                </a:cubicBezTo>
                <a:cubicBezTo>
                  <a:pt x="2083317" y="294611"/>
                  <a:pt x="2062247" y="292797"/>
                  <a:pt x="2050378" y="284884"/>
                </a:cubicBezTo>
                <a:cubicBezTo>
                  <a:pt x="2034969" y="238656"/>
                  <a:pt x="2047355" y="258121"/>
                  <a:pt x="2014769" y="22553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290858" y="914004"/>
            <a:ext cx="830868" cy="1008966"/>
          </a:xfrm>
          <a:custGeom>
            <a:avLst/>
            <a:gdLst>
              <a:gd name="connsiteX0" fmla="*/ 59348 w 830868"/>
              <a:gd name="connsiteY0" fmla="*/ 71221 h 1008966"/>
              <a:gd name="connsiteX1" fmla="*/ 249261 w 830868"/>
              <a:gd name="connsiteY1" fmla="*/ 47481 h 1008966"/>
              <a:gd name="connsiteX2" fmla="*/ 415434 w 830868"/>
              <a:gd name="connsiteY2" fmla="*/ 59351 h 1008966"/>
              <a:gd name="connsiteX3" fmla="*/ 498521 w 830868"/>
              <a:gd name="connsiteY3" fmla="*/ 94962 h 1008966"/>
              <a:gd name="connsiteX4" fmla="*/ 605347 w 830868"/>
              <a:gd name="connsiteY4" fmla="*/ 130572 h 1008966"/>
              <a:gd name="connsiteX5" fmla="*/ 640956 w 830868"/>
              <a:gd name="connsiteY5" fmla="*/ 154313 h 1008966"/>
              <a:gd name="connsiteX6" fmla="*/ 676564 w 830868"/>
              <a:gd name="connsiteY6" fmla="*/ 166183 h 1008966"/>
              <a:gd name="connsiteX7" fmla="*/ 759651 w 830868"/>
              <a:gd name="connsiteY7" fmla="*/ 249274 h 1008966"/>
              <a:gd name="connsiteX8" fmla="*/ 783390 w 830868"/>
              <a:gd name="connsiteY8" fmla="*/ 273015 h 1008966"/>
              <a:gd name="connsiteX9" fmla="*/ 807129 w 830868"/>
              <a:gd name="connsiteY9" fmla="*/ 498548 h 1008966"/>
              <a:gd name="connsiteX10" fmla="*/ 830868 w 830868"/>
              <a:gd name="connsiteY10" fmla="*/ 569769 h 1008966"/>
              <a:gd name="connsiteX11" fmla="*/ 818999 w 830868"/>
              <a:gd name="connsiteY11" fmla="*/ 830913 h 1008966"/>
              <a:gd name="connsiteX12" fmla="*/ 795260 w 830868"/>
              <a:gd name="connsiteY12" fmla="*/ 866524 h 1008966"/>
              <a:gd name="connsiteX13" fmla="*/ 771521 w 830868"/>
              <a:gd name="connsiteY13" fmla="*/ 914005 h 1008966"/>
              <a:gd name="connsiteX14" fmla="*/ 712173 w 830868"/>
              <a:gd name="connsiteY14" fmla="*/ 949615 h 1008966"/>
              <a:gd name="connsiteX15" fmla="*/ 593478 w 830868"/>
              <a:gd name="connsiteY15" fmla="*/ 997096 h 1008966"/>
              <a:gd name="connsiteX16" fmla="*/ 522260 w 830868"/>
              <a:gd name="connsiteY16" fmla="*/ 1008966 h 1008966"/>
              <a:gd name="connsiteX17" fmla="*/ 379826 w 830868"/>
              <a:gd name="connsiteY17" fmla="*/ 997096 h 1008966"/>
              <a:gd name="connsiteX18" fmla="*/ 284869 w 830868"/>
              <a:gd name="connsiteY18" fmla="*/ 973356 h 1008966"/>
              <a:gd name="connsiteX19" fmla="*/ 225522 w 830868"/>
              <a:gd name="connsiteY19" fmla="*/ 949615 h 1008966"/>
              <a:gd name="connsiteX20" fmla="*/ 118696 w 830868"/>
              <a:gd name="connsiteY20" fmla="*/ 866524 h 1008966"/>
              <a:gd name="connsiteX21" fmla="*/ 83087 w 830868"/>
              <a:gd name="connsiteY21" fmla="*/ 795303 h 1008966"/>
              <a:gd name="connsiteX22" fmla="*/ 59348 w 830868"/>
              <a:gd name="connsiteY22" fmla="*/ 747822 h 1008966"/>
              <a:gd name="connsiteX23" fmla="*/ 23739 w 830868"/>
              <a:gd name="connsiteY23" fmla="*/ 605380 h 1008966"/>
              <a:gd name="connsiteX24" fmla="*/ 11870 w 830868"/>
              <a:gd name="connsiteY24" fmla="*/ 557899 h 1008966"/>
              <a:gd name="connsiteX25" fmla="*/ 0 w 830868"/>
              <a:gd name="connsiteY25" fmla="*/ 510418 h 1008966"/>
              <a:gd name="connsiteX26" fmla="*/ 11870 w 830868"/>
              <a:gd name="connsiteY26" fmla="*/ 367976 h 1008966"/>
              <a:gd name="connsiteX27" fmla="*/ 35609 w 830868"/>
              <a:gd name="connsiteY27" fmla="*/ 296755 h 1008966"/>
              <a:gd name="connsiteX28" fmla="*/ 47479 w 830868"/>
              <a:gd name="connsiteY28" fmla="*/ 261144 h 1008966"/>
              <a:gd name="connsiteX29" fmla="*/ 59348 w 830868"/>
              <a:gd name="connsiteY29" fmla="*/ 213664 h 1008966"/>
              <a:gd name="connsiteX30" fmla="*/ 83087 w 830868"/>
              <a:gd name="connsiteY30" fmla="*/ 166183 h 1008966"/>
              <a:gd name="connsiteX31" fmla="*/ 106826 w 830868"/>
              <a:gd name="connsiteY31" fmla="*/ 130572 h 1008966"/>
              <a:gd name="connsiteX32" fmla="*/ 118696 w 830868"/>
              <a:gd name="connsiteY32" fmla="*/ 94962 h 1008966"/>
              <a:gd name="connsiteX33" fmla="*/ 142435 w 830868"/>
              <a:gd name="connsiteY33" fmla="*/ 71221 h 1008966"/>
              <a:gd name="connsiteX34" fmla="*/ 166174 w 830868"/>
              <a:gd name="connsiteY34" fmla="*/ 35611 h 1008966"/>
              <a:gd name="connsiteX35" fmla="*/ 201783 w 830868"/>
              <a:gd name="connsiteY35" fmla="*/ 0 h 100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30868" h="1008966">
                <a:moveTo>
                  <a:pt x="59348" y="71221"/>
                </a:moveTo>
                <a:cubicBezTo>
                  <a:pt x="96135" y="65966"/>
                  <a:pt x="219343" y="47481"/>
                  <a:pt x="249261" y="47481"/>
                </a:cubicBezTo>
                <a:cubicBezTo>
                  <a:pt x="304793" y="47481"/>
                  <a:pt x="360043" y="55394"/>
                  <a:pt x="415434" y="59351"/>
                </a:cubicBezTo>
                <a:cubicBezTo>
                  <a:pt x="514250" y="84056"/>
                  <a:pt x="416549" y="53973"/>
                  <a:pt x="498521" y="94962"/>
                </a:cubicBezTo>
                <a:cubicBezTo>
                  <a:pt x="543215" y="117310"/>
                  <a:pt x="560015" y="119238"/>
                  <a:pt x="605347" y="130572"/>
                </a:cubicBezTo>
                <a:cubicBezTo>
                  <a:pt x="617217" y="138486"/>
                  <a:pt x="628196" y="147933"/>
                  <a:pt x="640956" y="154313"/>
                </a:cubicBezTo>
                <a:cubicBezTo>
                  <a:pt x="652146" y="159909"/>
                  <a:pt x="666794" y="158367"/>
                  <a:pt x="676564" y="166183"/>
                </a:cubicBezTo>
                <a:cubicBezTo>
                  <a:pt x="707149" y="190652"/>
                  <a:pt x="731955" y="221577"/>
                  <a:pt x="759651" y="249274"/>
                </a:cubicBezTo>
                <a:lnTo>
                  <a:pt x="783390" y="273015"/>
                </a:lnTo>
                <a:cubicBezTo>
                  <a:pt x="820309" y="383772"/>
                  <a:pt x="769181" y="220241"/>
                  <a:pt x="807129" y="498548"/>
                </a:cubicBezTo>
                <a:cubicBezTo>
                  <a:pt x="810510" y="523343"/>
                  <a:pt x="830868" y="569769"/>
                  <a:pt x="830868" y="569769"/>
                </a:cubicBezTo>
                <a:cubicBezTo>
                  <a:pt x="826912" y="656817"/>
                  <a:pt x="829380" y="744396"/>
                  <a:pt x="818999" y="830913"/>
                </a:cubicBezTo>
                <a:cubicBezTo>
                  <a:pt x="817299" y="845077"/>
                  <a:pt x="802338" y="854137"/>
                  <a:pt x="795260" y="866524"/>
                </a:cubicBezTo>
                <a:cubicBezTo>
                  <a:pt x="786481" y="881888"/>
                  <a:pt x="784033" y="901493"/>
                  <a:pt x="771521" y="914005"/>
                </a:cubicBezTo>
                <a:cubicBezTo>
                  <a:pt x="755208" y="930319"/>
                  <a:pt x="732340" y="938410"/>
                  <a:pt x="712173" y="949615"/>
                </a:cubicBezTo>
                <a:cubicBezTo>
                  <a:pt x="678960" y="968068"/>
                  <a:pt x="629656" y="991066"/>
                  <a:pt x="593478" y="997096"/>
                </a:cubicBezTo>
                <a:lnTo>
                  <a:pt x="522260" y="1008966"/>
                </a:lnTo>
                <a:cubicBezTo>
                  <a:pt x="474782" y="1005009"/>
                  <a:pt x="427142" y="1002663"/>
                  <a:pt x="379826" y="997096"/>
                </a:cubicBezTo>
                <a:cubicBezTo>
                  <a:pt x="345422" y="993048"/>
                  <a:pt x="316538" y="985233"/>
                  <a:pt x="284869" y="973356"/>
                </a:cubicBezTo>
                <a:cubicBezTo>
                  <a:pt x="264919" y="965874"/>
                  <a:pt x="244227" y="959818"/>
                  <a:pt x="225522" y="949615"/>
                </a:cubicBezTo>
                <a:cubicBezTo>
                  <a:pt x="185083" y="927556"/>
                  <a:pt x="148153" y="901874"/>
                  <a:pt x="118696" y="866524"/>
                </a:cubicBezTo>
                <a:cubicBezTo>
                  <a:pt x="85153" y="826270"/>
                  <a:pt x="101980" y="839388"/>
                  <a:pt x="83087" y="795303"/>
                </a:cubicBezTo>
                <a:cubicBezTo>
                  <a:pt x="76117" y="779039"/>
                  <a:pt x="67261" y="763649"/>
                  <a:pt x="59348" y="747822"/>
                </a:cubicBezTo>
                <a:lnTo>
                  <a:pt x="23739" y="605380"/>
                </a:lnTo>
                <a:lnTo>
                  <a:pt x="11870" y="557899"/>
                </a:lnTo>
                <a:lnTo>
                  <a:pt x="0" y="510418"/>
                </a:lnTo>
                <a:cubicBezTo>
                  <a:pt x="3957" y="462937"/>
                  <a:pt x="4037" y="414973"/>
                  <a:pt x="11870" y="367976"/>
                </a:cubicBezTo>
                <a:cubicBezTo>
                  <a:pt x="15984" y="343292"/>
                  <a:pt x="27696" y="320495"/>
                  <a:pt x="35609" y="296755"/>
                </a:cubicBezTo>
                <a:cubicBezTo>
                  <a:pt x="39566" y="284885"/>
                  <a:pt x="44445" y="273283"/>
                  <a:pt x="47479" y="261144"/>
                </a:cubicBezTo>
                <a:cubicBezTo>
                  <a:pt x="51435" y="245317"/>
                  <a:pt x="53620" y="228939"/>
                  <a:pt x="59348" y="213664"/>
                </a:cubicBezTo>
                <a:cubicBezTo>
                  <a:pt x="65561" y="197096"/>
                  <a:pt x="74308" y="181547"/>
                  <a:pt x="83087" y="166183"/>
                </a:cubicBezTo>
                <a:cubicBezTo>
                  <a:pt x="90165" y="153796"/>
                  <a:pt x="100446" y="143332"/>
                  <a:pt x="106826" y="130572"/>
                </a:cubicBezTo>
                <a:cubicBezTo>
                  <a:pt x="112421" y="119381"/>
                  <a:pt x="112259" y="105691"/>
                  <a:pt x="118696" y="94962"/>
                </a:cubicBezTo>
                <a:cubicBezTo>
                  <a:pt x="124454" y="85366"/>
                  <a:pt x="135444" y="79960"/>
                  <a:pt x="142435" y="71221"/>
                </a:cubicBezTo>
                <a:cubicBezTo>
                  <a:pt x="151346" y="60081"/>
                  <a:pt x="157042" y="46570"/>
                  <a:pt x="166174" y="35611"/>
                </a:cubicBezTo>
                <a:cubicBezTo>
                  <a:pt x="176920" y="22715"/>
                  <a:pt x="201783" y="0"/>
                  <a:pt x="201783" y="0"/>
                </a:cubicBezTo>
              </a:path>
            </a:pathLst>
          </a:cu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15"/>
          </p:cNvCxnSpPr>
          <p:nvPr/>
        </p:nvCxnSpPr>
        <p:spPr>
          <a:xfrm>
            <a:off x="6884336" y="1911100"/>
            <a:ext cx="332347" cy="182800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92641" y="3596667"/>
            <a:ext cx="2136518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Why do you think there is a sudden drop of path curvature here?</a:t>
            </a:r>
          </a:p>
        </p:txBody>
      </p:sp>
    </p:spTree>
    <p:extLst>
      <p:ext uri="{BB962C8B-B14F-4D97-AF65-F5344CB8AC3E}">
        <p14:creationId xmlns:p14="http://schemas.microsoft.com/office/powerpoint/2010/main" val="90975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74195" y="6206188"/>
            <a:ext cx="813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Warren et al, 2001. Results in Experiment 2, prisms +VR.</a:t>
            </a:r>
          </a:p>
          <a:p>
            <a:r>
              <a:rPr lang="en-US" dirty="0"/>
              <a:t>There were 4 viewing conditions with increasing strength of optic flow.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2366" y="58368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 descr="Screen Shot 2016-03-24 at 6.56.21 PM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172162" cy="60532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92631" y="1148737"/>
            <a:ext cx="2642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a. VR only</a:t>
            </a:r>
          </a:p>
          <a:p>
            <a:r>
              <a:rPr lang="en-US" sz="1600" dirty="0"/>
              <a:t>Replicating Experiment 1</a:t>
            </a:r>
          </a:p>
        </p:txBody>
      </p:sp>
      <p:cxnSp>
        <p:nvCxnSpPr>
          <p:cNvPr id="9" name="Straight Arrow Connector 8"/>
          <p:cNvCxnSpPr>
            <a:stCxn id="3" idx="1"/>
          </p:cNvCxnSpPr>
          <p:nvPr/>
        </p:nvCxnSpPr>
        <p:spPr>
          <a:xfrm flipH="1">
            <a:off x="6122783" y="1441125"/>
            <a:ext cx="369848" cy="426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39998" y="4490274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b. Prisms + VR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241477" y="4674940"/>
            <a:ext cx="498521" cy="11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621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of steering,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66" y="2402420"/>
            <a:ext cx="8589347" cy="3473322"/>
          </a:xfrm>
        </p:spPr>
        <p:txBody>
          <a:bodyPr>
            <a:normAutofit/>
          </a:bodyPr>
          <a:lstStyle/>
          <a:p>
            <a:r>
              <a:rPr lang="en-US" dirty="0"/>
              <a:t>Using prisms or in VR, the visual direction (of retinal image) can be dissociated from the direction to a surface (the optic flow direction)</a:t>
            </a:r>
          </a:p>
          <a:p>
            <a:pPr lvl="1"/>
            <a:r>
              <a:rPr lang="en-US" dirty="0"/>
              <a:t>Prisms only perturb visual directions, but not the actual location of surfaces with respect to the POO</a:t>
            </a:r>
          </a:p>
          <a:p>
            <a:pPr lvl="1"/>
            <a:r>
              <a:rPr lang="en-US" dirty="0"/>
              <a:t>When there is no optic flow, use retinal image </a:t>
            </a:r>
            <a:r>
              <a:rPr lang="en-US" dirty="0">
                <a:sym typeface="Wingdings"/>
              </a:rPr>
              <a:t> curved paths</a:t>
            </a:r>
          </a:p>
          <a:p>
            <a:pPr lvl="1"/>
            <a:r>
              <a:rPr lang="en-US" dirty="0">
                <a:sym typeface="Wingdings"/>
              </a:rPr>
              <a:t>When there is optic flow, use optic flow  straight paths</a:t>
            </a:r>
            <a:endParaRPr lang="en-US" dirty="0"/>
          </a:p>
          <a:p>
            <a:r>
              <a:rPr lang="en-US" dirty="0"/>
              <a:t>Steer using optic flow (Warren et al, 2001) but need large visual field (Mon-Williams, 1993, 2008).</a:t>
            </a:r>
          </a:p>
        </p:txBody>
      </p:sp>
    </p:spTree>
    <p:extLst>
      <p:ext uri="{BB962C8B-B14F-4D97-AF65-F5344CB8AC3E}">
        <p14:creationId xmlns:p14="http://schemas.microsoft.com/office/powerpoint/2010/main" val="29765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3-24 at 7.03.46 PM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2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1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Rotational 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30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Rotational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059951"/>
            <a:ext cx="7610476" cy="1383771"/>
          </a:xfrm>
        </p:spPr>
        <p:txBody>
          <a:bodyPr/>
          <a:lstStyle/>
          <a:p>
            <a:r>
              <a:rPr lang="en-US" dirty="0"/>
              <a:t>Rotational flow does not depend on depth</a:t>
            </a:r>
          </a:p>
          <a:p>
            <a:r>
              <a:rPr lang="en-US" dirty="0"/>
              <a:t>Rotational flow does not specify depth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66" y="3443722"/>
            <a:ext cx="3589867" cy="3082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31750" y="5948847"/>
            <a:ext cx="1857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Rotational flow</a:t>
            </a:r>
          </a:p>
        </p:txBody>
      </p:sp>
    </p:spTree>
    <p:extLst>
      <p:ext uri="{BB962C8B-B14F-4D97-AF65-F5344CB8AC3E}">
        <p14:creationId xmlns:p14="http://schemas.microsoft.com/office/powerpoint/2010/main" val="3000769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497" y="3443722"/>
            <a:ext cx="3566160" cy="3010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Rotational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059951"/>
            <a:ext cx="7610476" cy="1383771"/>
          </a:xfrm>
        </p:spPr>
        <p:txBody>
          <a:bodyPr/>
          <a:lstStyle/>
          <a:p>
            <a:r>
              <a:rPr lang="en-US" dirty="0"/>
              <a:t>Rotational flow does not depend on depth</a:t>
            </a:r>
          </a:p>
          <a:p>
            <a:r>
              <a:rPr lang="en-US" dirty="0"/>
              <a:t>Rotational flow does not specify depth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666" y="3443722"/>
            <a:ext cx="3589867" cy="30822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41615" y="5699169"/>
            <a:ext cx="208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Translational 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4015" y="6232422"/>
            <a:ext cx="1857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Rotational flow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24836" y="6046789"/>
            <a:ext cx="32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722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66" y="3477776"/>
            <a:ext cx="3566160" cy="2976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Rotational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059951"/>
            <a:ext cx="7610476" cy="1383771"/>
          </a:xfrm>
        </p:spPr>
        <p:txBody>
          <a:bodyPr/>
          <a:lstStyle/>
          <a:p>
            <a:r>
              <a:rPr lang="en-US" dirty="0"/>
              <a:t>Rotational flow does not depend on depth</a:t>
            </a:r>
          </a:p>
          <a:p>
            <a:r>
              <a:rPr lang="en-US" dirty="0"/>
              <a:t>Rotational flow does not specify depth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72941" y="5767294"/>
            <a:ext cx="173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Resultant flow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18942" y="3016111"/>
            <a:ext cx="2294872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Adding rot flow changes the FOE and FOC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646538" y="3477776"/>
            <a:ext cx="1972404" cy="239717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016188" y="3939441"/>
            <a:ext cx="3247900" cy="1827853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76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ym typeface="Wingdings"/>
              </a:rPr>
              <a:t>Locomotion</a:t>
            </a:r>
            <a:r>
              <a:rPr lang="zh-CN" altLang="en-US" sz="2800" dirty="0">
                <a:sym typeface="Wingdings"/>
              </a:rPr>
              <a:t> </a:t>
            </a:r>
            <a:r>
              <a:rPr lang="en-US" altLang="zh-CN" sz="2800" dirty="0">
                <a:sym typeface="Wingdings"/>
              </a:rPr>
              <a:t>with</a:t>
            </a:r>
            <a:r>
              <a:rPr lang="zh-CN" altLang="en-US" sz="2800" dirty="0">
                <a:sym typeface="Wingdings"/>
              </a:rPr>
              <a:t> </a:t>
            </a:r>
            <a:r>
              <a:rPr lang="en-US" altLang="zh-CN" sz="2800" dirty="0">
                <a:sym typeface="Wingdings"/>
              </a:rPr>
              <a:t>p</a:t>
            </a:r>
            <a:r>
              <a:rPr lang="en-US" sz="2800" dirty="0">
                <a:sym typeface="Wingdings"/>
              </a:rPr>
              <a:t>ursuit</a:t>
            </a:r>
            <a:r>
              <a:rPr lang="zh-CN" altLang="en-US" sz="2800" dirty="0">
                <a:sym typeface="Wingdings"/>
              </a:rPr>
              <a:t> </a:t>
            </a:r>
            <a:r>
              <a:rPr lang="en-US" altLang="zh-CN" sz="2800" dirty="0">
                <a:sym typeface="Wingdings"/>
              </a:rPr>
              <a:t>eye</a:t>
            </a:r>
            <a:r>
              <a:rPr lang="zh-CN" altLang="en-US" sz="2800" dirty="0">
                <a:sym typeface="Wingdings"/>
              </a:rPr>
              <a:t> </a:t>
            </a:r>
            <a:r>
              <a:rPr lang="en-US" altLang="zh-CN" sz="2800" dirty="0">
                <a:sym typeface="Wingdings"/>
              </a:rPr>
              <a:t>movement:</a:t>
            </a:r>
            <a:r>
              <a:rPr lang="zh-CN" altLang="en-US" sz="2800" dirty="0">
                <a:sym typeface="Wingdings"/>
              </a:rPr>
              <a:t> </a:t>
            </a:r>
            <a:br>
              <a:rPr lang="en-US" altLang="zh-CN" sz="2800" dirty="0">
                <a:sym typeface="Wingdings"/>
              </a:rPr>
            </a:br>
            <a:r>
              <a:rPr lang="en-US" altLang="zh-CN" sz="2800" dirty="0">
                <a:sym typeface="Wingdings"/>
              </a:rPr>
              <a:t>Trans</a:t>
            </a:r>
            <a:r>
              <a:rPr lang="zh-CN" altLang="en-US" sz="2800" dirty="0">
                <a:sym typeface="Wingdings"/>
              </a:rPr>
              <a:t> </a:t>
            </a:r>
            <a:r>
              <a:rPr lang="en-US" altLang="zh-CN" sz="2800" dirty="0">
                <a:sym typeface="Wingdings"/>
              </a:rPr>
              <a:t>+</a:t>
            </a:r>
            <a:r>
              <a:rPr lang="zh-CN" altLang="en-US" sz="2800" dirty="0">
                <a:sym typeface="Wingdings"/>
              </a:rPr>
              <a:t> </a:t>
            </a:r>
            <a:r>
              <a:rPr lang="en-US" altLang="zh-CN" sz="2800" dirty="0">
                <a:sym typeface="Wingdings"/>
              </a:rPr>
              <a:t>Rot</a:t>
            </a:r>
            <a:r>
              <a:rPr lang="zh-CN" altLang="en-US" sz="2800" dirty="0">
                <a:sym typeface="Wingdings"/>
              </a:rPr>
              <a:t> </a:t>
            </a:r>
            <a:r>
              <a:rPr lang="en-US" altLang="zh-CN" sz="2800" dirty="0">
                <a:sym typeface="Wingdings"/>
              </a:rPr>
              <a:t>flow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79623" y="5143336"/>
            <a:ext cx="467423" cy="2879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4050" y="2133897"/>
            <a:ext cx="8309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Eye</a:t>
            </a:r>
            <a:r>
              <a:rPr lang="zh-CN" altLang="en-US" dirty="0"/>
              <a:t> </a:t>
            </a:r>
            <a:r>
              <a:rPr lang="en-US" altLang="zh-CN" dirty="0"/>
              <a:t>movement</a:t>
            </a:r>
            <a:r>
              <a:rPr lang="zh-CN" altLang="en-US" dirty="0"/>
              <a:t> </a:t>
            </a:r>
            <a:r>
              <a:rPr lang="zh-CN" altLang="en-US" dirty="0">
                <a:sym typeface="Wingdings"/>
              </a:rPr>
              <a:t> </a:t>
            </a:r>
            <a:r>
              <a:rPr lang="en-US" altLang="zh-CN" dirty="0">
                <a:sym typeface="Wingdings"/>
              </a:rPr>
              <a:t>rotation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about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POO</a:t>
            </a:r>
          </a:p>
          <a:p>
            <a:r>
              <a:rPr lang="en-US" dirty="0">
                <a:sym typeface="Wingdings"/>
              </a:rPr>
              <a:t>Pursuit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eye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movement: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with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transition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of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POO,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 err="1">
                <a:sym typeface="Wingdings"/>
              </a:rPr>
              <a:t>locomoting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observer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tracks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point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in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surround</a:t>
            </a:r>
            <a:endParaRPr lang="en-US" dirty="0"/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-24205" b="-24205"/>
          <a:stretch>
            <a:fillRect/>
          </a:stretch>
        </p:blipFill>
        <p:spPr>
          <a:xfrm>
            <a:off x="1114424" y="2595562"/>
            <a:ext cx="7610476" cy="3670767"/>
          </a:xfrm>
        </p:spPr>
      </p:pic>
    </p:spTree>
    <p:extLst>
      <p:ext uri="{BB962C8B-B14F-4D97-AF65-F5344CB8AC3E}">
        <p14:creationId xmlns:p14="http://schemas.microsoft.com/office/powerpoint/2010/main" val="1792902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rot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 is somewhere inside the eye… assuming it is at the center of the eyeball</a:t>
            </a:r>
          </a:p>
          <a:p>
            <a:r>
              <a:rPr lang="en-US" dirty="0"/>
              <a:t>Pure rotation about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en-US" dirty="0"/>
              <a:t>he</a:t>
            </a:r>
            <a:r>
              <a:rPr lang="zh-CN" altLang="en-US" dirty="0"/>
              <a:t> </a:t>
            </a:r>
            <a:r>
              <a:rPr lang="en-US" dirty="0"/>
              <a:t>POO yields:</a:t>
            </a:r>
          </a:p>
          <a:p>
            <a:pPr lvl="1"/>
            <a:r>
              <a:rPr lang="en-US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array</a:t>
            </a:r>
          </a:p>
          <a:p>
            <a:pPr lvl="1"/>
            <a:r>
              <a:rPr lang="en-US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3D</a:t>
            </a:r>
            <a:r>
              <a:rPr lang="zh-CN" altLang="en-US" dirty="0"/>
              <a:t> </a:t>
            </a:r>
            <a:r>
              <a:rPr lang="en-US" altLang="zh-CN" dirty="0"/>
              <a:t>layout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76" y="3131392"/>
            <a:ext cx="16256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3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Translational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dirty="0"/>
              <a:t>steering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48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C225-6FF2-C945-87A3-24B7237A18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Perceive</a:t>
            </a:r>
            <a:r>
              <a:rPr lang="zh-CN" altLang="en-US" dirty="0"/>
              <a:t> </a:t>
            </a:r>
            <a:r>
              <a:rPr lang="en-US" altLang="zh-CN" dirty="0"/>
              <a:t>heading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8F72F-C86C-854D-BBD5-6BD80EAF2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191BA0D-2CC9-C14E-8466-A28E48EC11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512267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FA0F25-9D6E-3049-97C9-54B5FA8273A7}"/>
              </a:ext>
            </a:extLst>
          </p:cNvPr>
          <p:cNvSpPr txBox="1"/>
          <p:nvPr/>
        </p:nvSpPr>
        <p:spPr>
          <a:xfrm>
            <a:off x="1169581" y="4667693"/>
            <a:ext cx="6375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Instantaneous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self-motion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</a:p>
          <a:p>
            <a:r>
              <a:rPr lang="en-US" altLang="zh-CN" dirty="0"/>
              <a:t>Radial</a:t>
            </a:r>
            <a:r>
              <a:rPr lang="zh-CN" altLang="en-US" dirty="0"/>
              <a:t> </a:t>
            </a:r>
            <a:r>
              <a:rPr lang="en-US" altLang="zh-CN" dirty="0"/>
              <a:t>outflow</a:t>
            </a:r>
          </a:p>
          <a:p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Expansion</a:t>
            </a:r>
            <a:r>
              <a:rPr lang="zh-CN" altLang="en-US" dirty="0"/>
              <a:t> </a:t>
            </a:r>
            <a:r>
              <a:rPr lang="en-US" altLang="zh-CN" dirty="0"/>
              <a:t>(FOE)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3CF53-FBA0-8E44-8519-A635D3E5F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912" y="625697"/>
            <a:ext cx="56388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21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6A056D-735D-2042-90BE-0DC99310D27E}"/>
              </a:ext>
            </a:extLst>
          </p:cNvPr>
          <p:cNvSpPr txBox="1"/>
          <p:nvPr/>
        </p:nvSpPr>
        <p:spPr>
          <a:xfrm>
            <a:off x="3125973" y="435935"/>
            <a:ext cx="2185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Retinal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flow</a:t>
            </a:r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3807F-14F2-6348-B691-6C2ACF5ED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272" y="1925233"/>
            <a:ext cx="2098745" cy="1660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45C56C-62AB-9C4D-A6FB-A338DF8D2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42" y="1652319"/>
            <a:ext cx="3232664" cy="1742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413553-DD25-F945-9A13-DA319C82D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763" y="4377799"/>
            <a:ext cx="1933386" cy="2038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DB0E1A-1A3C-BC48-BC07-344D80A51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342" y="4538974"/>
            <a:ext cx="3433334" cy="17392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7DF5F7-2589-924C-A3DA-0360B5362D99}"/>
              </a:ext>
            </a:extLst>
          </p:cNvPr>
          <p:cNvSpPr txBox="1"/>
          <p:nvPr/>
        </p:nvSpPr>
        <p:spPr>
          <a:xfrm>
            <a:off x="1428124" y="1121071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field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E5EF0D-CA90-A54C-A88C-F7AFDA33EAAD}"/>
              </a:ext>
            </a:extLst>
          </p:cNvPr>
          <p:cNvSpPr txBox="1"/>
          <p:nvPr/>
        </p:nvSpPr>
        <p:spPr>
          <a:xfrm>
            <a:off x="5432962" y="1121071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projected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retina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135123-3451-E74D-B3F7-F3F8FBCADA7F}"/>
              </a:ext>
            </a:extLst>
          </p:cNvPr>
          <p:cNvSpPr txBox="1"/>
          <p:nvPr/>
        </p:nvSpPr>
        <p:spPr>
          <a:xfrm>
            <a:off x="5539563" y="3585979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Translation:</a:t>
            </a:r>
            <a:r>
              <a:rPr lang="zh-CN" altLang="en-US" dirty="0"/>
              <a:t> 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radial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pattern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17C2BA-44C6-1140-A3F8-60710764F794}"/>
              </a:ext>
            </a:extLst>
          </p:cNvPr>
          <p:cNvSpPr txBox="1"/>
          <p:nvPr/>
        </p:nvSpPr>
        <p:spPr>
          <a:xfrm>
            <a:off x="5539561" y="6416642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rotation:</a:t>
            </a:r>
            <a:r>
              <a:rPr lang="zh-CN" altLang="en-US" dirty="0"/>
              <a:t> 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solenoidal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65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rot flow to trans flow=??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27143" b="-271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1621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03-24 at 7.22.46 PM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666"/>
            <a:ext cx="9144000" cy="36241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69167" y="5044829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Pure translational 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6509" y="6303069"/>
            <a:ext cx="326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Warren &amp; Hannon, 1990</a:t>
            </a:r>
          </a:p>
        </p:txBody>
      </p:sp>
    </p:spTree>
    <p:extLst>
      <p:ext uri="{BB962C8B-B14F-4D97-AF65-F5344CB8AC3E}">
        <p14:creationId xmlns:p14="http://schemas.microsoft.com/office/powerpoint/2010/main" val="3692278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3-24 at 7.22.46 PM (2)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3702"/>
            <a:ext cx="9144000" cy="31990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69167" y="5044829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Pure rotational 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6509" y="6303069"/>
            <a:ext cx="326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Warren &amp; Hannon, 1990</a:t>
            </a:r>
          </a:p>
        </p:txBody>
      </p:sp>
    </p:spTree>
    <p:extLst>
      <p:ext uri="{BB962C8B-B14F-4D97-AF65-F5344CB8AC3E}">
        <p14:creationId xmlns:p14="http://schemas.microsoft.com/office/powerpoint/2010/main" val="227080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3-24 at 7.23.40 PM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224"/>
            <a:ext cx="9144000" cy="34157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69167" y="5044829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Translational + rotational 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6509" y="6303069"/>
            <a:ext cx="326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Warren &amp; Hannon, 1990</a:t>
            </a:r>
          </a:p>
        </p:txBody>
      </p:sp>
    </p:spTree>
    <p:extLst>
      <p:ext uri="{BB962C8B-B14F-4D97-AF65-F5344CB8AC3E}">
        <p14:creationId xmlns:p14="http://schemas.microsoft.com/office/powerpoint/2010/main" val="3789562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recover FOE during pursuit eye movement?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74" y="2239303"/>
            <a:ext cx="7610476" cy="1354273"/>
          </a:xfrm>
        </p:spPr>
        <p:txBody>
          <a:bodyPr>
            <a:normAutofit/>
          </a:bodyPr>
          <a:lstStyle/>
          <a:p>
            <a:r>
              <a:rPr lang="en-US" dirty="0" err="1"/>
              <a:t>Oculomotor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muscle</a:t>
            </a:r>
            <a:r>
              <a:rPr lang="zh-CN" altLang="en-US" dirty="0"/>
              <a:t> </a:t>
            </a:r>
            <a:r>
              <a:rPr lang="en-US" altLang="zh-CN" dirty="0"/>
              <a:t>sense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eye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rotated</a:t>
            </a:r>
          </a:p>
          <a:p>
            <a:pPr lvl="1"/>
            <a:r>
              <a:rPr lang="en-US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rotation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0374" y="3454896"/>
            <a:ext cx="3882185" cy="3403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Differential flow – subtract</a:t>
            </a:r>
            <a:r>
              <a:rPr lang="zh-CN" altLang="en-US" dirty="0"/>
              <a:t> </a:t>
            </a:r>
            <a:r>
              <a:rPr lang="en-US" altLang="zh-CN" dirty="0"/>
              <a:t>neighboring</a:t>
            </a:r>
            <a:r>
              <a:rPr lang="zh-CN" altLang="en-US" dirty="0"/>
              <a:t> </a:t>
            </a:r>
            <a:r>
              <a:rPr lang="en-US" altLang="zh-CN" dirty="0"/>
              <a:t>motion</a:t>
            </a:r>
            <a:r>
              <a:rPr lang="zh-CN" altLang="en-US" dirty="0"/>
              <a:t> </a:t>
            </a:r>
            <a:r>
              <a:rPr lang="en-US" altLang="zh-CN" dirty="0"/>
              <a:t>parallax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vectors</a:t>
            </a:r>
            <a:r>
              <a:rPr lang="zh-CN" altLang="en-US" dirty="0"/>
              <a:t> </a:t>
            </a:r>
            <a:r>
              <a:rPr lang="en-US" altLang="zh-CN" dirty="0"/>
              <a:t>(especially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depth</a:t>
            </a:r>
            <a:r>
              <a:rPr lang="zh-CN" altLang="en-US" dirty="0"/>
              <a:t> </a:t>
            </a:r>
            <a:r>
              <a:rPr lang="en-US" altLang="zh-CN" dirty="0"/>
              <a:t>edge)</a:t>
            </a:r>
          </a:p>
          <a:p>
            <a:pPr lvl="1"/>
            <a:r>
              <a:rPr lang="en-US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rot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drops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directions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FOE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recovered</a:t>
            </a:r>
          </a:p>
          <a:p>
            <a:pPr lvl="1"/>
            <a:r>
              <a:rPr lang="en-US" dirty="0"/>
              <a:t>Recovers flow directions, not magnitudes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398723" y="3303203"/>
            <a:ext cx="4515090" cy="3357305"/>
            <a:chOff x="4398723" y="3303203"/>
            <a:chExt cx="4515090" cy="3357305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946778" y="3477874"/>
              <a:ext cx="0" cy="99133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8136905" y="3477874"/>
              <a:ext cx="0" cy="55762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946778" y="4887424"/>
              <a:ext cx="802916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975270" y="5395021"/>
              <a:ext cx="0" cy="99133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975270" y="5395021"/>
              <a:ext cx="774424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8162912" y="5379531"/>
              <a:ext cx="0" cy="55762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8136905" y="5395021"/>
              <a:ext cx="774424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975270" y="6386353"/>
              <a:ext cx="774424" cy="0"/>
            </a:xfrm>
            <a:prstGeom prst="line">
              <a:avLst/>
            </a:prstGeom>
            <a:ln>
              <a:solidFill>
                <a:schemeClr val="accent3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136905" y="5937155"/>
              <a:ext cx="774424" cy="0"/>
            </a:xfrm>
            <a:prstGeom prst="line">
              <a:avLst/>
            </a:prstGeom>
            <a:ln>
              <a:solidFill>
                <a:schemeClr val="accent3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749694" y="5379531"/>
              <a:ext cx="0" cy="1006822"/>
            </a:xfrm>
            <a:prstGeom prst="line">
              <a:avLst/>
            </a:prstGeom>
            <a:ln>
              <a:solidFill>
                <a:schemeClr val="accent3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906360" y="5379531"/>
              <a:ext cx="0" cy="557624"/>
            </a:xfrm>
            <a:prstGeom prst="line">
              <a:avLst/>
            </a:prstGeom>
            <a:ln>
              <a:solidFill>
                <a:schemeClr val="accent3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6975270" y="5379531"/>
              <a:ext cx="774424" cy="100682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162912" y="5379531"/>
              <a:ext cx="748417" cy="55762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491655" y="3458098"/>
              <a:ext cx="15798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Trans</a:t>
              </a:r>
              <a:r>
                <a:rPr lang="zh-CN" altLang="en-US" dirty="0"/>
                <a:t> </a:t>
              </a:r>
              <a:r>
                <a:rPr lang="en-US" altLang="zh-CN" dirty="0"/>
                <a:t>flow</a:t>
              </a:r>
              <a:r>
                <a:rPr lang="zh-CN" altLang="en-US" dirty="0"/>
                <a:t> </a:t>
              </a:r>
              <a:r>
                <a:rPr lang="en-US" altLang="zh-CN" dirty="0" err="1"/>
                <a:t>vec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motion</a:t>
              </a:r>
              <a:r>
                <a:rPr lang="zh-CN" altLang="en-US" dirty="0"/>
                <a:t> </a:t>
              </a:r>
              <a:r>
                <a:rPr lang="en-US" altLang="zh-CN" dirty="0"/>
                <a:t>parallax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91655" y="4725523"/>
              <a:ext cx="1982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Rot</a:t>
              </a:r>
              <a:r>
                <a:rPr lang="zh-CN" altLang="en-US" dirty="0"/>
                <a:t> </a:t>
              </a:r>
              <a:r>
                <a:rPr lang="en-US" altLang="zh-CN" dirty="0"/>
                <a:t>flow</a:t>
              </a:r>
              <a:r>
                <a:rPr lang="zh-CN" altLang="en-US" dirty="0"/>
                <a:t> </a:t>
              </a:r>
              <a:r>
                <a:rPr lang="en-US" altLang="zh-CN" dirty="0" err="1"/>
                <a:t>vec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91655" y="5336990"/>
              <a:ext cx="23776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Resultant</a:t>
              </a:r>
              <a:r>
                <a:rPr lang="zh-CN" altLang="en-US" dirty="0"/>
                <a:t>  </a:t>
              </a:r>
              <a:r>
                <a:rPr lang="en-US" altLang="zh-CN" dirty="0"/>
                <a:t>flow</a:t>
              </a:r>
              <a:r>
                <a:rPr lang="zh-CN" altLang="en-US" dirty="0"/>
                <a:t> </a:t>
              </a:r>
              <a:r>
                <a:rPr lang="en-US" altLang="zh-CN" dirty="0" err="1"/>
                <a:t>vecs</a:t>
              </a:r>
              <a:r>
                <a:rPr lang="zh-CN" altLang="en-US" dirty="0"/>
                <a:t> </a:t>
              </a:r>
              <a:r>
                <a:rPr lang="en-US" altLang="zh-CN" dirty="0"/>
                <a:t>for</a:t>
              </a:r>
              <a:r>
                <a:rPr lang="zh-CN" altLang="en-US" dirty="0"/>
                <a:t> </a:t>
              </a:r>
              <a:r>
                <a:rPr lang="en-US" altLang="zh-CN" dirty="0"/>
                <a:t>two</a:t>
              </a:r>
              <a:r>
                <a:rPr lang="zh-CN" altLang="en-US" dirty="0"/>
                <a:t> </a:t>
              </a:r>
              <a:r>
                <a:rPr lang="en-US" altLang="zh-CN" dirty="0"/>
                <a:t>neighboring</a:t>
              </a:r>
              <a:r>
                <a:rPr lang="zh-CN" altLang="en-US" dirty="0"/>
                <a:t> </a:t>
              </a:r>
              <a:r>
                <a:rPr lang="en-US" altLang="zh-CN" dirty="0"/>
                <a:t>points</a:t>
              </a:r>
              <a:r>
                <a:rPr lang="zh-CN" altLang="en-US" dirty="0"/>
                <a:t> </a:t>
              </a:r>
              <a:r>
                <a:rPr lang="en-US" altLang="zh-CN" dirty="0"/>
                <a:t>on</a:t>
              </a:r>
              <a:r>
                <a:rPr lang="zh-CN" altLang="en-US" dirty="0"/>
                <a:t> </a:t>
              </a:r>
              <a:r>
                <a:rPr lang="en-US" altLang="zh-CN" dirty="0"/>
                <a:t>depth</a:t>
              </a:r>
              <a:r>
                <a:rPr lang="zh-CN" altLang="en-US" dirty="0"/>
                <a:t> </a:t>
              </a:r>
              <a:r>
                <a:rPr lang="en-US" altLang="zh-CN" dirty="0"/>
                <a:t>edges</a:t>
              </a:r>
              <a:endParaRPr lang="en-US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398723" y="3303203"/>
              <a:ext cx="4515090" cy="0"/>
            </a:xfrm>
            <a:prstGeom prst="line">
              <a:avLst/>
            </a:prstGeom>
            <a:ln w="76200" cmpd="tri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398723" y="3303203"/>
              <a:ext cx="0" cy="3357305"/>
            </a:xfrm>
            <a:prstGeom prst="line">
              <a:avLst/>
            </a:prstGeom>
            <a:ln w="76200" cmpd="tri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043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Recovering FOE during pursuit eye movement: Warren &amp; Hannon, 1990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469" y="2038256"/>
            <a:ext cx="8440344" cy="43122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Experiment 1: can we detect heading direction with pursuit eye movement? </a:t>
            </a:r>
          </a:p>
          <a:p>
            <a:r>
              <a:rPr lang="en-US" dirty="0"/>
              <a:t>Display: Flowing dots on computer screen which simulated optic flow from locomotion over ground (with depth variation);</a:t>
            </a:r>
          </a:p>
          <a:p>
            <a:pPr marL="349250" lvl="1" indent="0">
              <a:buNone/>
            </a:pPr>
            <a:r>
              <a:rPr lang="en-US" sz="2000" dirty="0"/>
              <a:t>A target placed at horizon. The target and the simulated heading direction was ±0.5°, ±1°, ±2° or ±3° apart. </a:t>
            </a:r>
          </a:p>
          <a:p>
            <a:r>
              <a:rPr lang="en-US" dirty="0"/>
              <a:t>Task: judging whether moving to the left of right of the target</a:t>
            </a:r>
          </a:p>
          <a:p>
            <a:r>
              <a:rPr lang="en-US" dirty="0"/>
              <a:t>Conditions: (1) trans flow only; (2) rot + trans flow by adding a moving fixation point on ground in flow (rot flow generated by </a:t>
            </a:r>
            <a:r>
              <a:rPr lang="en-US" dirty="0" err="1"/>
              <a:t>oculomotion</a:t>
            </a:r>
            <a:r>
              <a:rPr lang="en-US" dirty="0"/>
              <a:t>)</a:t>
            </a:r>
          </a:p>
          <a:p>
            <a:r>
              <a:rPr lang="en-US" dirty="0"/>
              <a:t>Analysis: find the threshold (75% correct) for perceiving heading direction. </a:t>
            </a:r>
          </a:p>
        </p:txBody>
      </p:sp>
    </p:spTree>
    <p:extLst>
      <p:ext uri="{BB962C8B-B14F-4D97-AF65-F5344CB8AC3E}">
        <p14:creationId xmlns:p14="http://schemas.microsoft.com/office/powerpoint/2010/main" val="3857714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3-24 at 7.51.11 PM (2)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31" y="749300"/>
            <a:ext cx="6756400" cy="61087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480735" y="2884455"/>
            <a:ext cx="187538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57600" y="2267206"/>
            <a:ext cx="23740" cy="273014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16188" y="3317039"/>
            <a:ext cx="200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Thresholds ≈ 1.8°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16188" y="3686371"/>
            <a:ext cx="577326" cy="1168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2836821" y="1198889"/>
            <a:ext cx="4522296" cy="2825104"/>
          </a:xfrm>
          <a:custGeom>
            <a:avLst/>
            <a:gdLst>
              <a:gd name="connsiteX0" fmla="*/ 0 w 4522296"/>
              <a:gd name="connsiteY0" fmla="*/ 2825104 h 2825104"/>
              <a:gd name="connsiteX1" fmla="*/ 498521 w 4522296"/>
              <a:gd name="connsiteY1" fmla="*/ 2006061 h 2825104"/>
              <a:gd name="connsiteX2" fmla="*/ 1198824 w 4522296"/>
              <a:gd name="connsiteY2" fmla="*/ 1531254 h 2825104"/>
              <a:gd name="connsiteX3" fmla="*/ 2706256 w 4522296"/>
              <a:gd name="connsiteY3" fmla="*/ 724081 h 2825104"/>
              <a:gd name="connsiteX4" fmla="*/ 4522296 w 4522296"/>
              <a:gd name="connsiteY4" fmla="*/ 0 h 282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2296" h="2825104">
                <a:moveTo>
                  <a:pt x="0" y="2825104"/>
                </a:moveTo>
                <a:cubicBezTo>
                  <a:pt x="149358" y="2523403"/>
                  <a:pt x="298717" y="2221703"/>
                  <a:pt x="498521" y="2006061"/>
                </a:cubicBezTo>
                <a:cubicBezTo>
                  <a:pt x="698325" y="1790419"/>
                  <a:pt x="830868" y="1744917"/>
                  <a:pt x="1198824" y="1531254"/>
                </a:cubicBezTo>
                <a:cubicBezTo>
                  <a:pt x="1566780" y="1317591"/>
                  <a:pt x="2152344" y="979290"/>
                  <a:pt x="2706256" y="724081"/>
                </a:cubicBezTo>
                <a:cubicBezTo>
                  <a:pt x="3260168" y="468872"/>
                  <a:pt x="4522296" y="0"/>
                  <a:pt x="4522296" y="0"/>
                </a:cubicBezTo>
              </a:path>
            </a:pathLst>
          </a:cu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0066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2813082" y="1008966"/>
            <a:ext cx="4356123" cy="3074378"/>
          </a:xfrm>
          <a:custGeom>
            <a:avLst/>
            <a:gdLst>
              <a:gd name="connsiteX0" fmla="*/ 0 w 4356123"/>
              <a:gd name="connsiteY0" fmla="*/ 3074378 h 3074378"/>
              <a:gd name="connsiteX1" fmla="*/ 522260 w 4356123"/>
              <a:gd name="connsiteY1" fmla="*/ 2267205 h 3074378"/>
              <a:gd name="connsiteX2" fmla="*/ 1424345 w 4356123"/>
              <a:gd name="connsiteY2" fmla="*/ 1471903 h 3074378"/>
              <a:gd name="connsiteX3" fmla="*/ 2896169 w 4356123"/>
              <a:gd name="connsiteY3" fmla="*/ 367976 h 3074378"/>
              <a:gd name="connsiteX4" fmla="*/ 4356123 w 4356123"/>
              <a:gd name="connsiteY4" fmla="*/ 0 h 307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123" h="3074378">
                <a:moveTo>
                  <a:pt x="0" y="3074378"/>
                </a:moveTo>
                <a:cubicBezTo>
                  <a:pt x="142434" y="2804331"/>
                  <a:pt x="284869" y="2534284"/>
                  <a:pt x="522260" y="2267205"/>
                </a:cubicBezTo>
                <a:cubicBezTo>
                  <a:pt x="759651" y="2000126"/>
                  <a:pt x="1028694" y="1788441"/>
                  <a:pt x="1424345" y="1471903"/>
                </a:cubicBezTo>
                <a:cubicBezTo>
                  <a:pt x="1819997" y="1155365"/>
                  <a:pt x="2407539" y="613293"/>
                  <a:pt x="2896169" y="367976"/>
                </a:cubicBezTo>
                <a:cubicBezTo>
                  <a:pt x="3384799" y="122659"/>
                  <a:pt x="4356123" y="0"/>
                  <a:pt x="4356123" y="0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69205" y="234733"/>
            <a:ext cx="211277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does this result tell you?</a:t>
            </a:r>
          </a:p>
        </p:txBody>
      </p:sp>
    </p:spTree>
    <p:extLst>
      <p:ext uri="{BB962C8B-B14F-4D97-AF65-F5344CB8AC3E}">
        <p14:creationId xmlns:p14="http://schemas.microsoft.com/office/powerpoint/2010/main" val="114116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Translational</a:t>
            </a:r>
            <a:r>
              <a:rPr lang="zh-CN" altLang="en-US" sz="2800" dirty="0"/>
              <a:t> </a:t>
            </a:r>
            <a:r>
              <a:rPr lang="en-US" altLang="zh-CN" sz="2800" dirty="0"/>
              <a:t>flow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motion</a:t>
            </a:r>
            <a:r>
              <a:rPr lang="zh-CN" altLang="en-US" sz="2800" dirty="0"/>
              <a:t> </a:t>
            </a:r>
            <a:r>
              <a:rPr lang="en-US" altLang="zh-CN" sz="2800" dirty="0"/>
              <a:t>perspective</a:t>
            </a:r>
            <a:r>
              <a:rPr lang="zh-CN" altLang="en-US" sz="2800" dirty="0"/>
              <a:t> </a:t>
            </a:r>
            <a:r>
              <a:rPr lang="en-US" altLang="zh-CN" sz="2800" dirty="0"/>
              <a:t>gradient</a:t>
            </a:r>
            <a:r>
              <a:rPr lang="zh-CN" altLang="en-US" sz="2800" dirty="0"/>
              <a:t> </a:t>
            </a:r>
            <a:r>
              <a:rPr lang="en-US" altLang="zh-CN" sz="2800" dirty="0"/>
              <a:t>(motion</a:t>
            </a:r>
            <a:r>
              <a:rPr lang="zh-CN" altLang="en-US" sz="2800" dirty="0"/>
              <a:t> </a:t>
            </a:r>
            <a:r>
              <a:rPr lang="en-US" altLang="zh-CN" sz="2800" dirty="0"/>
              <a:t>parallax)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93289"/>
            <a:ext cx="6845300" cy="1892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E3FB98-01CA-504C-8D69-4D99EF020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17" y="3707366"/>
            <a:ext cx="20574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43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Recovering FOE during pursuit eye movement: Warren &amp; Hannon, 1990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469" y="2038256"/>
            <a:ext cx="8440344" cy="4312294"/>
          </a:xfrm>
        </p:spPr>
        <p:txBody>
          <a:bodyPr>
            <a:normAutofit/>
          </a:bodyPr>
          <a:lstStyle/>
          <a:p>
            <a:r>
              <a:rPr lang="en-US" dirty="0"/>
              <a:t>Experiment 2: Using what information can we perceive heading? (comparing </a:t>
            </a:r>
            <a:r>
              <a:rPr lang="en-US" dirty="0" err="1"/>
              <a:t>oculomotor</a:t>
            </a:r>
            <a:r>
              <a:rPr lang="en-US" dirty="0"/>
              <a:t> and depth edge/motion parallax)</a:t>
            </a:r>
          </a:p>
          <a:p>
            <a:r>
              <a:rPr lang="en-US" dirty="0"/>
              <a:t>Conditions: (1) rot + trans flow by adding a </a:t>
            </a:r>
            <a:r>
              <a:rPr lang="en-US" altLang="zh-CN" dirty="0"/>
              <a:t>moving</a:t>
            </a:r>
            <a:r>
              <a:rPr lang="zh-CN" altLang="en-US" dirty="0"/>
              <a:t> </a:t>
            </a:r>
            <a:r>
              <a:rPr lang="en-US" dirty="0"/>
              <a:t>fixation point on ground in flow (same as </a:t>
            </a:r>
            <a:r>
              <a:rPr lang="en-US" dirty="0" err="1"/>
              <a:t>Exp</a:t>
            </a:r>
            <a:r>
              <a:rPr lang="en-US" dirty="0"/>
              <a:t> 1, eye moved); (2) rot + trans flow but rot flow is simulated with no actual eye movement</a:t>
            </a:r>
          </a:p>
          <a:p>
            <a:r>
              <a:rPr lang="en-US" dirty="0"/>
              <a:t>Display, task and analysis: same as </a:t>
            </a:r>
            <a:r>
              <a:rPr lang="en-US" dirty="0" err="1"/>
              <a:t>Exp</a:t>
            </a:r>
            <a:r>
              <a:rPr lang="en-US" dirty="0"/>
              <a:t> 1</a:t>
            </a:r>
          </a:p>
        </p:txBody>
      </p:sp>
      <p:pic>
        <p:nvPicPr>
          <p:cNvPr id="8" name="Picture 7" descr="Screen Shot 2016-03-24 at 7.23.40 PM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95" y="4433619"/>
            <a:ext cx="6490072" cy="24243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82478" y="4305976"/>
            <a:ext cx="133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7C9F"/>
                </a:solidFill>
              </a:rPr>
              <a:t>Fixate here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6219642" y="4675308"/>
            <a:ext cx="962836" cy="635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74818" y="6350550"/>
            <a:ext cx="404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</a:t>
            </a:r>
            <a:r>
              <a:rPr lang="en-US" dirty="0"/>
              <a:t> 2, condition 2, no </a:t>
            </a:r>
            <a:r>
              <a:rPr lang="en-US" dirty="0" err="1"/>
              <a:t>oculomotor</a:t>
            </a:r>
            <a:r>
              <a:rPr lang="en-US" dirty="0"/>
              <a:t> info</a:t>
            </a:r>
          </a:p>
        </p:txBody>
      </p:sp>
    </p:spTree>
    <p:extLst>
      <p:ext uri="{BB962C8B-B14F-4D97-AF65-F5344CB8AC3E}">
        <p14:creationId xmlns:p14="http://schemas.microsoft.com/office/powerpoint/2010/main" val="1722181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6-03-24 at 7.51.11 PM (2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8" y="0"/>
            <a:ext cx="6306232" cy="62103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551952" y="2279077"/>
            <a:ext cx="237390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78075" y="1649957"/>
            <a:ext cx="23740" cy="273014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92448" y="1649957"/>
            <a:ext cx="23740" cy="273014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3204777" y="557899"/>
            <a:ext cx="2468865" cy="3323652"/>
          </a:xfrm>
          <a:custGeom>
            <a:avLst/>
            <a:gdLst>
              <a:gd name="connsiteX0" fmla="*/ 0 w 2468865"/>
              <a:gd name="connsiteY0" fmla="*/ 3323652 h 3323652"/>
              <a:gd name="connsiteX1" fmla="*/ 510390 w 2468865"/>
              <a:gd name="connsiteY1" fmla="*/ 2255335 h 3323652"/>
              <a:gd name="connsiteX2" fmla="*/ 1412476 w 2468865"/>
              <a:gd name="connsiteY2" fmla="*/ 688471 h 3323652"/>
              <a:gd name="connsiteX3" fmla="*/ 2468865 w 2468865"/>
              <a:gd name="connsiteY3" fmla="*/ 0 h 3323652"/>
              <a:gd name="connsiteX4" fmla="*/ 2468865 w 2468865"/>
              <a:gd name="connsiteY4" fmla="*/ 0 h 3323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8865" h="3323652">
                <a:moveTo>
                  <a:pt x="0" y="3323652"/>
                </a:moveTo>
                <a:cubicBezTo>
                  <a:pt x="137488" y="3009092"/>
                  <a:pt x="274977" y="2694532"/>
                  <a:pt x="510390" y="2255335"/>
                </a:cubicBezTo>
                <a:cubicBezTo>
                  <a:pt x="745803" y="1816138"/>
                  <a:pt x="1086063" y="1064360"/>
                  <a:pt x="1412476" y="688471"/>
                </a:cubicBezTo>
                <a:cubicBezTo>
                  <a:pt x="1738889" y="312582"/>
                  <a:pt x="2468865" y="0"/>
                  <a:pt x="2468865" y="0"/>
                </a:cubicBezTo>
                <a:lnTo>
                  <a:pt x="2468865" y="0"/>
                </a:lnTo>
              </a:path>
            </a:pathLst>
          </a:cu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35385" y="2890512"/>
            <a:ext cx="2757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Threshold (moving) = 1.3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97684" y="3916604"/>
            <a:ext cx="237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Threshold (</a:t>
            </a:r>
            <a:r>
              <a:rPr lang="en-US" dirty="0" err="1">
                <a:solidFill>
                  <a:srgbClr val="660066"/>
                </a:solidFill>
              </a:rPr>
              <a:t>sim</a:t>
            </a:r>
            <a:r>
              <a:rPr lang="en-US" dirty="0">
                <a:solidFill>
                  <a:srgbClr val="660066"/>
                </a:solidFill>
              </a:rPr>
              <a:t>) = 1.5</a:t>
            </a:r>
          </a:p>
        </p:txBody>
      </p:sp>
      <p:sp>
        <p:nvSpPr>
          <p:cNvPr id="23" name="Freeform 22"/>
          <p:cNvSpPr/>
          <p:nvPr/>
        </p:nvSpPr>
        <p:spPr>
          <a:xfrm>
            <a:off x="3228516" y="795302"/>
            <a:ext cx="2646908" cy="3109989"/>
          </a:xfrm>
          <a:custGeom>
            <a:avLst/>
            <a:gdLst>
              <a:gd name="connsiteX0" fmla="*/ 0 w 2646908"/>
              <a:gd name="connsiteY0" fmla="*/ 3109989 h 3109989"/>
              <a:gd name="connsiteX1" fmla="*/ 83087 w 2646908"/>
              <a:gd name="connsiteY1" fmla="*/ 2931936 h 3109989"/>
              <a:gd name="connsiteX2" fmla="*/ 427304 w 2646908"/>
              <a:gd name="connsiteY2" fmla="*/ 2148504 h 3109989"/>
              <a:gd name="connsiteX3" fmla="*/ 973303 w 2646908"/>
              <a:gd name="connsiteY3" fmla="*/ 1448163 h 3109989"/>
              <a:gd name="connsiteX4" fmla="*/ 1697345 w 2646908"/>
              <a:gd name="connsiteY4" fmla="*/ 652861 h 3109989"/>
              <a:gd name="connsiteX5" fmla="*/ 2338300 w 2646908"/>
              <a:gd name="connsiteY5" fmla="*/ 142443 h 3109989"/>
              <a:gd name="connsiteX6" fmla="*/ 2646908 w 2646908"/>
              <a:gd name="connsiteY6" fmla="*/ 0 h 3109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6908" h="3109989">
                <a:moveTo>
                  <a:pt x="0" y="3109989"/>
                </a:moveTo>
                <a:cubicBezTo>
                  <a:pt x="5935" y="3101086"/>
                  <a:pt x="11870" y="3092183"/>
                  <a:pt x="83087" y="2931936"/>
                </a:cubicBezTo>
                <a:cubicBezTo>
                  <a:pt x="154304" y="2771689"/>
                  <a:pt x="278935" y="2395800"/>
                  <a:pt x="427304" y="2148504"/>
                </a:cubicBezTo>
                <a:cubicBezTo>
                  <a:pt x="575673" y="1901208"/>
                  <a:pt x="761630" y="1697437"/>
                  <a:pt x="973303" y="1448163"/>
                </a:cubicBezTo>
                <a:cubicBezTo>
                  <a:pt x="1184976" y="1198889"/>
                  <a:pt x="1469846" y="870481"/>
                  <a:pt x="1697345" y="652861"/>
                </a:cubicBezTo>
                <a:cubicBezTo>
                  <a:pt x="1924845" y="435241"/>
                  <a:pt x="2180040" y="251253"/>
                  <a:pt x="2338300" y="142443"/>
                </a:cubicBezTo>
                <a:cubicBezTo>
                  <a:pt x="2496560" y="33633"/>
                  <a:pt x="2646908" y="0"/>
                  <a:pt x="2646908" y="0"/>
                </a:cubicBezTo>
              </a:path>
            </a:pathLst>
          </a:cu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1" idx="1"/>
          </p:cNvCxnSpPr>
          <p:nvPr/>
        </p:nvCxnSpPr>
        <p:spPr>
          <a:xfrm flipH="1">
            <a:off x="3953889" y="3075178"/>
            <a:ext cx="2381496" cy="119808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1"/>
          </p:cNvCxnSpPr>
          <p:nvPr/>
        </p:nvCxnSpPr>
        <p:spPr>
          <a:xfrm flipH="1">
            <a:off x="4201815" y="4101270"/>
            <a:ext cx="2195869" cy="184666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442204" y="3259844"/>
            <a:ext cx="11870" cy="65676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13118" y="3392959"/>
            <a:ext cx="12875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 sig. diff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63858" y="557899"/>
            <a:ext cx="211277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does this result tell you?</a:t>
            </a:r>
          </a:p>
        </p:txBody>
      </p:sp>
    </p:spTree>
    <p:extLst>
      <p:ext uri="{BB962C8B-B14F-4D97-AF65-F5344CB8AC3E}">
        <p14:creationId xmlns:p14="http://schemas.microsoft.com/office/powerpoint/2010/main" val="233674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3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Recovering FOE during pursuit eye movement: Warren &amp; Hannon, 1990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469" y="2038256"/>
            <a:ext cx="8440344" cy="4312294"/>
          </a:xfrm>
        </p:spPr>
        <p:txBody>
          <a:bodyPr>
            <a:normAutofit/>
          </a:bodyPr>
          <a:lstStyle/>
          <a:p>
            <a:r>
              <a:rPr lang="en-US" dirty="0"/>
              <a:t>Experiment 4: Using what information can we perceive heading? (Is depth edge/parallax necessary when there is no </a:t>
            </a:r>
            <a:r>
              <a:rPr lang="en-US" dirty="0" err="1"/>
              <a:t>oculomotion</a:t>
            </a:r>
            <a:r>
              <a:rPr lang="en-US" dirty="0"/>
              <a:t>?)</a:t>
            </a:r>
          </a:p>
          <a:p>
            <a:r>
              <a:rPr lang="en-US" dirty="0"/>
              <a:t>Display: radial flow pattern simulated on a wall (no depth variation)</a:t>
            </a:r>
          </a:p>
          <a:p>
            <a:r>
              <a:rPr lang="en-US" dirty="0"/>
              <a:t>Conditions: (1) rot + trans flow by adding a fixation point on ground in flow (same as </a:t>
            </a:r>
            <a:r>
              <a:rPr lang="en-US" dirty="0" err="1"/>
              <a:t>Exp</a:t>
            </a:r>
            <a:r>
              <a:rPr lang="en-US" dirty="0"/>
              <a:t> 1, eye moved); (2) rot + trans flow but rot flow is simulated with no actual eye movement</a:t>
            </a:r>
          </a:p>
          <a:p>
            <a:r>
              <a:rPr lang="en-US" dirty="0"/>
              <a:t>Task and analysis: same as </a:t>
            </a:r>
            <a:r>
              <a:rPr lang="en-US" dirty="0" err="1"/>
              <a:t>Exp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188004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3-24 at 8.30.17 PM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690"/>
            <a:ext cx="9184420" cy="48087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69671" y="2124498"/>
            <a:ext cx="133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7C9F"/>
                </a:solidFill>
              </a:rPr>
              <a:t>Fixate here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849718" y="2504344"/>
            <a:ext cx="2069214" cy="1305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3-24 at 8.47.10 PM (2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48" y="0"/>
            <a:ext cx="6362700" cy="67056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563858" y="557899"/>
            <a:ext cx="211277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does this result tell you?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480735" y="2148503"/>
            <a:ext cx="187538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10120" y="1733044"/>
            <a:ext cx="23740" cy="273014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979256" y="866524"/>
            <a:ext cx="2718125" cy="2694532"/>
          </a:xfrm>
          <a:custGeom>
            <a:avLst/>
            <a:gdLst>
              <a:gd name="connsiteX0" fmla="*/ 0 w 2718125"/>
              <a:gd name="connsiteY0" fmla="*/ 2694532 h 2694532"/>
              <a:gd name="connsiteX1" fmla="*/ 688433 w 2718125"/>
              <a:gd name="connsiteY1" fmla="*/ 1353201 h 2694532"/>
              <a:gd name="connsiteX2" fmla="*/ 1697344 w 2718125"/>
              <a:gd name="connsiteY2" fmla="*/ 474807 h 2694532"/>
              <a:gd name="connsiteX3" fmla="*/ 2718125 w 2718125"/>
              <a:gd name="connsiteY3" fmla="*/ 0 h 269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8125" h="2694532">
                <a:moveTo>
                  <a:pt x="0" y="2694532"/>
                </a:moveTo>
                <a:cubicBezTo>
                  <a:pt x="202771" y="2208843"/>
                  <a:pt x="405542" y="1723155"/>
                  <a:pt x="688433" y="1353201"/>
                </a:cubicBezTo>
                <a:cubicBezTo>
                  <a:pt x="971324" y="983247"/>
                  <a:pt x="1359062" y="700340"/>
                  <a:pt x="1697344" y="474807"/>
                </a:cubicBezTo>
                <a:cubicBezTo>
                  <a:pt x="2035626" y="249274"/>
                  <a:pt x="2718125" y="0"/>
                  <a:pt x="2718125" y="0"/>
                </a:cubicBezTo>
              </a:path>
            </a:pathLst>
          </a:custGeom>
          <a:ln>
            <a:solidFill>
              <a:srgbClr val="FF67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872430" y="3440749"/>
            <a:ext cx="2955516" cy="618855"/>
          </a:xfrm>
          <a:custGeom>
            <a:avLst/>
            <a:gdLst>
              <a:gd name="connsiteX0" fmla="*/ 0 w 2955516"/>
              <a:gd name="connsiteY0" fmla="*/ 144047 h 618855"/>
              <a:gd name="connsiteX1" fmla="*/ 688433 w 2955516"/>
              <a:gd name="connsiteY1" fmla="*/ 1605 h 618855"/>
              <a:gd name="connsiteX2" fmla="*/ 1780431 w 2955516"/>
              <a:gd name="connsiteY2" fmla="*/ 227138 h 618855"/>
              <a:gd name="connsiteX3" fmla="*/ 2955516 w 2955516"/>
              <a:gd name="connsiteY3" fmla="*/ 618855 h 6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5516" h="618855">
                <a:moveTo>
                  <a:pt x="0" y="144047"/>
                </a:moveTo>
                <a:cubicBezTo>
                  <a:pt x="195847" y="65902"/>
                  <a:pt x="391695" y="-12243"/>
                  <a:pt x="688433" y="1605"/>
                </a:cubicBezTo>
                <a:cubicBezTo>
                  <a:pt x="985171" y="15453"/>
                  <a:pt x="1402584" y="124263"/>
                  <a:pt x="1780431" y="227138"/>
                </a:cubicBezTo>
                <a:cubicBezTo>
                  <a:pt x="2158278" y="330013"/>
                  <a:pt x="2955516" y="618855"/>
                  <a:pt x="2955516" y="618855"/>
                </a:cubicBezTo>
              </a:path>
            </a:pathLst>
          </a:cu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53467" y="2890512"/>
            <a:ext cx="2757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Threshold (moving) = 1.2</a:t>
            </a:r>
          </a:p>
        </p:txBody>
      </p:sp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>
            <a:off x="3833860" y="3075178"/>
            <a:ext cx="2219607" cy="138800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97684" y="3916604"/>
            <a:ext cx="2412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Cannot do! Chance level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85050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recover FOE during pursuit eye movement? </a:t>
            </a:r>
            <a:r>
              <a:rPr lang="en-US" sz="2700" dirty="0"/>
              <a:t>Warren &amp; Hannon (1990)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5452"/>
          <a:stretch/>
        </p:blipFill>
        <p:spPr>
          <a:xfrm>
            <a:off x="558613" y="2470875"/>
            <a:ext cx="6915150" cy="26736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88" y="4711922"/>
            <a:ext cx="58483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55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covered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steering</a:t>
            </a:r>
          </a:p>
          <a:p>
            <a:r>
              <a:rPr lang="en-US" dirty="0"/>
              <a:t>Prism adaptation</a:t>
            </a:r>
          </a:p>
          <a:p>
            <a:r>
              <a:rPr lang="en-US" dirty="0"/>
              <a:t>Rotational flow, pursuit eye movement</a:t>
            </a:r>
          </a:p>
          <a:p>
            <a:r>
              <a:rPr lang="en-US" dirty="0"/>
              <a:t>Control of steering (Warren et al, 2001)</a:t>
            </a:r>
          </a:p>
          <a:p>
            <a:r>
              <a:rPr lang="en-US" dirty="0"/>
              <a:t>Recovering FOE with rotational flow (Warren &amp; Hannon, 1990)</a:t>
            </a:r>
          </a:p>
        </p:txBody>
      </p:sp>
    </p:spTree>
    <p:extLst>
      <p:ext uri="{BB962C8B-B14F-4D97-AF65-F5344CB8AC3E}">
        <p14:creationId xmlns:p14="http://schemas.microsoft.com/office/powerpoint/2010/main" val="1225698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B7023-09AF-5341-B5E6-4B2E3D18D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891" y="2312065"/>
            <a:ext cx="4922874" cy="1599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FA52EB-08D6-CA49-80B5-3B6CF0242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702" y="4421666"/>
            <a:ext cx="5451253" cy="236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6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 and steering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58" y="2167041"/>
            <a:ext cx="5173719" cy="3720571"/>
          </a:xfrm>
        </p:spPr>
        <p:txBody>
          <a:bodyPr>
            <a:normAutofit/>
          </a:bodyPr>
          <a:lstStyle/>
          <a:p>
            <a:r>
              <a:rPr lang="en-US" dirty="0"/>
              <a:t>FOE specifies heading</a:t>
            </a:r>
          </a:p>
          <a:p>
            <a:r>
              <a:rPr lang="en-US" dirty="0"/>
              <a:t>Steering: changing locomotion path curvature to arrive at a goal. Steering involves detecting heading direction and detecting a target object.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45" y="4186862"/>
            <a:ext cx="3200400" cy="2540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6451087" y="3454224"/>
            <a:ext cx="35609" cy="1908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40697" y="3011713"/>
            <a:ext cx="104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Heading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7390" y="2830360"/>
            <a:ext cx="147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target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85236" y="3996352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Steering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106870" y="4712463"/>
            <a:ext cx="789335" cy="700343"/>
            <a:chOff x="6106870" y="4712463"/>
            <a:chExt cx="789335" cy="700343"/>
          </a:xfrm>
        </p:grpSpPr>
        <p:sp>
          <p:nvSpPr>
            <p:cNvPr id="11" name="Smiley Face 10"/>
            <p:cNvSpPr/>
            <p:nvPr/>
          </p:nvSpPr>
          <p:spPr>
            <a:xfrm>
              <a:off x="6302718" y="4712463"/>
              <a:ext cx="367956" cy="367976"/>
            </a:xfrm>
            <a:prstGeom prst="smileyFac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06870" y="5092311"/>
              <a:ext cx="789335" cy="32049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92848" y="3193079"/>
            <a:ext cx="789335" cy="688471"/>
            <a:chOff x="7192848" y="3193079"/>
            <a:chExt cx="789335" cy="688471"/>
          </a:xfrm>
        </p:grpSpPr>
        <p:sp>
          <p:nvSpPr>
            <p:cNvPr id="10" name="Smiley Face 9"/>
            <p:cNvSpPr/>
            <p:nvPr/>
          </p:nvSpPr>
          <p:spPr>
            <a:xfrm>
              <a:off x="7376911" y="3193079"/>
              <a:ext cx="367956" cy="367976"/>
            </a:xfrm>
            <a:prstGeom prst="smileyFac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192848" y="3561055"/>
              <a:ext cx="789335" cy="3204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V="1">
            <a:off x="6106870" y="3561055"/>
            <a:ext cx="1375132" cy="162621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1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hypotheses for control of steering: Retinal image or optic flow?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951714"/>
              </p:ext>
            </p:extLst>
          </p:nvPr>
        </p:nvGraphicFramePr>
        <p:xfrm>
          <a:off x="534130" y="2195983"/>
          <a:ext cx="8284941" cy="2893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3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3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193">
                <a:tc>
                  <a:txBody>
                    <a:bodyPr/>
                    <a:lstStyle/>
                    <a:p>
                      <a:r>
                        <a:rPr lang="en-US" dirty="0"/>
                        <a:t>Visual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Retinal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Optic 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919">
                <a:tc>
                  <a:txBody>
                    <a:bodyPr/>
                    <a:lstStyle/>
                    <a:p>
                      <a:r>
                        <a:rPr lang="en-US" dirty="0"/>
                        <a:t>Theory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Egocentric visual direction</a:t>
                      </a:r>
                      <a:r>
                        <a:rPr lang="en-US" dirty="0"/>
                        <a:t>: Perceive the the image of the goal relative to the 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</a:t>
                      </a:r>
                      <a:r>
                        <a:rPr lang="en-US" baseline="0" dirty="0"/>
                        <a:t> to cancel the error between heading (FOE, optic flow) and the goal (optic array)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4836">
                <a:tc>
                  <a:txBody>
                    <a:bodyPr/>
                    <a:lstStyle/>
                    <a:p>
                      <a:r>
                        <a:rPr lang="en-US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Center the image at the body midline and move</a:t>
                      </a:r>
                      <a:r>
                        <a:rPr lang="en-US" baseline="0" dirty="0"/>
                        <a:t> forward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</a:t>
                      </a:r>
                      <a:r>
                        <a:rPr lang="en-US" baseline="0" dirty="0"/>
                        <a:t> to place the FOE on target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 rot="2171261">
            <a:off x="3207347" y="6167652"/>
            <a:ext cx="541996" cy="510414"/>
            <a:chOff x="6106870" y="4712463"/>
            <a:chExt cx="789335" cy="700343"/>
          </a:xfrm>
        </p:grpSpPr>
        <p:sp>
          <p:nvSpPr>
            <p:cNvPr id="17" name="Smiley Face 16"/>
            <p:cNvSpPr/>
            <p:nvPr/>
          </p:nvSpPr>
          <p:spPr>
            <a:xfrm>
              <a:off x="6302718" y="4712463"/>
              <a:ext cx="367956" cy="367976"/>
            </a:xfrm>
            <a:prstGeom prst="smileyFac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06870" y="5092311"/>
              <a:ext cx="789335" cy="32049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028829" y="5190653"/>
            <a:ext cx="541996" cy="501762"/>
            <a:chOff x="7192848" y="3193079"/>
            <a:chExt cx="789335" cy="688471"/>
          </a:xfrm>
        </p:grpSpPr>
        <p:sp>
          <p:nvSpPr>
            <p:cNvPr id="20" name="Smiley Face 19"/>
            <p:cNvSpPr/>
            <p:nvPr/>
          </p:nvSpPr>
          <p:spPr>
            <a:xfrm>
              <a:off x="7376911" y="3193079"/>
              <a:ext cx="367956" cy="367976"/>
            </a:xfrm>
            <a:prstGeom prst="smileyFac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192848" y="3561055"/>
              <a:ext cx="789335" cy="3204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V="1">
            <a:off x="3283143" y="5458836"/>
            <a:ext cx="944233" cy="118519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99016" y="5106524"/>
            <a:ext cx="2066847" cy="1669409"/>
            <a:chOff x="5940697" y="2830360"/>
            <a:chExt cx="2973116" cy="2582446"/>
          </a:xfrm>
        </p:grpSpPr>
        <p:cxnSp>
          <p:nvCxnSpPr>
            <p:cNvPr id="25" name="Straight Arrow Connector 24"/>
            <p:cNvCxnSpPr/>
            <p:nvPr/>
          </p:nvCxnSpPr>
          <p:spPr>
            <a:xfrm flipH="1" flipV="1">
              <a:off x="6451087" y="3454224"/>
              <a:ext cx="35609" cy="1908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940697" y="3011713"/>
              <a:ext cx="1044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Heading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37390" y="2830360"/>
              <a:ext cx="1476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Visual target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85236" y="3996352"/>
              <a:ext cx="1044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Steering 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106870" y="4712463"/>
              <a:ext cx="789335" cy="700343"/>
              <a:chOff x="6106870" y="4712463"/>
              <a:chExt cx="789335" cy="700343"/>
            </a:xfrm>
          </p:grpSpPr>
          <p:sp>
            <p:nvSpPr>
              <p:cNvPr id="30" name="Smiley Face 29"/>
              <p:cNvSpPr/>
              <p:nvPr/>
            </p:nvSpPr>
            <p:spPr>
              <a:xfrm>
                <a:off x="6302718" y="4712463"/>
                <a:ext cx="367956" cy="367976"/>
              </a:xfrm>
              <a:prstGeom prst="smileyFac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106870" y="5092311"/>
                <a:ext cx="789335" cy="32049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192848" y="3193079"/>
              <a:ext cx="789335" cy="688471"/>
              <a:chOff x="7192848" y="3193079"/>
              <a:chExt cx="789335" cy="688471"/>
            </a:xfrm>
          </p:grpSpPr>
          <p:sp>
            <p:nvSpPr>
              <p:cNvPr id="33" name="Smiley Face 32"/>
              <p:cNvSpPr/>
              <p:nvPr/>
            </p:nvSpPr>
            <p:spPr>
              <a:xfrm>
                <a:off x="7376911" y="3193079"/>
                <a:ext cx="367956" cy="367976"/>
              </a:xfrm>
              <a:prstGeom prst="smileyFac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192848" y="3561055"/>
                <a:ext cx="789335" cy="3204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 flipV="1">
              <a:off x="6106870" y="3561055"/>
              <a:ext cx="1375132" cy="16262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6710528" y="5040144"/>
            <a:ext cx="1303678" cy="1434931"/>
            <a:chOff x="6106870" y="3193079"/>
            <a:chExt cx="1875313" cy="2219727"/>
          </a:xfrm>
        </p:grpSpPr>
        <p:cxnSp>
          <p:nvCxnSpPr>
            <p:cNvPr id="38" name="Straight Arrow Connector 37"/>
            <p:cNvCxnSpPr/>
            <p:nvPr/>
          </p:nvCxnSpPr>
          <p:spPr>
            <a:xfrm flipH="1" flipV="1">
              <a:off x="6451087" y="3454224"/>
              <a:ext cx="35609" cy="1908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6106870" y="4712463"/>
              <a:ext cx="789335" cy="700343"/>
              <a:chOff x="6106870" y="4712463"/>
              <a:chExt cx="789335" cy="700343"/>
            </a:xfrm>
          </p:grpSpPr>
          <p:sp>
            <p:nvSpPr>
              <p:cNvPr id="47" name="Smiley Face 46"/>
              <p:cNvSpPr/>
              <p:nvPr/>
            </p:nvSpPr>
            <p:spPr>
              <a:xfrm>
                <a:off x="6302718" y="4712463"/>
                <a:ext cx="367956" cy="367976"/>
              </a:xfrm>
              <a:prstGeom prst="smileyFac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106870" y="5092311"/>
                <a:ext cx="789335" cy="32049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192848" y="3193079"/>
              <a:ext cx="789335" cy="688471"/>
              <a:chOff x="7192848" y="3193079"/>
              <a:chExt cx="789335" cy="688471"/>
            </a:xfrm>
          </p:grpSpPr>
          <p:sp>
            <p:nvSpPr>
              <p:cNvPr id="45" name="Smiley Face 44"/>
              <p:cNvSpPr/>
              <p:nvPr/>
            </p:nvSpPr>
            <p:spPr>
              <a:xfrm>
                <a:off x="7376911" y="3193079"/>
                <a:ext cx="367956" cy="367976"/>
              </a:xfrm>
              <a:prstGeom prst="smileyFac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192848" y="3561055"/>
                <a:ext cx="789335" cy="3204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Arrow Connector 43"/>
            <p:cNvCxnSpPr/>
            <p:nvPr/>
          </p:nvCxnSpPr>
          <p:spPr>
            <a:xfrm flipV="1">
              <a:off x="6106870" y="3561055"/>
              <a:ext cx="1375132" cy="16262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Bent Arrow 54"/>
          <p:cNvSpPr/>
          <p:nvPr/>
        </p:nvSpPr>
        <p:spPr>
          <a:xfrm rot="2049727">
            <a:off x="3195598" y="5830875"/>
            <a:ext cx="432984" cy="33147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  <a:solidFill>
            <a:srgbClr val="64A7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Left-Right Arrow 55"/>
          <p:cNvSpPr/>
          <p:nvPr/>
        </p:nvSpPr>
        <p:spPr>
          <a:xfrm flipV="1">
            <a:off x="7013806" y="5208959"/>
            <a:ext cx="579628" cy="184671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Prism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65" y="3162112"/>
            <a:ext cx="8589347" cy="2856384"/>
          </a:xfrm>
        </p:spPr>
        <p:txBody>
          <a:bodyPr>
            <a:normAutofit fontScale="92500"/>
          </a:bodyPr>
          <a:lstStyle/>
          <a:p>
            <a:r>
              <a:rPr lang="en-US" dirty="0"/>
              <a:t>What information do we use to steer? Retinal image or optic flow?</a:t>
            </a:r>
          </a:p>
          <a:p>
            <a:r>
              <a:rPr lang="en-US" dirty="0"/>
              <a:t>Using prisms, the visual direction (of retinal image) can be dissociated from the direction to a surface (the optic flow direction)</a:t>
            </a:r>
          </a:p>
          <a:p>
            <a:pPr lvl="1"/>
            <a:r>
              <a:rPr lang="en-US" dirty="0"/>
              <a:t>Prisms only perturb visual directions, but not the actual location of surfaces with respect to the POO</a:t>
            </a:r>
          </a:p>
          <a:p>
            <a:pPr lvl="1"/>
            <a:r>
              <a:rPr lang="en-US" dirty="0"/>
              <a:t>Steer using optic flow (Warren &amp; Kay, 2001) but need large visual field (Mon-Williams, 1993, 2008).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218" y="393208"/>
            <a:ext cx="3167594" cy="237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5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Information for steering: Retinal image or optic flow?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441" y="2942371"/>
            <a:ext cx="3287415" cy="1095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61" y="3640044"/>
            <a:ext cx="3616759" cy="2480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76280" b="41264"/>
          <a:stretch/>
        </p:blipFill>
        <p:spPr>
          <a:xfrm>
            <a:off x="5163442" y="2930098"/>
            <a:ext cx="1360902" cy="120583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7994" y="2296040"/>
            <a:ext cx="42024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Usually the two information specifies the same thing. How to separate them?</a:t>
            </a:r>
          </a:p>
        </p:txBody>
      </p:sp>
      <p:sp>
        <p:nvSpPr>
          <p:cNvPr id="3" name="Right Triangle 2"/>
          <p:cNvSpPr/>
          <p:nvPr/>
        </p:nvSpPr>
        <p:spPr>
          <a:xfrm flipV="1">
            <a:off x="6524343" y="3252120"/>
            <a:ext cx="254524" cy="646875"/>
          </a:xfrm>
          <a:prstGeom prst="rtTriangl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32671" y="2283767"/>
            <a:ext cx="4247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Prisms change the retinal images (visual directions).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46159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But prisms do not change the relations between world surfaces (relative to the observer); or, in optics, the relation between the FOE and VSAs of world surfaces. </a:t>
            </a:r>
          </a:p>
        </p:txBody>
      </p:sp>
    </p:spTree>
    <p:extLst>
      <p:ext uri="{BB962C8B-B14F-4D97-AF65-F5344CB8AC3E}">
        <p14:creationId xmlns:p14="http://schemas.microsoft.com/office/powerpoint/2010/main" val="238857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predictions for control of steering: Retinal image or optic flow?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5221" y="6122049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Visual direction hypothesis</a:t>
            </a:r>
          </a:p>
          <a:p>
            <a:pPr marL="342900" indent="-342900">
              <a:buAutoNum type="alphaUcPeriod"/>
            </a:pPr>
            <a:r>
              <a:rPr lang="en-US" dirty="0"/>
              <a:t>Optic flow hypothesis</a:t>
            </a:r>
          </a:p>
        </p:txBody>
      </p:sp>
      <p:pic>
        <p:nvPicPr>
          <p:cNvPr id="6" name="Picture 5" descr="Screen Shot 2016-03-24 at 6.27.27 PM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74" y="2038256"/>
            <a:ext cx="3718084" cy="408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0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Empirical support: Warren et al 2001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8" y="2038256"/>
            <a:ext cx="4572000" cy="4210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981" y="2171605"/>
            <a:ext cx="4342412" cy="1505660"/>
          </a:xfrm>
          <a:prstGeom prst="rect">
            <a:avLst/>
          </a:prstGeom>
        </p:spPr>
      </p:pic>
      <p:pic>
        <p:nvPicPr>
          <p:cNvPr id="5" name="Picture 4" descr="Screen Shot 2016-03-24 at 6.29.21 PM (2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82" y="3759116"/>
            <a:ext cx="4395018" cy="309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08433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276</TotalTime>
  <Words>1306</Words>
  <Application>Microsoft Macintosh PowerPoint</Application>
  <PresentationFormat>On-screen Show (4:3)</PresentationFormat>
  <Paragraphs>148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宋体</vt:lpstr>
      <vt:lpstr>Calibri</vt:lpstr>
      <vt:lpstr>Century Gothic</vt:lpstr>
      <vt:lpstr>Wingdings</vt:lpstr>
      <vt:lpstr>Wingdings 2</vt:lpstr>
      <vt:lpstr>Perception</vt:lpstr>
      <vt:lpstr>Lecture 6: optic flow and the control of locomotion </vt:lpstr>
      <vt:lpstr>Translational flow and the control of steering</vt:lpstr>
      <vt:lpstr>Translational flow and motion perspective gradient (motion parallax)</vt:lpstr>
      <vt:lpstr>Heading and steering</vt:lpstr>
      <vt:lpstr>Two hypotheses for control of steering: Retinal image or optic flow?</vt:lpstr>
      <vt:lpstr>Prism studies</vt:lpstr>
      <vt:lpstr>Information for steering: Retinal image or optic flow?</vt:lpstr>
      <vt:lpstr>Two predictions for control of steering: Retinal image or optic flow?</vt:lpstr>
      <vt:lpstr>Empirical support: Warren et al 2001</vt:lpstr>
      <vt:lpstr>PowerPoint Presentation</vt:lpstr>
      <vt:lpstr>PowerPoint Presentation</vt:lpstr>
      <vt:lpstr>Control of steering, summary</vt:lpstr>
      <vt:lpstr>PowerPoint Presentation</vt:lpstr>
      <vt:lpstr>Rotational flow</vt:lpstr>
      <vt:lpstr>Rotational flow</vt:lpstr>
      <vt:lpstr>Rotational flow</vt:lpstr>
      <vt:lpstr>Rotational flow</vt:lpstr>
      <vt:lpstr>Locomotion with pursuit eye movement:  Trans + Rot flow</vt:lpstr>
      <vt:lpstr>Pure rot flow</vt:lpstr>
      <vt:lpstr>Perceive heading direction</vt:lpstr>
      <vt:lpstr>PowerPoint Presentation</vt:lpstr>
      <vt:lpstr>PowerPoint Presentation</vt:lpstr>
      <vt:lpstr>Add rot flow to trans flow=??</vt:lpstr>
      <vt:lpstr>PowerPoint Presentation</vt:lpstr>
      <vt:lpstr>PowerPoint Presentation</vt:lpstr>
      <vt:lpstr>PowerPoint Presentation</vt:lpstr>
      <vt:lpstr>How to recover FOE during pursuit eye movement? </vt:lpstr>
      <vt:lpstr>Recovering FOE during pursuit eye movement: Warren &amp; Hannon, 1990</vt:lpstr>
      <vt:lpstr>PowerPoint Presentation</vt:lpstr>
      <vt:lpstr>Recovering FOE during pursuit eye movement: Warren &amp; Hannon, 1990</vt:lpstr>
      <vt:lpstr>PowerPoint Presentation</vt:lpstr>
      <vt:lpstr>Recovering FOE during pursuit eye movement: Warren &amp; Hannon, 1990</vt:lpstr>
      <vt:lpstr>PowerPoint Presentation</vt:lpstr>
      <vt:lpstr>PowerPoint Presentation</vt:lpstr>
      <vt:lpstr>How to recover FOE during pursuit eye movement? Warren &amp; Hannon (1990)</vt:lpstr>
      <vt:lpstr>Terms covered </vt:lpstr>
      <vt:lpstr>Reading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6: optic flow and the control of locomotion </dc:title>
  <dc:creator>JS Pan</dc:creator>
  <cp:lastModifiedBy>Microsoft Office User</cp:lastModifiedBy>
  <cp:revision>17</cp:revision>
  <dcterms:created xsi:type="dcterms:W3CDTF">2018-04-01T13:35:04Z</dcterms:created>
  <dcterms:modified xsi:type="dcterms:W3CDTF">2019-05-24T00:59:29Z</dcterms:modified>
</cp:coreProperties>
</file>