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95" r:id="rId3"/>
    <p:sldId id="303" r:id="rId4"/>
    <p:sldId id="312" r:id="rId5"/>
    <p:sldId id="296" r:id="rId6"/>
    <p:sldId id="277" r:id="rId7"/>
    <p:sldId id="278" r:id="rId8"/>
    <p:sldId id="279" r:id="rId9"/>
    <p:sldId id="282" r:id="rId10"/>
    <p:sldId id="283" r:id="rId11"/>
    <p:sldId id="315" r:id="rId12"/>
    <p:sldId id="314" r:id="rId13"/>
    <p:sldId id="316" r:id="rId14"/>
    <p:sldId id="317" r:id="rId15"/>
    <p:sldId id="275" r:id="rId16"/>
    <p:sldId id="284" r:id="rId17"/>
    <p:sldId id="299" r:id="rId18"/>
    <p:sldId id="285" r:id="rId19"/>
    <p:sldId id="318" r:id="rId20"/>
    <p:sldId id="298" r:id="rId21"/>
    <p:sldId id="287" r:id="rId22"/>
    <p:sldId id="286" r:id="rId23"/>
    <p:sldId id="288" r:id="rId24"/>
    <p:sldId id="290" r:id="rId25"/>
    <p:sldId id="292" r:id="rId26"/>
    <p:sldId id="321" r:id="rId27"/>
    <p:sldId id="319" r:id="rId28"/>
    <p:sldId id="291" r:id="rId29"/>
    <p:sldId id="293" r:id="rId30"/>
    <p:sldId id="29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2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2" autoAdjust="0"/>
    <p:restoredTop sz="91481"/>
  </p:normalViewPr>
  <p:slideViewPr>
    <p:cSldViewPr snapToGrid="0" snapToObjects="1">
      <p:cViewPr varScale="1">
        <p:scale>
          <a:sx n="129" d="100"/>
          <a:sy n="129" d="100"/>
        </p:scale>
        <p:origin x="1688" y="200"/>
      </p:cViewPr>
      <p:guideLst>
        <p:guide orient="horz" pos="3227"/>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8A39D-76E0-B64A-9E4E-AEBC4250FD2C}" type="datetimeFigureOut">
              <a:rPr lang="en-US" smtClean="0"/>
              <a:t>6/26/19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328EC-B2CD-354E-8CDB-DEA2A31C1191}" type="slidenum">
              <a:rPr lang="en-US" smtClean="0"/>
              <a:t>‹#›</a:t>
            </a:fld>
            <a:endParaRPr lang="en-US"/>
          </a:p>
        </p:txBody>
      </p:sp>
    </p:spTree>
    <p:extLst>
      <p:ext uri="{BB962C8B-B14F-4D97-AF65-F5344CB8AC3E}">
        <p14:creationId xmlns:p14="http://schemas.microsoft.com/office/powerpoint/2010/main" val="3069269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system: a child running. State: x – displacement; change of state: x-dot, </a:t>
            </a:r>
            <a:r>
              <a:rPr lang="en-US" dirty="0" err="1"/>
              <a:t>vel</a:t>
            </a:r>
            <a:r>
              <a:rPr lang="en-US" dirty="0"/>
              <a:t> of running. Parameter: wind speed – as wind speeds change running velocity. Suddenly the wind becomes so strong that it makes the child unable to run and fall down. The system bifurcates (from running to lying down) as a result of a parameter change. </a:t>
            </a:r>
          </a:p>
        </p:txBody>
      </p:sp>
      <p:sp>
        <p:nvSpPr>
          <p:cNvPr id="4" name="Slide Number Placeholder 3"/>
          <p:cNvSpPr>
            <a:spLocks noGrp="1"/>
          </p:cNvSpPr>
          <p:nvPr>
            <p:ph type="sldNum" sz="quarter" idx="5"/>
          </p:nvPr>
        </p:nvSpPr>
        <p:spPr/>
        <p:txBody>
          <a:bodyPr/>
          <a:lstStyle/>
          <a:p>
            <a:fld id="{5E4328EC-B2CD-354E-8CDB-DEA2A31C1191}" type="slidenum">
              <a:rPr lang="en-US" smtClean="0"/>
              <a:t>13</a:t>
            </a:fld>
            <a:endParaRPr lang="en-US"/>
          </a:p>
        </p:txBody>
      </p:sp>
    </p:spTree>
    <p:extLst>
      <p:ext uri="{BB962C8B-B14F-4D97-AF65-F5344CB8AC3E}">
        <p14:creationId xmlns:p14="http://schemas.microsoft.com/office/powerpoint/2010/main" val="248411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Goldfield: Reduction of dimensionality</a:t>
            </a:r>
          </a:p>
          <a:p>
            <a:endParaRPr lang="en-US"/>
          </a:p>
        </p:txBody>
      </p:sp>
      <p:sp>
        <p:nvSpPr>
          <p:cNvPr id="4" name="Slide Number Placeholder 3"/>
          <p:cNvSpPr>
            <a:spLocks noGrp="1"/>
          </p:cNvSpPr>
          <p:nvPr>
            <p:ph type="sldNum" sz="quarter" idx="5"/>
          </p:nvPr>
        </p:nvSpPr>
        <p:spPr/>
        <p:txBody>
          <a:bodyPr/>
          <a:lstStyle/>
          <a:p>
            <a:fld id="{5E4328EC-B2CD-354E-8CDB-DEA2A31C1191}" type="slidenum">
              <a:rPr lang="en-US" smtClean="0"/>
              <a:t>30</a:t>
            </a:fld>
            <a:endParaRPr lang="en-US"/>
          </a:p>
        </p:txBody>
      </p:sp>
    </p:spTree>
    <p:extLst>
      <p:ext uri="{BB962C8B-B14F-4D97-AF65-F5344CB8AC3E}">
        <p14:creationId xmlns:p14="http://schemas.microsoft.com/office/powerpoint/2010/main" val="190356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E168996-7FDC-4347-94DE-01EABE6F2BB0}"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68996-7FDC-4347-94DE-01EABE6F2BB0}"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FE168996-7FDC-4347-94DE-01EABE6F2BB0}"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FE168996-7FDC-4347-94DE-01EABE6F2BB0}" type="datetimeFigureOut">
              <a:rPr lang="en-US" smtClean="0"/>
              <a:t>6/26/19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28C594DA-2ADB-5D49-B19B-A8B7A9442BFC}"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E168996-7FDC-4347-94DE-01EABE6F2BB0}" type="datetimeFigureOut">
              <a:rPr lang="en-US" smtClean="0"/>
              <a:t>6/26/19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68996-7FDC-4347-94DE-01EABE6F2BB0}" type="datetimeFigureOut">
              <a:rPr lang="en-US" smtClean="0"/>
              <a:t>6/26/19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E168996-7FDC-4347-94DE-01EABE6F2BB0}"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594DA-2ADB-5D49-B19B-A8B7A9442B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FE168996-7FDC-4347-94DE-01EABE6F2BB0}" type="datetimeFigureOut">
              <a:rPr lang="en-US" smtClean="0"/>
              <a:t>6/26/19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28C594DA-2ADB-5D49-B19B-A8B7A9442BFC}"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3.bin"/><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emf"/><Relationship Id="rId5" Type="http://schemas.openxmlformats.org/officeDocument/2006/relationships/oleObject" Target="../embeddings/oleObject5.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Lecture</a:t>
            </a:r>
            <a:r>
              <a:rPr lang="zh-CN" altLang="en-US" dirty="0"/>
              <a:t> </a:t>
            </a:r>
            <a:r>
              <a:rPr lang="en-US" altLang="zh-CN" dirty="0"/>
              <a:t>13:</a:t>
            </a:r>
            <a:r>
              <a:rPr lang="zh-CN" altLang="en-US" dirty="0"/>
              <a:t> </a:t>
            </a:r>
            <a:r>
              <a:rPr lang="en-US" altLang="zh-CN" dirty="0"/>
              <a:t>Movement</a:t>
            </a:r>
            <a:r>
              <a:rPr lang="zh-CN" altLang="en-US" dirty="0"/>
              <a:t> </a:t>
            </a:r>
            <a:r>
              <a:rPr lang="en-US" altLang="zh-CN" dirty="0"/>
              <a:t>Dynamics</a:t>
            </a:r>
            <a:endParaRPr lang="en-US" dirty="0"/>
          </a:p>
        </p:txBody>
      </p:sp>
      <p:sp>
        <p:nvSpPr>
          <p:cNvPr id="3" name="Subtitle 2"/>
          <p:cNvSpPr>
            <a:spLocks noGrp="1"/>
          </p:cNvSpPr>
          <p:nvPr>
            <p:ph type="subTitle" idx="1"/>
          </p:nvPr>
        </p:nvSpPr>
        <p:spPr/>
        <p:txBody>
          <a:bodyPr>
            <a:normAutofit/>
          </a:bodyPr>
          <a:lstStyle/>
          <a:p>
            <a:pPr defTabSz="-165100"/>
            <a:r>
              <a:rPr lang="en-US" dirty="0"/>
              <a:t>	</a:t>
            </a:r>
          </a:p>
        </p:txBody>
      </p:sp>
    </p:spTree>
    <p:extLst>
      <p:ext uri="{BB962C8B-B14F-4D97-AF65-F5344CB8AC3E}">
        <p14:creationId xmlns:p14="http://schemas.microsoft.com/office/powerpoint/2010/main" val="237997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Evidence for online guidance – double step targeting paradigm</a:t>
            </a:r>
          </a:p>
        </p:txBody>
      </p:sp>
      <p:sp>
        <p:nvSpPr>
          <p:cNvPr id="6" name="TextBox 5"/>
          <p:cNvSpPr txBox="1"/>
          <p:nvPr/>
        </p:nvSpPr>
        <p:spPr>
          <a:xfrm>
            <a:off x="1086556" y="2441222"/>
            <a:ext cx="7365999" cy="2862323"/>
          </a:xfrm>
          <a:prstGeom prst="rect">
            <a:avLst/>
          </a:prstGeom>
          <a:noFill/>
        </p:spPr>
        <p:txBody>
          <a:bodyPr wrap="square" rtlCol="0">
            <a:spAutoFit/>
          </a:bodyPr>
          <a:lstStyle/>
          <a:p>
            <a:pPr marL="285750" indent="-285750">
              <a:buFont typeface="Wingdings" charset="2"/>
              <a:buChar char="v"/>
            </a:pPr>
            <a:r>
              <a:rPr lang="en-US" dirty="0"/>
              <a:t>Double</a:t>
            </a:r>
            <a:r>
              <a:rPr lang="en-US" altLang="zh-CN" dirty="0"/>
              <a:t>-step</a:t>
            </a:r>
            <a:r>
              <a:rPr lang="zh-CN" altLang="en-US" dirty="0"/>
              <a:t> </a:t>
            </a:r>
            <a:r>
              <a:rPr lang="en-US" altLang="zh-CN" dirty="0"/>
              <a:t>targeting</a:t>
            </a:r>
            <a:r>
              <a:rPr lang="zh-CN" altLang="en-US" dirty="0"/>
              <a:t> </a:t>
            </a:r>
            <a:r>
              <a:rPr lang="en-US" altLang="zh-CN" dirty="0"/>
              <a:t>experiments</a:t>
            </a:r>
            <a:r>
              <a:rPr lang="zh-CN" altLang="en-US" dirty="0"/>
              <a:t> </a:t>
            </a:r>
            <a:r>
              <a:rPr lang="en-US" altLang="zh-CN" dirty="0"/>
              <a:t>suggested</a:t>
            </a:r>
            <a:r>
              <a:rPr lang="zh-CN" altLang="en-US" dirty="0"/>
              <a:t> </a:t>
            </a:r>
            <a:r>
              <a:rPr lang="en-US" altLang="zh-CN" dirty="0"/>
              <a:t>that</a:t>
            </a:r>
            <a:r>
              <a:rPr lang="zh-CN" altLang="en-US" dirty="0"/>
              <a:t> </a:t>
            </a:r>
            <a:r>
              <a:rPr lang="en-US" altLang="zh-CN" dirty="0"/>
              <a:t>there</a:t>
            </a:r>
            <a:r>
              <a:rPr lang="zh-CN" altLang="en-US" dirty="0"/>
              <a:t> </a:t>
            </a:r>
            <a:r>
              <a:rPr lang="en-US" altLang="zh-CN" dirty="0"/>
              <a:t>was</a:t>
            </a:r>
            <a:r>
              <a:rPr lang="zh-CN" altLang="en-US" dirty="0"/>
              <a:t> </a:t>
            </a:r>
            <a:r>
              <a:rPr lang="en-US" altLang="zh-CN" dirty="0"/>
              <a:t>rapid</a:t>
            </a:r>
            <a:r>
              <a:rPr lang="zh-CN" altLang="en-US" dirty="0"/>
              <a:t> </a:t>
            </a:r>
            <a:r>
              <a:rPr lang="en-US" altLang="zh-CN" dirty="0"/>
              <a:t>adjustment</a:t>
            </a:r>
            <a:r>
              <a:rPr lang="zh-CN" altLang="en-US" dirty="0"/>
              <a:t> </a:t>
            </a:r>
            <a:r>
              <a:rPr lang="en-US" altLang="zh-CN" dirty="0"/>
              <a:t>to</a:t>
            </a:r>
            <a:r>
              <a:rPr lang="zh-CN" altLang="en-US" dirty="0"/>
              <a:t> </a:t>
            </a:r>
            <a:r>
              <a:rPr lang="en-US" altLang="zh-CN" dirty="0"/>
              <a:t>change</a:t>
            </a:r>
            <a:r>
              <a:rPr lang="zh-CN" altLang="en-US" dirty="0"/>
              <a:t> </a:t>
            </a:r>
            <a:r>
              <a:rPr lang="en-US" altLang="zh-CN" dirty="0"/>
              <a:t>of</a:t>
            </a:r>
            <a:r>
              <a:rPr lang="zh-CN" altLang="en-US" dirty="0"/>
              <a:t> </a:t>
            </a:r>
            <a:r>
              <a:rPr lang="en-US" altLang="zh-CN" dirty="0"/>
              <a:t>target</a:t>
            </a:r>
            <a:r>
              <a:rPr lang="zh-CN" altLang="en-US" dirty="0"/>
              <a:t> </a:t>
            </a:r>
            <a:r>
              <a:rPr lang="en-US" altLang="zh-CN" dirty="0"/>
              <a:t>locations.</a:t>
            </a:r>
            <a:r>
              <a:rPr lang="zh-CN" altLang="en-US" dirty="0"/>
              <a:t> </a:t>
            </a:r>
            <a:r>
              <a:rPr lang="en-US" altLang="zh-CN" dirty="0"/>
              <a:t>The</a:t>
            </a:r>
            <a:r>
              <a:rPr lang="zh-CN" altLang="en-US" dirty="0"/>
              <a:t> </a:t>
            </a:r>
            <a:r>
              <a:rPr lang="en-US" altLang="zh-CN" dirty="0"/>
              <a:t>results</a:t>
            </a:r>
            <a:r>
              <a:rPr lang="zh-CN" altLang="en-US" dirty="0"/>
              <a:t> </a:t>
            </a:r>
            <a:r>
              <a:rPr lang="en-US" altLang="zh-CN" dirty="0"/>
              <a:t>implied</a:t>
            </a:r>
            <a:r>
              <a:rPr lang="zh-CN" altLang="en-US" dirty="0"/>
              <a:t> </a:t>
            </a:r>
            <a:r>
              <a:rPr lang="en-US" altLang="zh-CN" dirty="0"/>
              <a:t>that</a:t>
            </a:r>
            <a:r>
              <a:rPr lang="zh-CN" altLang="en-US" dirty="0"/>
              <a:t> </a:t>
            </a:r>
            <a:r>
              <a:rPr lang="en-US" altLang="zh-CN" dirty="0"/>
              <a:t>movement</a:t>
            </a:r>
            <a:r>
              <a:rPr lang="zh-CN" altLang="en-US" dirty="0"/>
              <a:t> </a:t>
            </a:r>
            <a:r>
              <a:rPr lang="en-US" altLang="zh-CN" dirty="0"/>
              <a:t>must</a:t>
            </a:r>
            <a:r>
              <a:rPr lang="zh-CN" altLang="en-US" dirty="0"/>
              <a:t> </a:t>
            </a:r>
            <a:r>
              <a:rPr lang="en-US" altLang="zh-CN" dirty="0"/>
              <a:t>be</a:t>
            </a:r>
            <a:r>
              <a:rPr lang="zh-CN" altLang="en-US" dirty="0"/>
              <a:t> </a:t>
            </a:r>
            <a:r>
              <a:rPr lang="en-US" altLang="zh-CN" dirty="0"/>
              <a:t>controlled</a:t>
            </a:r>
            <a:r>
              <a:rPr lang="zh-CN" altLang="en-US" dirty="0"/>
              <a:t> </a:t>
            </a:r>
            <a:r>
              <a:rPr lang="en-US" altLang="zh-CN" dirty="0"/>
              <a:t>online</a:t>
            </a:r>
            <a:r>
              <a:rPr lang="zh-CN" altLang="en-US" dirty="0"/>
              <a:t> </a:t>
            </a:r>
            <a:r>
              <a:rPr lang="en-US" altLang="zh-CN" dirty="0"/>
              <a:t>(i.e., closed-loop, via</a:t>
            </a:r>
            <a:r>
              <a:rPr lang="zh-CN" altLang="en-US" dirty="0"/>
              <a:t> </a:t>
            </a:r>
            <a:r>
              <a:rPr lang="en-US" altLang="zh-CN" dirty="0"/>
              <a:t>feedback,</a:t>
            </a:r>
            <a:r>
              <a:rPr lang="zh-CN" altLang="en-US" dirty="0"/>
              <a:t> </a:t>
            </a:r>
            <a:r>
              <a:rPr lang="en-US" altLang="zh-CN"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visual</a:t>
            </a:r>
            <a:r>
              <a:rPr lang="zh-CN" altLang="en-US" dirty="0"/>
              <a:t> </a:t>
            </a:r>
            <a:r>
              <a:rPr lang="en-US" altLang="zh-CN" dirty="0"/>
              <a:t>feedback).</a:t>
            </a:r>
          </a:p>
          <a:p>
            <a:pPr marL="285750" indent="-285750">
              <a:buFont typeface="Wingdings" charset="2"/>
              <a:buChar char="v"/>
            </a:pPr>
            <a:endParaRPr lang="en-US" dirty="0"/>
          </a:p>
          <a:p>
            <a:pPr marL="285750" indent="-285750">
              <a:buFont typeface="Wingdings" charset="2"/>
              <a:buChar char="v"/>
            </a:pPr>
            <a:r>
              <a:rPr lang="en-US" dirty="0"/>
              <a:t>Adaptability</a:t>
            </a:r>
            <a:r>
              <a:rPr lang="zh-CN" altLang="en-US" dirty="0"/>
              <a:t> </a:t>
            </a:r>
            <a:r>
              <a:rPr lang="en-US" altLang="zh-CN" dirty="0"/>
              <a:t>and</a:t>
            </a:r>
            <a:r>
              <a:rPr lang="zh-CN" altLang="en-US" dirty="0"/>
              <a:t> </a:t>
            </a:r>
            <a:r>
              <a:rPr lang="en-US" altLang="zh-CN" dirty="0"/>
              <a:t>flexibility</a:t>
            </a:r>
            <a:r>
              <a:rPr lang="zh-CN" altLang="en-US" dirty="0"/>
              <a:t> </a:t>
            </a:r>
            <a:r>
              <a:rPr lang="en-US" altLang="zh-CN" dirty="0"/>
              <a:t>of</a:t>
            </a:r>
            <a:r>
              <a:rPr lang="zh-CN" altLang="en-US" dirty="0"/>
              <a:t> </a:t>
            </a:r>
            <a:r>
              <a:rPr lang="en-US" altLang="zh-CN" dirty="0"/>
              <a:t>human</a:t>
            </a:r>
            <a:r>
              <a:rPr lang="zh-CN" altLang="en-US" dirty="0"/>
              <a:t> </a:t>
            </a:r>
            <a:r>
              <a:rPr lang="en-US" altLang="zh-CN" dirty="0"/>
              <a:t>behaviors.</a:t>
            </a:r>
          </a:p>
          <a:p>
            <a:pPr marL="285750" indent="-285750">
              <a:buFont typeface="Wingdings" charset="2"/>
              <a:buChar char="v"/>
            </a:pPr>
            <a:endParaRPr lang="en-US" dirty="0"/>
          </a:p>
          <a:p>
            <a:pPr marL="285750" indent="-285750">
              <a:buFont typeface="Wingdings" charset="2"/>
              <a:buChar char="v"/>
            </a:pPr>
            <a:r>
              <a:rPr lang="en-US" dirty="0"/>
              <a:t>In</a:t>
            </a:r>
            <a:r>
              <a:rPr lang="zh-CN" altLang="en-US" dirty="0"/>
              <a:t> </a:t>
            </a:r>
            <a:r>
              <a:rPr lang="en-US" altLang="zh-CN" dirty="0"/>
              <a:t>movement</a:t>
            </a:r>
            <a:r>
              <a:rPr lang="zh-CN" altLang="en-US" dirty="0"/>
              <a:t> </a:t>
            </a:r>
            <a:r>
              <a:rPr lang="en-US" altLang="zh-CN" dirty="0"/>
              <a:t>control,</a:t>
            </a:r>
            <a:r>
              <a:rPr lang="zh-CN" altLang="en-US" dirty="0"/>
              <a:t> </a:t>
            </a:r>
            <a:r>
              <a:rPr lang="en-US" altLang="zh-CN" u="sng" dirty="0"/>
              <a:t>variability</a:t>
            </a:r>
            <a:r>
              <a:rPr lang="zh-CN" altLang="en-US" u="sng" dirty="0"/>
              <a:t> </a:t>
            </a:r>
            <a:r>
              <a:rPr lang="en-US" altLang="zh-CN" u="sng" dirty="0"/>
              <a:t>is</a:t>
            </a:r>
            <a:r>
              <a:rPr lang="zh-CN" altLang="en-US" u="sng" dirty="0"/>
              <a:t> </a:t>
            </a:r>
            <a:r>
              <a:rPr lang="en-US" altLang="zh-CN" u="sng" dirty="0"/>
              <a:t>good;</a:t>
            </a:r>
            <a:r>
              <a:rPr lang="zh-CN" altLang="en-US" u="sng" dirty="0"/>
              <a:t> </a:t>
            </a:r>
            <a:r>
              <a:rPr lang="en-US" altLang="zh-CN" u="sng" dirty="0"/>
              <a:t>precision</a:t>
            </a:r>
            <a:r>
              <a:rPr lang="zh-CN" altLang="en-US" u="sng" dirty="0"/>
              <a:t> </a:t>
            </a:r>
            <a:r>
              <a:rPr lang="en-US" altLang="zh-CN" u="sng" dirty="0"/>
              <a:t>is</a:t>
            </a:r>
            <a:r>
              <a:rPr lang="zh-CN" altLang="en-US" u="sng" dirty="0"/>
              <a:t> </a:t>
            </a:r>
            <a:r>
              <a:rPr lang="en-US" altLang="zh-CN" u="sng" dirty="0"/>
              <a:t>not</a:t>
            </a:r>
            <a:r>
              <a:rPr lang="zh-CN" altLang="en-US" u="sng" dirty="0"/>
              <a:t> </a:t>
            </a:r>
            <a:r>
              <a:rPr lang="en-US" altLang="zh-CN" u="sng" dirty="0"/>
              <a:t>good</a:t>
            </a:r>
            <a:r>
              <a:rPr lang="en-US" altLang="zh-CN" dirty="0"/>
              <a:t>.</a:t>
            </a:r>
            <a:r>
              <a:rPr lang="zh-CN" altLang="en-US" dirty="0"/>
              <a:t> </a:t>
            </a:r>
            <a:r>
              <a:rPr lang="en-US" altLang="zh-CN" dirty="0"/>
              <a:t>Variability</a:t>
            </a:r>
            <a:r>
              <a:rPr lang="zh-CN" altLang="en-US" dirty="0"/>
              <a:t> </a:t>
            </a:r>
            <a:r>
              <a:rPr lang="en-US" altLang="zh-CN" dirty="0"/>
              <a:t>in</a:t>
            </a:r>
            <a:r>
              <a:rPr lang="zh-CN" altLang="en-US" dirty="0"/>
              <a:t> </a:t>
            </a:r>
            <a:r>
              <a:rPr lang="en-US" altLang="zh-CN" dirty="0"/>
              <a:t>movement</a:t>
            </a:r>
            <a:r>
              <a:rPr lang="zh-CN" altLang="en-US" dirty="0"/>
              <a:t> </a:t>
            </a:r>
            <a:r>
              <a:rPr lang="en-US" altLang="zh-CN" dirty="0"/>
              <a:t>kinematics</a:t>
            </a:r>
            <a:r>
              <a:rPr lang="zh-CN" altLang="en-US" dirty="0"/>
              <a:t> </a:t>
            </a:r>
            <a:r>
              <a:rPr lang="en-US" altLang="zh-CN" dirty="0"/>
              <a:t>can</a:t>
            </a:r>
            <a:r>
              <a:rPr lang="zh-CN" altLang="en-US" dirty="0"/>
              <a:t> </a:t>
            </a:r>
            <a:r>
              <a:rPr lang="en-US" altLang="zh-CN" dirty="0"/>
              <a:t>account</a:t>
            </a:r>
            <a:r>
              <a:rPr lang="zh-CN" altLang="en-US" dirty="0"/>
              <a:t> </a:t>
            </a:r>
            <a:r>
              <a:rPr lang="en-US" altLang="zh-CN" dirty="0"/>
              <a:t>for</a:t>
            </a:r>
            <a:r>
              <a:rPr lang="zh-CN" altLang="en-US" dirty="0"/>
              <a:t> </a:t>
            </a:r>
            <a:r>
              <a:rPr lang="en-US" altLang="zh-CN" dirty="0"/>
              <a:t>sudden</a:t>
            </a:r>
            <a:r>
              <a:rPr lang="zh-CN" altLang="en-US" dirty="0"/>
              <a:t> </a:t>
            </a:r>
            <a:r>
              <a:rPr lang="en-US" altLang="zh-CN" dirty="0"/>
              <a:t>changes</a:t>
            </a:r>
            <a:r>
              <a:rPr lang="zh-CN" altLang="en-US" dirty="0"/>
              <a:t> </a:t>
            </a:r>
            <a:r>
              <a:rPr lang="en-US" altLang="zh-CN" dirty="0"/>
              <a:t>in</a:t>
            </a:r>
            <a:r>
              <a:rPr lang="zh-CN" altLang="en-US" dirty="0"/>
              <a:t> </a:t>
            </a:r>
            <a:r>
              <a:rPr lang="en-US" altLang="zh-CN" dirty="0"/>
              <a:t>the</a:t>
            </a:r>
            <a:r>
              <a:rPr lang="zh-CN" altLang="en-US" dirty="0"/>
              <a:t> </a:t>
            </a:r>
            <a:r>
              <a:rPr lang="en-US" altLang="zh-CN" dirty="0"/>
              <a:t>environment.</a:t>
            </a:r>
            <a:endParaRPr lang="en-US" dirty="0"/>
          </a:p>
        </p:txBody>
      </p:sp>
    </p:spTree>
    <p:extLst>
      <p:ext uri="{BB962C8B-B14F-4D97-AF65-F5344CB8AC3E}">
        <p14:creationId xmlns:p14="http://schemas.microsoft.com/office/powerpoint/2010/main" val="69246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8970-A98A-7741-A383-57E408931821}"/>
              </a:ext>
            </a:extLst>
          </p:cNvPr>
          <p:cNvSpPr>
            <a:spLocks noGrp="1"/>
          </p:cNvSpPr>
          <p:nvPr>
            <p:ph type="title"/>
          </p:nvPr>
        </p:nvSpPr>
        <p:spPr/>
        <p:txBody>
          <a:bodyPr>
            <a:normAutofit fontScale="90000"/>
          </a:bodyPr>
          <a:lstStyle/>
          <a:p>
            <a:r>
              <a:rPr lang="en-US" altLang="zh-CN" dirty="0"/>
              <a:t>Concepts</a:t>
            </a:r>
            <a:r>
              <a:rPr lang="zh-CN" altLang="en-US" dirty="0"/>
              <a:t> </a:t>
            </a:r>
            <a:r>
              <a:rPr lang="en-US" altLang="zh-CN" dirty="0"/>
              <a:t>of</a:t>
            </a:r>
            <a:r>
              <a:rPr lang="zh-CN" altLang="en-US" dirty="0"/>
              <a:t> </a:t>
            </a:r>
            <a:r>
              <a:rPr lang="en-US" altLang="zh-CN" dirty="0"/>
              <a:t>dynamical</a:t>
            </a:r>
            <a:r>
              <a:rPr lang="zh-CN" altLang="en-US" dirty="0"/>
              <a:t> </a:t>
            </a:r>
            <a:r>
              <a:rPr lang="en-US" altLang="zh-CN" dirty="0"/>
              <a:t>systems</a:t>
            </a:r>
            <a:r>
              <a:rPr lang="zh-CN" altLang="en-US" dirty="0"/>
              <a:t> </a:t>
            </a:r>
            <a:r>
              <a:rPr lang="en-US" altLang="zh-CN" dirty="0"/>
              <a:t>theory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FD2B08-8F82-774F-9374-AB13AA29607F}"/>
                  </a:ext>
                </a:extLst>
              </p:cNvPr>
              <p:cNvSpPr>
                <a:spLocks noGrp="1"/>
              </p:cNvSpPr>
              <p:nvPr>
                <p:ph idx="1"/>
              </p:nvPr>
            </p:nvSpPr>
            <p:spPr>
              <a:xfrm>
                <a:off x="950976" y="2038256"/>
                <a:ext cx="7773924" cy="4228073"/>
              </a:xfrm>
            </p:spPr>
            <p:txBody>
              <a:bodyPr lIns="90000">
                <a:normAutofit fontScale="92500" lnSpcReduction="10000"/>
              </a:bodyPr>
              <a:lstStyle/>
              <a:p>
                <a:r>
                  <a:rPr lang="en-US" altLang="zh-CN" dirty="0"/>
                  <a:t>There</a:t>
                </a:r>
                <a:r>
                  <a:rPr lang="zh-CN" altLang="en-US" dirty="0"/>
                  <a:t> </a:t>
                </a:r>
                <a:r>
                  <a:rPr lang="en-US" altLang="zh-CN" dirty="0"/>
                  <a:t>exists</a:t>
                </a:r>
                <a:r>
                  <a:rPr lang="zh-CN" altLang="en-US" dirty="0"/>
                  <a:t> </a:t>
                </a:r>
                <a:r>
                  <a:rPr lang="en-US" altLang="zh-CN" dirty="0"/>
                  <a:t>a</a:t>
                </a:r>
                <a:r>
                  <a:rPr lang="zh-CN" altLang="en-US" dirty="0"/>
                  <a:t> </a:t>
                </a:r>
                <a:r>
                  <a:rPr lang="en-US" altLang="zh-CN" dirty="0"/>
                  <a:t>state</a:t>
                </a:r>
                <a:r>
                  <a:rPr lang="zh-CN" altLang="en-US" dirty="0"/>
                  <a:t> </a:t>
                </a:r>
                <a:r>
                  <a:rPr lang="en-US" altLang="zh-CN" dirty="0"/>
                  <a:t>space</a:t>
                </a:r>
                <a:r>
                  <a:rPr lang="zh-CN" altLang="en-US" dirty="0"/>
                  <a:t> </a:t>
                </a:r>
                <a:r>
                  <a:rPr lang="en-US" altLang="zh-CN" dirty="0"/>
                  <a:t>(variables</a:t>
                </a:r>
                <a:r>
                  <a:rPr lang="zh-CN" altLang="en-US" dirty="0"/>
                  <a:t> </a:t>
                </a:r>
                <a:r>
                  <a:rPr lang="en-US" altLang="zh-CN" dirty="0"/>
                  <a:t>needed</a:t>
                </a:r>
                <a:r>
                  <a:rPr lang="zh-CN" altLang="en-US" dirty="0"/>
                  <a:t> </a:t>
                </a:r>
                <a:r>
                  <a:rPr lang="en-US" altLang="zh-CN" dirty="0"/>
                  <a:t>to</a:t>
                </a:r>
                <a:r>
                  <a:rPr lang="zh-CN" altLang="en-US" dirty="0"/>
                  <a:t> </a:t>
                </a:r>
                <a:r>
                  <a:rPr lang="en-US" altLang="zh-CN" dirty="0"/>
                  <a:t>describe</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system,</a:t>
                </a:r>
                <a:r>
                  <a:rPr lang="zh-CN" altLang="en-US" dirty="0"/>
                  <a:t> </a:t>
                </a:r>
                <a14:m>
                  <m:oMath xmlns:m="http://schemas.openxmlformats.org/officeDocument/2006/math">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m:t>
                    </m:r>
                    <m:r>
                      <a:rPr lang="zh-CN" altLang="en-US"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2</m:t>
                    </m:r>
                    <m:r>
                      <a:rPr lang="en-US" altLang="zh-CN" b="0" i="1" smtClean="0">
                        <a:latin typeface="Cambria Math" panose="02040503050406030204" pitchFamily="18" charset="0"/>
                      </a:rPr>
                      <m:t>,</m:t>
                    </m:r>
                    <m:r>
                      <a:rPr lang="zh-CN" altLang="en-US"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3</m:t>
                    </m:r>
                    <m:r>
                      <a:rPr lang="en-US" altLang="zh-CN" b="0" i="1" smtClean="0">
                        <a:latin typeface="Cambria Math" panose="02040503050406030204" pitchFamily="18" charset="0"/>
                      </a:rPr>
                      <m:t>…</m:t>
                    </m:r>
                    <m:r>
                      <a:rPr lang="en-US" altLang="zh-CN" b="0" i="1" smtClean="0">
                        <a:latin typeface="Cambria Math" panose="02040503050406030204" pitchFamily="18" charset="0"/>
                      </a:rPr>
                      <m:t>𝑥𝑛</m:t>
                    </m:r>
                  </m:oMath>
                </a14:m>
                <a:r>
                  <a:rPr lang="en-US" altLang="zh-CN" dirty="0"/>
                  <a:t>)</a:t>
                </a:r>
              </a:p>
              <a:p>
                <a:r>
                  <a:rPr lang="en-US" altLang="zh-CN" dirty="0"/>
                  <a:t>The</a:t>
                </a:r>
                <a:r>
                  <a:rPr lang="zh-CN" altLang="en-US" dirty="0"/>
                  <a:t> </a:t>
                </a:r>
                <a:r>
                  <a:rPr lang="en-US" altLang="zh-CN" dirty="0"/>
                  <a:t>dynamical</a:t>
                </a:r>
                <a:r>
                  <a:rPr lang="zh-CN" altLang="en-US" dirty="0"/>
                  <a:t> </a:t>
                </a:r>
                <a:r>
                  <a:rPr lang="en-US" altLang="zh-CN" dirty="0"/>
                  <a:t>system</a:t>
                </a:r>
                <a:r>
                  <a:rPr lang="zh-CN" altLang="en-US" dirty="0"/>
                  <a:t> </a:t>
                </a:r>
                <a:r>
                  <a:rPr lang="en-US" altLang="zh-CN" dirty="0"/>
                  <a:t>method</a:t>
                </a:r>
                <a:r>
                  <a:rPr lang="zh-CN" altLang="en-US" dirty="0"/>
                  <a:t> </a:t>
                </a:r>
                <a:r>
                  <a:rPr lang="en-US" altLang="zh-CN" dirty="0"/>
                  <a:t>takes</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first-order</a:t>
                </a:r>
                <a:r>
                  <a:rPr lang="zh-CN" altLang="en-US" dirty="0"/>
                  <a:t> </a:t>
                </a:r>
                <a:r>
                  <a:rPr lang="en-US" altLang="zh-CN" dirty="0"/>
                  <a:t>differential</a:t>
                </a:r>
                <a:r>
                  <a:rPr lang="zh-CN" altLang="en-US" dirty="0"/>
                  <a:t> </a:t>
                </a:r>
                <a:r>
                  <a:rPr lang="en-US" altLang="zh-CN" dirty="0"/>
                  <a:t>equations</a:t>
                </a:r>
                <a:r>
                  <a:rPr lang="zh-CN" altLang="en-US" dirty="0"/>
                  <a:t> </a:t>
                </a:r>
                <a:r>
                  <a:rPr lang="en-US" altLang="zh-CN" dirty="0"/>
                  <a:t>that</a:t>
                </a:r>
                <a:r>
                  <a:rPr lang="zh-CN" altLang="en-US" dirty="0"/>
                  <a:t> </a:t>
                </a:r>
                <a:r>
                  <a:rPr lang="en-US" altLang="zh-CN" dirty="0"/>
                  <a:t>describe</a:t>
                </a:r>
                <a:r>
                  <a:rPr lang="zh-CN" altLang="en-US" dirty="0"/>
                  <a:t> </a:t>
                </a:r>
                <a:r>
                  <a:rPr lang="en-US" altLang="zh-CN" dirty="0"/>
                  <a:t>motion</a:t>
                </a:r>
                <a:r>
                  <a:rPr lang="zh-CN" altLang="en-US" dirty="0"/>
                  <a:t> </a:t>
                </a:r>
                <a:r>
                  <a:rPr lang="en-US" altLang="zh-CN" dirty="0"/>
                  <a:t>in</a:t>
                </a:r>
                <a:r>
                  <a:rPr lang="zh-CN" altLang="en-US" dirty="0"/>
                  <a:t> </a:t>
                </a:r>
                <a:r>
                  <a:rPr lang="en-US" altLang="zh-CN" dirty="0"/>
                  <a:t>state</a:t>
                </a:r>
                <a:r>
                  <a:rPr lang="zh-CN" altLang="en-US" dirty="0"/>
                  <a:t> </a:t>
                </a:r>
                <a:r>
                  <a:rPr lang="en-US" altLang="zh-CN" dirty="0"/>
                  <a:t>space.</a:t>
                </a:r>
                <a:r>
                  <a:rPr lang="zh-CN" altLang="en-US" dirty="0"/>
                  <a:t> </a:t>
                </a:r>
                <a:endParaRPr lang="en-US" altLang="zh-CN" dirty="0"/>
              </a:p>
              <a:p>
                <a:pPr lvl="1"/>
                <a:r>
                  <a:rPr lang="en-US" altLang="zh-CN" dirty="0"/>
                  <a:t>Changes</a:t>
                </a:r>
                <a:r>
                  <a:rPr lang="zh-CN" altLang="en-US" dirty="0"/>
                  <a:t> </a:t>
                </a:r>
                <a:r>
                  <a:rPr lang="en-US" altLang="zh-CN" dirty="0"/>
                  <a:t>in</a:t>
                </a:r>
                <a:r>
                  <a:rPr lang="zh-CN" altLang="en-US" dirty="0"/>
                  <a:t> </a:t>
                </a:r>
                <a:r>
                  <a:rPr lang="en-US" altLang="zh-CN" dirty="0"/>
                  <a:t>each</a:t>
                </a:r>
                <a:r>
                  <a:rPr lang="zh-CN" altLang="en-US" dirty="0"/>
                  <a:t> </a:t>
                </a:r>
                <a:r>
                  <a:rPr lang="en-US" altLang="zh-CN" dirty="0"/>
                  <a:t>variable</a:t>
                </a:r>
                <a:r>
                  <a:rPr lang="zh-CN" altLang="en-US" dirty="0"/>
                  <a:t> </a:t>
                </a:r>
                <a:r>
                  <a:rPr lang="en-US" altLang="zh-CN" dirty="0"/>
                  <a:t>is</a:t>
                </a:r>
                <a:r>
                  <a:rPr lang="zh-CN" altLang="en-US" dirty="0"/>
                  <a:t> </a:t>
                </a:r>
                <a:r>
                  <a:rPr lang="en-US" altLang="zh-CN" dirty="0"/>
                  <a:t>a</a:t>
                </a:r>
                <a:r>
                  <a:rPr lang="zh-CN" altLang="en-US" dirty="0"/>
                  <a:t> </a:t>
                </a:r>
                <a:r>
                  <a:rPr lang="en-US" altLang="zh-CN" dirty="0"/>
                  <a:t>function</a:t>
                </a:r>
                <a:r>
                  <a:rPr lang="zh-CN" altLang="en-US" dirty="0"/>
                  <a:t> </a:t>
                </a:r>
                <a:r>
                  <a:rPr lang="en-US" altLang="zh-CN" dirty="0"/>
                  <a:t>of</a:t>
                </a:r>
                <a:r>
                  <a:rPr lang="zh-CN" altLang="en-US" dirty="0"/>
                  <a:t> </a:t>
                </a:r>
                <a:r>
                  <a:rPr lang="en-US" altLang="zh-CN" dirty="0"/>
                  <a:t>the</a:t>
                </a:r>
                <a:r>
                  <a:rPr lang="zh-CN" altLang="en-US" dirty="0"/>
                  <a:t> </a:t>
                </a:r>
                <a:r>
                  <a:rPr lang="en-US" altLang="zh-CN" dirty="0"/>
                  <a:t>current</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system</a:t>
                </a:r>
              </a:p>
              <a:p>
                <a:pPr marL="349250" lvl="1" indent="0" algn="ctr">
                  <a:buNone/>
                </a:pPr>
                <a14:m>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𝑥</m:t>
                        </m:r>
                        <m:r>
                          <a:rPr lang="en-US" altLang="zh-CN" i="1" baseline="-25000">
                            <a:latin typeface="Cambria Math" panose="02040503050406030204" pitchFamily="18" charset="0"/>
                          </a:rPr>
                          <m:t>1</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baseline="-25000">
                        <a:latin typeface="Cambria Math" panose="02040503050406030204" pitchFamily="18" charset="0"/>
                      </a:rPr>
                      <m:t>1</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2</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𝑥𝑛</m:t>
                    </m:r>
                  </m:oMath>
                </a14:m>
                <a:r>
                  <a:rPr lang="en-US" altLang="zh-CN" dirty="0"/>
                  <a:t> </a:t>
                </a:r>
                <a14:m>
                  <m:oMath xmlns:m="http://schemas.openxmlformats.org/officeDocument/2006/math">
                    <m:r>
                      <a:rPr lang="en-US" altLang="zh-CN" i="1">
                        <a:latin typeface="Cambria Math" panose="02040503050406030204" pitchFamily="18" charset="0"/>
                      </a:rPr>
                      <m:t>)</m:t>
                    </m:r>
                  </m:oMath>
                </a14:m>
                <a:endParaRPr lang="en-US" altLang="zh-CN" baseline="-25000" dirty="0"/>
              </a:p>
              <a:p>
                <a:pPr marL="349250" lvl="1" indent="0" algn="ctr">
                  <a:buNone/>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r>
                          <a:rPr lang="en-US" altLang="zh-CN" b="0" i="1" baseline="-25000" smtClean="0">
                            <a:latin typeface="Cambria Math" panose="02040503050406030204" pitchFamily="18" charset="0"/>
                          </a:rPr>
                          <m:t>2</m:t>
                        </m:r>
                      </m:e>
                    </m:acc>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b="0" i="1" baseline="-25000"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baseline="-25000">
                        <a:latin typeface="Cambria Math" panose="02040503050406030204" pitchFamily="18" charset="0"/>
                      </a:rPr>
                      <m:t>1</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2</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𝑥𝑛</m:t>
                    </m:r>
                  </m:oMath>
                </a14:m>
                <a:r>
                  <a:rPr lang="en-US" altLang="zh-CN" dirty="0"/>
                  <a:t> </a:t>
                </a:r>
                <a14:m>
                  <m:oMath xmlns:m="http://schemas.openxmlformats.org/officeDocument/2006/math">
                    <m:r>
                      <a:rPr lang="en-US" altLang="zh-CN" i="1">
                        <a:latin typeface="Cambria Math" panose="02040503050406030204" pitchFamily="18" charset="0"/>
                      </a:rPr>
                      <m:t>)</m:t>
                    </m:r>
                  </m:oMath>
                </a14:m>
                <a:endParaRPr lang="en-US" altLang="zh-CN" baseline="-25000" dirty="0"/>
              </a:p>
              <a:p>
                <a:pPr marL="349250" lvl="1" indent="0" algn="ctr">
                  <a:buNone/>
                </a:pPr>
                <a:r>
                  <a:rPr lang="en-US" altLang="zh-CN" baseline="-25000" dirty="0"/>
                  <a:t>.</a:t>
                </a:r>
              </a:p>
              <a:p>
                <a:pPr marL="349250" lvl="1" indent="0" algn="ctr">
                  <a:buNone/>
                </a:pPr>
                <a:r>
                  <a:rPr lang="en-US" altLang="zh-CN" baseline="-25000" dirty="0"/>
                  <a:t>.</a:t>
                </a:r>
              </a:p>
              <a:p>
                <a:pPr marL="349250" lvl="1" indent="0" algn="ctr">
                  <a:buNone/>
                </a:pPr>
                <a:r>
                  <a:rPr lang="en-US" altLang="zh-CN" baseline="-25000" dirty="0"/>
                  <a:t>.</a:t>
                </a:r>
              </a:p>
              <a:p>
                <a:pPr marL="349250" lvl="1" indent="0" algn="ctr">
                  <a:buNone/>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r>
                          <a:rPr lang="en-US" altLang="zh-CN" b="0" i="1" baseline="-25000" smtClean="0">
                            <a:latin typeface="Cambria Math" panose="02040503050406030204" pitchFamily="18" charset="0"/>
                          </a:rPr>
                          <m:t>𝑛</m:t>
                        </m:r>
                      </m:e>
                    </m:acc>
                    <m:r>
                      <a:rPr lang="en-US" altLang="zh-CN" i="1">
                        <a:latin typeface="Cambria Math" panose="02040503050406030204" pitchFamily="18" charset="0"/>
                      </a:rPr>
                      <m:t>=</m:t>
                    </m:r>
                    <m:r>
                      <a:rPr lang="en-US" altLang="zh-CN" i="1">
                        <a:latin typeface="Cambria Math" panose="02040503050406030204" pitchFamily="18" charset="0"/>
                      </a:rPr>
                      <m:t>𝑓𝑛</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baseline="-25000">
                        <a:latin typeface="Cambria Math" panose="02040503050406030204" pitchFamily="18" charset="0"/>
                      </a:rPr>
                      <m:t>1</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2</m:t>
                    </m:r>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𝑥</m:t>
                    </m:r>
                    <m:r>
                      <a:rPr lang="en-US" altLang="zh-CN" i="1" baseline="-25000">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𝑥𝑛</m:t>
                    </m:r>
                  </m:oMath>
                </a14:m>
                <a:r>
                  <a:rPr lang="en-US" altLang="zh-CN" dirty="0"/>
                  <a:t> </a:t>
                </a:r>
                <a14:m>
                  <m:oMath xmlns:m="http://schemas.openxmlformats.org/officeDocument/2006/math">
                    <m:r>
                      <a:rPr lang="en-US" altLang="zh-CN" i="1">
                        <a:latin typeface="Cambria Math" panose="02040503050406030204" pitchFamily="18" charset="0"/>
                      </a:rPr>
                      <m:t>)</m:t>
                    </m:r>
                  </m:oMath>
                </a14:m>
                <a:endParaRPr lang="en-US" altLang="zh-CN" baseline="-25000" dirty="0"/>
              </a:p>
              <a:p>
                <a:pPr marL="349250" lvl="1" indent="0" algn="ctr">
                  <a:buNone/>
                </a:pPr>
                <a:endParaRPr lang="en-US" altLang="zh-CN" baseline="-25000" dirty="0"/>
              </a:p>
              <a:p>
                <a:pPr lvl="1"/>
                <a:r>
                  <a:rPr lang="en-US" altLang="zh-CN" dirty="0"/>
                  <a:t>Phase</a:t>
                </a:r>
                <a:r>
                  <a:rPr lang="zh-CN" altLang="en-US" dirty="0"/>
                  <a:t> </a:t>
                </a:r>
                <a:r>
                  <a:rPr lang="en-US" altLang="zh-CN" dirty="0"/>
                  <a:t>plain:</a:t>
                </a:r>
                <a:r>
                  <a:rPr lang="zh-CN" altLang="en-US" dirty="0"/>
                  <a:t> </a:t>
                </a:r>
                <a:r>
                  <a:rPr lang="en-US" altLang="zh-CN" dirty="0"/>
                  <a:t>plot</a:t>
                </a:r>
                <a:r>
                  <a:rPr lang="zh-CN" altLang="en-US" dirty="0"/>
                  <a:t> </a:t>
                </a:r>
                <a:r>
                  <a:rPr lang="en-US" altLang="zh-CN" dirty="0"/>
                  <a:t>variable</a:t>
                </a:r>
                <a:r>
                  <a:rPr lang="zh-CN" altLang="en-US" dirty="0"/>
                  <a:t> </a:t>
                </a:r>
                <a:r>
                  <a:rPr lang="en-US" altLang="zh-CN" dirty="0"/>
                  <a:t>against</a:t>
                </a:r>
                <a:r>
                  <a:rPr lang="zh-CN" altLang="en-US" dirty="0"/>
                  <a:t> </a:t>
                </a:r>
                <a:r>
                  <a:rPr lang="en-US" altLang="zh-CN" dirty="0"/>
                  <a:t>its</a:t>
                </a:r>
                <a:r>
                  <a:rPr lang="zh-CN" altLang="en-US" dirty="0"/>
                  <a:t> </a:t>
                </a:r>
                <a:r>
                  <a:rPr lang="en-US" altLang="zh-CN" dirty="0"/>
                  <a:t>rate</a:t>
                </a:r>
                <a:r>
                  <a:rPr lang="zh-CN" altLang="en-US" dirty="0"/>
                  <a:t> </a:t>
                </a:r>
                <a:r>
                  <a:rPr lang="en-US" altLang="zh-CN" dirty="0"/>
                  <a:t>of</a:t>
                </a:r>
                <a:r>
                  <a:rPr lang="zh-CN" altLang="en-US" dirty="0"/>
                  <a:t> </a:t>
                </a:r>
                <a:r>
                  <a:rPr lang="en-US" altLang="zh-CN" dirty="0"/>
                  <a:t>change</a:t>
                </a:r>
              </a:p>
              <a:p>
                <a:pPr marL="349250" lvl="1" indent="0">
                  <a:buNone/>
                </a:pPr>
                <a:endParaRPr lang="en-US" altLang="zh-CN" baseline="-25000" dirty="0"/>
              </a:p>
              <a:p>
                <a:pPr marL="349250" lvl="1" indent="0">
                  <a:buNone/>
                </a:pPr>
                <a:endParaRPr lang="en-US" altLang="zh-CN" baseline="-25000" dirty="0"/>
              </a:p>
              <a:p>
                <a:endParaRPr lang="en-US" dirty="0"/>
              </a:p>
            </p:txBody>
          </p:sp>
        </mc:Choice>
        <mc:Fallback>
          <p:sp>
            <p:nvSpPr>
              <p:cNvPr id="3" name="Content Placeholder 2">
                <a:extLst>
                  <a:ext uri="{FF2B5EF4-FFF2-40B4-BE49-F238E27FC236}">
                    <a16:creationId xmlns:a16="http://schemas.microsoft.com/office/drawing/2014/main" id="{2AFD2B08-8F82-774F-9374-AB13AA29607F}"/>
                  </a:ext>
                </a:extLst>
              </p:cNvPr>
              <p:cNvSpPr>
                <a:spLocks noGrp="1" noRot="1" noChangeAspect="1" noMove="1" noResize="1" noEditPoints="1" noAdjustHandles="1" noChangeArrowheads="1" noChangeShapeType="1" noTextEdit="1"/>
              </p:cNvSpPr>
              <p:nvPr>
                <p:ph idx="1"/>
              </p:nvPr>
            </p:nvSpPr>
            <p:spPr>
              <a:xfrm>
                <a:off x="950976" y="2038256"/>
                <a:ext cx="7773924" cy="4228073"/>
              </a:xfrm>
              <a:blipFill>
                <a:blip r:embed="rId2"/>
                <a:stretch>
                  <a:fillRect l="-489" t="-1198"/>
                </a:stretch>
              </a:blipFill>
            </p:spPr>
            <p:txBody>
              <a:bodyPr/>
              <a:lstStyle/>
              <a:p>
                <a:r>
                  <a:rPr lang="en-US">
                    <a:noFill/>
                  </a:rPr>
                  <a:t> </a:t>
                </a:r>
              </a:p>
            </p:txBody>
          </p:sp>
        </mc:Fallback>
      </mc:AlternateContent>
    </p:spTree>
    <p:extLst>
      <p:ext uri="{BB962C8B-B14F-4D97-AF65-F5344CB8AC3E}">
        <p14:creationId xmlns:p14="http://schemas.microsoft.com/office/powerpoint/2010/main" val="302750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E07-D007-AE4C-AF17-E2D2EE2D800A}"/>
              </a:ext>
            </a:extLst>
          </p:cNvPr>
          <p:cNvSpPr>
            <a:spLocks noGrp="1"/>
          </p:cNvSpPr>
          <p:nvPr>
            <p:ph type="title"/>
          </p:nvPr>
        </p:nvSpPr>
        <p:spPr/>
        <p:txBody>
          <a:bodyPr/>
          <a:lstStyle/>
          <a:p>
            <a:r>
              <a:rPr lang="en-US" altLang="zh-CN" dirty="0"/>
              <a:t>Stable</a:t>
            </a:r>
            <a:r>
              <a:rPr lang="zh-CN" altLang="en-US" dirty="0"/>
              <a:t> </a:t>
            </a:r>
            <a:r>
              <a:rPr lang="en-US" altLang="zh-CN" dirty="0"/>
              <a:t>states</a:t>
            </a:r>
            <a:r>
              <a:rPr lang="zh-CN" altLang="en-US" dirty="0"/>
              <a:t> </a:t>
            </a:r>
            <a:r>
              <a:rPr lang="en-US" altLang="zh-CN" dirty="0"/>
              <a:t>--</a:t>
            </a:r>
            <a:r>
              <a:rPr lang="zh-CN" altLang="en-US" dirty="0"/>
              <a:t> </a:t>
            </a:r>
            <a:r>
              <a:rPr lang="en-US" altLang="zh-CN" dirty="0"/>
              <a:t>attractors</a:t>
            </a:r>
            <a:endParaRPr lang="en-US" dirty="0"/>
          </a:p>
        </p:txBody>
      </p:sp>
      <p:sp>
        <p:nvSpPr>
          <p:cNvPr id="3" name="Content Placeholder 2">
            <a:extLst>
              <a:ext uri="{FF2B5EF4-FFF2-40B4-BE49-F238E27FC236}">
                <a16:creationId xmlns:a16="http://schemas.microsoft.com/office/drawing/2014/main" id="{5BE9507C-01D2-7844-9498-7E8AA3F19735}"/>
              </a:ext>
            </a:extLst>
          </p:cNvPr>
          <p:cNvSpPr>
            <a:spLocks noGrp="1"/>
          </p:cNvSpPr>
          <p:nvPr>
            <p:ph idx="1"/>
          </p:nvPr>
        </p:nvSpPr>
        <p:spPr/>
        <p:txBody>
          <a:bodyPr/>
          <a:lstStyle/>
          <a:p>
            <a:r>
              <a:rPr lang="en-US" altLang="zh-CN" dirty="0"/>
              <a:t>Once</a:t>
            </a:r>
            <a:r>
              <a:rPr lang="zh-CN" altLang="en-US" dirty="0"/>
              <a:t> </a:t>
            </a:r>
            <a:r>
              <a:rPr lang="en-US" altLang="zh-CN" dirty="0"/>
              <a:t>the</a:t>
            </a:r>
            <a:r>
              <a:rPr lang="zh-CN" altLang="en-US" dirty="0"/>
              <a:t> </a:t>
            </a:r>
            <a:r>
              <a:rPr lang="en-US" altLang="zh-CN" dirty="0"/>
              <a:t>system</a:t>
            </a:r>
            <a:r>
              <a:rPr lang="zh-CN" altLang="en-US" dirty="0"/>
              <a:t> </a:t>
            </a:r>
            <a:r>
              <a:rPr lang="en-US" altLang="zh-CN" dirty="0"/>
              <a:t>is</a:t>
            </a:r>
            <a:r>
              <a:rPr lang="zh-CN" altLang="en-US" dirty="0"/>
              <a:t> </a:t>
            </a:r>
            <a:r>
              <a:rPr lang="en-US" altLang="zh-CN" dirty="0"/>
              <a:t>at</a:t>
            </a:r>
            <a:r>
              <a:rPr lang="zh-CN" altLang="en-US" dirty="0"/>
              <a:t> </a:t>
            </a:r>
            <a:r>
              <a:rPr lang="en-US" altLang="zh-CN" dirty="0"/>
              <a:t>an</a:t>
            </a:r>
            <a:r>
              <a:rPr lang="zh-CN" altLang="en-US" dirty="0"/>
              <a:t> </a:t>
            </a:r>
            <a:r>
              <a:rPr lang="en-US" altLang="zh-CN" dirty="0"/>
              <a:t>attractor,</a:t>
            </a:r>
            <a:r>
              <a:rPr lang="zh-CN" altLang="en-US" dirty="0"/>
              <a:t> </a:t>
            </a:r>
            <a:r>
              <a:rPr lang="en-US" altLang="zh-CN" dirty="0"/>
              <a:t>it</a:t>
            </a:r>
            <a:r>
              <a:rPr lang="zh-CN" altLang="en-US" dirty="0"/>
              <a:t> </a:t>
            </a:r>
            <a:r>
              <a:rPr lang="en-US" altLang="zh-CN" dirty="0"/>
              <a:t>resists</a:t>
            </a:r>
            <a:r>
              <a:rPr lang="zh-CN" altLang="en-US" dirty="0"/>
              <a:t> </a:t>
            </a:r>
            <a:r>
              <a:rPr lang="en-US" altLang="zh-CN" dirty="0"/>
              <a:t>perturbation</a:t>
            </a:r>
            <a:r>
              <a:rPr lang="zh-CN" altLang="en-US" dirty="0"/>
              <a:t> </a:t>
            </a:r>
            <a:endParaRPr lang="en-US" altLang="zh-CN" dirty="0"/>
          </a:p>
          <a:p>
            <a:r>
              <a:rPr lang="en-US" altLang="zh-CN" dirty="0"/>
              <a:t>Point</a:t>
            </a:r>
            <a:r>
              <a:rPr lang="zh-CN" altLang="en-US" dirty="0"/>
              <a:t> </a:t>
            </a:r>
            <a:r>
              <a:rPr lang="en-US" altLang="zh-CN" dirty="0"/>
              <a:t>attractor</a:t>
            </a:r>
            <a:r>
              <a:rPr lang="zh-CN" altLang="en-US" dirty="0"/>
              <a:t> </a:t>
            </a:r>
            <a:r>
              <a:rPr lang="en-US" altLang="zh-CN" dirty="0"/>
              <a:t>–</a:t>
            </a:r>
            <a:r>
              <a:rPr lang="zh-CN" altLang="en-US" dirty="0"/>
              <a:t> </a:t>
            </a:r>
            <a:r>
              <a:rPr lang="en-US" altLang="zh-CN" dirty="0"/>
              <a:t>the</a:t>
            </a:r>
            <a:r>
              <a:rPr lang="zh-CN" altLang="en-US" dirty="0"/>
              <a:t> </a:t>
            </a:r>
            <a:r>
              <a:rPr lang="en-US" altLang="zh-CN" dirty="0"/>
              <a:t>system</a:t>
            </a:r>
            <a:r>
              <a:rPr lang="zh-CN" altLang="en-US" dirty="0"/>
              <a:t> </a:t>
            </a:r>
            <a:r>
              <a:rPr lang="en-US" altLang="zh-CN" dirty="0"/>
              <a:t>settles</a:t>
            </a:r>
            <a:r>
              <a:rPr lang="zh-CN" altLang="en-US" dirty="0"/>
              <a:t> </a:t>
            </a:r>
            <a:r>
              <a:rPr lang="en-US" altLang="zh-CN" dirty="0"/>
              <a:t>at</a:t>
            </a:r>
            <a:r>
              <a:rPr lang="zh-CN" altLang="en-US" dirty="0"/>
              <a:t> </a:t>
            </a:r>
            <a:r>
              <a:rPr lang="en-US" altLang="zh-CN" dirty="0"/>
              <a:t>one</a:t>
            </a:r>
            <a:r>
              <a:rPr lang="zh-CN" altLang="en-US" dirty="0"/>
              <a:t> </a:t>
            </a:r>
            <a:r>
              <a:rPr lang="en-US" altLang="zh-CN" dirty="0"/>
              <a:t>steady</a:t>
            </a:r>
            <a:r>
              <a:rPr lang="zh-CN" altLang="en-US" dirty="0"/>
              <a:t> </a:t>
            </a:r>
            <a:r>
              <a:rPr lang="en-US" altLang="zh-CN" dirty="0"/>
              <a:t>state</a:t>
            </a:r>
            <a:r>
              <a:rPr lang="zh-CN" altLang="en-US" dirty="0"/>
              <a:t> </a:t>
            </a:r>
            <a:r>
              <a:rPr lang="en-US" altLang="zh-CN" dirty="0"/>
              <a:t>(one</a:t>
            </a:r>
            <a:r>
              <a:rPr lang="zh-CN" altLang="en-US" dirty="0"/>
              <a:t> </a:t>
            </a:r>
            <a:r>
              <a:rPr lang="en-US" altLang="zh-CN" dirty="0"/>
              <a:t>stable</a:t>
            </a:r>
            <a:r>
              <a:rPr lang="zh-CN" altLang="en-US" dirty="0"/>
              <a:t> </a:t>
            </a:r>
            <a:r>
              <a:rPr lang="en-US" altLang="zh-CN" dirty="0"/>
              <a:t>point)</a:t>
            </a:r>
          </a:p>
          <a:p>
            <a:pPr lvl="1"/>
            <a:r>
              <a:rPr lang="en-US" altLang="zh-CN" dirty="0"/>
              <a:t>Example:</a:t>
            </a:r>
            <a:r>
              <a:rPr lang="zh-CN" altLang="en-US" dirty="0"/>
              <a:t> </a:t>
            </a:r>
            <a:r>
              <a:rPr lang="en-US" altLang="zh-CN" dirty="0"/>
              <a:t>a</a:t>
            </a:r>
            <a:r>
              <a:rPr lang="zh-CN" altLang="en-US" dirty="0"/>
              <a:t> </a:t>
            </a:r>
            <a:r>
              <a:rPr lang="en-US" altLang="zh-CN" dirty="0"/>
              <a:t>mass spring</a:t>
            </a:r>
            <a:r>
              <a:rPr lang="zh-CN" altLang="en-US" dirty="0"/>
              <a:t> </a:t>
            </a:r>
            <a:r>
              <a:rPr lang="en-US" altLang="zh-CN" dirty="0"/>
              <a:t>oscillates</a:t>
            </a:r>
            <a:r>
              <a:rPr lang="zh-CN" altLang="en-US" dirty="0"/>
              <a:t> </a:t>
            </a:r>
            <a:r>
              <a:rPr lang="en-US" altLang="zh-CN" dirty="0"/>
              <a:t>and</a:t>
            </a:r>
            <a:r>
              <a:rPr lang="zh-CN" altLang="en-US" dirty="0"/>
              <a:t> </a:t>
            </a:r>
            <a:r>
              <a:rPr lang="en-US" altLang="zh-CN" dirty="0"/>
              <a:t>eventually</a:t>
            </a:r>
            <a:r>
              <a:rPr lang="zh-CN" altLang="en-US" dirty="0"/>
              <a:t> </a:t>
            </a:r>
            <a:r>
              <a:rPr lang="en-US" altLang="zh-CN" dirty="0"/>
              <a:t>returns</a:t>
            </a:r>
            <a:r>
              <a:rPr lang="zh-CN" altLang="en-US" dirty="0"/>
              <a:t> </a:t>
            </a:r>
            <a:r>
              <a:rPr lang="en-US" altLang="zh-CN" dirty="0"/>
              <a:t>to</a:t>
            </a:r>
            <a:r>
              <a:rPr lang="zh-CN" altLang="en-US" dirty="0"/>
              <a:t> </a:t>
            </a:r>
            <a:r>
              <a:rPr lang="en-US" altLang="zh-CN" dirty="0"/>
              <a:t>its</a:t>
            </a:r>
            <a:r>
              <a:rPr lang="zh-CN" altLang="en-US" dirty="0"/>
              <a:t> </a:t>
            </a:r>
            <a:r>
              <a:rPr lang="en-US" altLang="zh-CN" dirty="0"/>
              <a:t>resting</a:t>
            </a:r>
            <a:r>
              <a:rPr lang="zh-CN" altLang="en-US" dirty="0"/>
              <a:t> </a:t>
            </a:r>
            <a:r>
              <a:rPr lang="en-US" altLang="zh-CN" dirty="0"/>
              <a:t>length</a:t>
            </a:r>
          </a:p>
          <a:p>
            <a:r>
              <a:rPr lang="en-US" altLang="zh-CN" dirty="0"/>
              <a:t>Limit</a:t>
            </a:r>
            <a:r>
              <a:rPr lang="zh-CN" altLang="en-US" dirty="0"/>
              <a:t> </a:t>
            </a:r>
            <a:r>
              <a:rPr lang="en-US" altLang="zh-CN" dirty="0"/>
              <a:t>cycle</a:t>
            </a:r>
            <a:r>
              <a:rPr lang="zh-CN" altLang="en-US" dirty="0"/>
              <a:t> </a:t>
            </a:r>
            <a:r>
              <a:rPr lang="en-US" altLang="zh-CN" dirty="0"/>
              <a:t>attractor</a:t>
            </a:r>
            <a:r>
              <a:rPr lang="zh-CN" altLang="en-US" dirty="0"/>
              <a:t> </a:t>
            </a:r>
            <a:r>
              <a:rPr lang="en-US" altLang="zh-CN" dirty="0"/>
              <a:t>–</a:t>
            </a:r>
            <a:r>
              <a:rPr lang="zh-CN" altLang="en-US" dirty="0"/>
              <a:t> </a:t>
            </a:r>
            <a:r>
              <a:rPr lang="en-US" altLang="zh-CN" dirty="0"/>
              <a:t>the</a:t>
            </a:r>
            <a:r>
              <a:rPr lang="zh-CN" altLang="en-US" dirty="0"/>
              <a:t> </a:t>
            </a:r>
            <a:r>
              <a:rPr lang="en-US" altLang="zh-CN" dirty="0"/>
              <a:t>system</a:t>
            </a:r>
            <a:r>
              <a:rPr lang="zh-CN" altLang="en-US" dirty="0"/>
              <a:t> </a:t>
            </a:r>
            <a:r>
              <a:rPr lang="en-US" altLang="zh-CN" dirty="0"/>
              <a:t>settles</a:t>
            </a:r>
            <a:r>
              <a:rPr lang="zh-CN" altLang="en-US" dirty="0"/>
              <a:t> </a:t>
            </a:r>
            <a:r>
              <a:rPr lang="en-US" altLang="zh-CN" dirty="0"/>
              <a:t>at</a:t>
            </a:r>
            <a:r>
              <a:rPr lang="zh-CN" altLang="en-US" dirty="0"/>
              <a:t> </a:t>
            </a:r>
            <a:r>
              <a:rPr lang="en-US" altLang="zh-CN" dirty="0"/>
              <a:t>a</a:t>
            </a:r>
            <a:r>
              <a:rPr lang="zh-CN" altLang="en-US" dirty="0"/>
              <a:t> </a:t>
            </a:r>
            <a:r>
              <a:rPr lang="en-US" altLang="zh-CN" dirty="0"/>
              <a:t>regular</a:t>
            </a:r>
            <a:r>
              <a:rPr lang="zh-CN" altLang="en-US" dirty="0"/>
              <a:t> </a:t>
            </a:r>
            <a:r>
              <a:rPr lang="en-US" altLang="zh-CN" dirty="0"/>
              <a:t>pattern</a:t>
            </a:r>
          </a:p>
          <a:p>
            <a:pPr lvl="1"/>
            <a:r>
              <a:rPr lang="en-US" altLang="zh-CN" dirty="0"/>
              <a:t>Example:</a:t>
            </a:r>
            <a:r>
              <a:rPr lang="zh-CN" altLang="en-US" dirty="0"/>
              <a:t> </a:t>
            </a:r>
            <a:r>
              <a:rPr lang="en-US" altLang="zh-CN" dirty="0"/>
              <a:t>an</a:t>
            </a:r>
            <a:r>
              <a:rPr lang="zh-CN" altLang="en-US" dirty="0"/>
              <a:t> </a:t>
            </a:r>
            <a:r>
              <a:rPr lang="en-US" altLang="zh-CN" dirty="0"/>
              <a:t>ideal</a:t>
            </a:r>
            <a:r>
              <a:rPr lang="zh-CN" altLang="en-US" dirty="0"/>
              <a:t> </a:t>
            </a:r>
            <a:r>
              <a:rPr lang="en-US" altLang="zh-CN" dirty="0"/>
              <a:t>spring</a:t>
            </a:r>
            <a:r>
              <a:rPr lang="zh-CN" altLang="en-US" dirty="0"/>
              <a:t> </a:t>
            </a:r>
            <a:r>
              <a:rPr lang="en-US" altLang="zh-CN" dirty="0"/>
              <a:t>with</a:t>
            </a:r>
            <a:r>
              <a:rPr lang="zh-CN" altLang="en-US" dirty="0"/>
              <a:t> </a:t>
            </a:r>
            <a:r>
              <a:rPr lang="en-US" altLang="zh-CN" dirty="0"/>
              <a:t>no</a:t>
            </a:r>
            <a:r>
              <a:rPr lang="zh-CN" altLang="en-US" dirty="0"/>
              <a:t> </a:t>
            </a:r>
            <a:r>
              <a:rPr lang="en-US" altLang="zh-CN" dirty="0"/>
              <a:t>energy</a:t>
            </a:r>
            <a:r>
              <a:rPr lang="zh-CN" altLang="en-US" dirty="0"/>
              <a:t> </a:t>
            </a:r>
            <a:r>
              <a:rPr lang="en-US" altLang="zh-CN" dirty="0"/>
              <a:t>loss…</a:t>
            </a:r>
            <a:r>
              <a:rPr lang="zh-CN" altLang="en-US" dirty="0"/>
              <a:t> </a:t>
            </a:r>
            <a:r>
              <a:rPr lang="en-US" altLang="zh-CN" dirty="0"/>
              <a:t>stretch</a:t>
            </a:r>
            <a:r>
              <a:rPr lang="zh-CN" altLang="en-US" dirty="0"/>
              <a:t> </a:t>
            </a:r>
            <a:r>
              <a:rPr lang="en-US" altLang="zh-CN" dirty="0"/>
              <a:t>it…</a:t>
            </a:r>
            <a:r>
              <a:rPr lang="zh-CN" altLang="en-US" dirty="0"/>
              <a:t> </a:t>
            </a:r>
            <a:r>
              <a:rPr lang="en-US" altLang="zh-CN" dirty="0"/>
              <a:t>oscillate</a:t>
            </a:r>
            <a:r>
              <a:rPr lang="zh-CN" altLang="en-US" dirty="0"/>
              <a:t> </a:t>
            </a:r>
            <a:r>
              <a:rPr lang="en-US" altLang="zh-CN" dirty="0"/>
              <a:t>forever (simple harmonic oscillation)</a:t>
            </a:r>
            <a:r>
              <a:rPr lang="zh-CN" altLang="en-US" dirty="0"/>
              <a:t> </a:t>
            </a:r>
            <a:r>
              <a:rPr lang="en-US" altLang="zh-CN" dirty="0"/>
              <a:t>–</a:t>
            </a:r>
            <a:r>
              <a:rPr lang="zh-CN" altLang="en-US" dirty="0"/>
              <a:t> </a:t>
            </a:r>
            <a:r>
              <a:rPr lang="en-US" altLang="zh-CN" dirty="0"/>
              <a:t>stable</a:t>
            </a:r>
            <a:r>
              <a:rPr lang="zh-CN" altLang="en-US" dirty="0"/>
              <a:t> </a:t>
            </a:r>
            <a:r>
              <a:rPr lang="en-US" altLang="zh-CN" dirty="0"/>
              <a:t>pattern,</a:t>
            </a:r>
            <a:r>
              <a:rPr lang="zh-CN" altLang="en-US" dirty="0"/>
              <a:t> </a:t>
            </a:r>
            <a:r>
              <a:rPr lang="en-US" altLang="zh-CN" dirty="0"/>
              <a:t>which</a:t>
            </a:r>
            <a:r>
              <a:rPr lang="zh-CN" altLang="en-US" dirty="0"/>
              <a:t> </a:t>
            </a:r>
            <a:r>
              <a:rPr lang="en-US" altLang="zh-CN" dirty="0"/>
              <a:t>is</a:t>
            </a:r>
            <a:r>
              <a:rPr lang="zh-CN" altLang="en-US" dirty="0"/>
              <a:t> </a:t>
            </a:r>
            <a:r>
              <a:rPr lang="en-US" altLang="zh-CN" dirty="0"/>
              <a:t>not</a:t>
            </a:r>
            <a:r>
              <a:rPr lang="zh-CN" altLang="en-US" dirty="0"/>
              <a:t> </a:t>
            </a:r>
            <a:r>
              <a:rPr lang="en-US" altLang="zh-CN" dirty="0"/>
              <a:t>a</a:t>
            </a:r>
            <a:r>
              <a:rPr lang="zh-CN" altLang="en-US" dirty="0"/>
              <a:t> </a:t>
            </a:r>
            <a:r>
              <a:rPr lang="en-US" altLang="zh-CN" dirty="0"/>
              <a:t>point</a:t>
            </a:r>
            <a:endParaRPr lang="en-US" dirty="0"/>
          </a:p>
        </p:txBody>
      </p:sp>
    </p:spTree>
    <p:extLst>
      <p:ext uri="{BB962C8B-B14F-4D97-AF65-F5344CB8AC3E}">
        <p14:creationId xmlns:p14="http://schemas.microsoft.com/office/powerpoint/2010/main" val="380909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9EE-DF5B-F145-A501-EC672B386928}"/>
              </a:ext>
            </a:extLst>
          </p:cNvPr>
          <p:cNvSpPr>
            <a:spLocks noGrp="1"/>
          </p:cNvSpPr>
          <p:nvPr>
            <p:ph type="title"/>
          </p:nvPr>
        </p:nvSpPr>
        <p:spPr/>
        <p:txBody>
          <a:bodyPr>
            <a:normAutofit fontScale="90000"/>
          </a:bodyPr>
          <a:lstStyle/>
          <a:p>
            <a:r>
              <a:rPr lang="en-US" altLang="zh-CN" dirty="0"/>
              <a:t>Change</a:t>
            </a:r>
            <a:r>
              <a:rPr lang="zh-CN" altLang="en-US" dirty="0"/>
              <a:t> </a:t>
            </a:r>
            <a:r>
              <a:rPr lang="en-US" altLang="zh-CN" dirty="0"/>
              <a:t>of</a:t>
            </a:r>
            <a:r>
              <a:rPr lang="zh-CN" altLang="en-US" dirty="0"/>
              <a:t> </a:t>
            </a:r>
            <a:r>
              <a:rPr lang="en-US" altLang="zh-CN" dirty="0"/>
              <a:t>behavior</a:t>
            </a:r>
            <a:r>
              <a:rPr lang="zh-CN" altLang="en-US" dirty="0"/>
              <a:t> </a:t>
            </a:r>
            <a:r>
              <a:rPr lang="en-US" altLang="zh-CN" dirty="0"/>
              <a:t>--</a:t>
            </a:r>
            <a:r>
              <a:rPr lang="zh-CN" altLang="en-US" dirty="0"/>
              <a:t> </a:t>
            </a:r>
            <a:r>
              <a:rPr lang="en-US" altLang="zh-CN" dirty="0"/>
              <a:t>bifurcation</a:t>
            </a:r>
            <a:endParaRPr lang="en-US" dirty="0"/>
          </a:p>
        </p:txBody>
      </p:sp>
      <p:sp>
        <p:nvSpPr>
          <p:cNvPr id="3" name="Content Placeholder 2">
            <a:extLst>
              <a:ext uri="{FF2B5EF4-FFF2-40B4-BE49-F238E27FC236}">
                <a16:creationId xmlns:a16="http://schemas.microsoft.com/office/drawing/2014/main" id="{99CD575B-E9CA-8A4D-8BA1-EE9570B00083}"/>
              </a:ext>
            </a:extLst>
          </p:cNvPr>
          <p:cNvSpPr>
            <a:spLocks noGrp="1"/>
          </p:cNvSpPr>
          <p:nvPr>
            <p:ph idx="1"/>
          </p:nvPr>
        </p:nvSpPr>
        <p:spPr/>
        <p:txBody>
          <a:bodyPr/>
          <a:lstStyle/>
          <a:p>
            <a:r>
              <a:rPr lang="en-US" altLang="zh-CN" dirty="0"/>
              <a:t>A bifurcation occurs when a small smooth change made to the parameter values (the bifurcation parameters) of a system causes a sudden 'qualitative' or topological change in its behavior.</a:t>
            </a:r>
          </a:p>
          <a:p>
            <a:pPr lvl="1"/>
            <a:r>
              <a:rPr lang="en-US" altLang="zh-CN" dirty="0"/>
              <a:t>Qualitative</a:t>
            </a:r>
            <a:r>
              <a:rPr lang="zh-CN" altLang="en-US" dirty="0"/>
              <a:t> </a:t>
            </a:r>
            <a:r>
              <a:rPr lang="en-US" altLang="zh-CN" dirty="0"/>
              <a:t>change</a:t>
            </a:r>
            <a:r>
              <a:rPr lang="zh-CN" altLang="en-US" dirty="0"/>
              <a:t> </a:t>
            </a:r>
            <a:r>
              <a:rPr lang="en-US" altLang="zh-CN" dirty="0"/>
              <a:t>of</a:t>
            </a:r>
            <a:r>
              <a:rPr lang="zh-CN" altLang="en-US" dirty="0"/>
              <a:t> </a:t>
            </a:r>
            <a:r>
              <a:rPr lang="en-US" altLang="zh-CN" dirty="0"/>
              <a:t>behavior</a:t>
            </a:r>
          </a:p>
          <a:p>
            <a:pPr lvl="1"/>
            <a:r>
              <a:rPr lang="en-US" altLang="zh-CN" dirty="0"/>
              <a:t>Discontinuous,</a:t>
            </a:r>
            <a:r>
              <a:rPr lang="zh-CN" altLang="en-US" dirty="0"/>
              <a:t> </a:t>
            </a:r>
            <a:r>
              <a:rPr lang="en-US" altLang="zh-CN" dirty="0"/>
              <a:t>critical</a:t>
            </a:r>
            <a:r>
              <a:rPr lang="zh-CN" altLang="en-US" dirty="0"/>
              <a:t> </a:t>
            </a:r>
            <a:r>
              <a:rPr lang="en-US" altLang="zh-CN" dirty="0"/>
              <a:t>point…</a:t>
            </a:r>
          </a:p>
          <a:p>
            <a:pPr lvl="1"/>
            <a:r>
              <a:rPr lang="en-US" dirty="0"/>
              <a:t>Examples?</a:t>
            </a:r>
          </a:p>
        </p:txBody>
      </p:sp>
    </p:spTree>
    <p:extLst>
      <p:ext uri="{BB962C8B-B14F-4D97-AF65-F5344CB8AC3E}">
        <p14:creationId xmlns:p14="http://schemas.microsoft.com/office/powerpoint/2010/main" val="191300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dynamical models of movement control</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768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Mass spring models</a:t>
            </a:r>
          </a:p>
        </p:txBody>
      </p:sp>
      <p:sp>
        <p:nvSpPr>
          <p:cNvPr id="3" name="Content Placeholder 2"/>
          <p:cNvSpPr>
            <a:spLocks noGrp="1"/>
          </p:cNvSpPr>
          <p:nvPr>
            <p:ph idx="1"/>
          </p:nvPr>
        </p:nvSpPr>
        <p:spPr>
          <a:xfrm>
            <a:off x="1809396" y="2303691"/>
            <a:ext cx="7104417" cy="816654"/>
          </a:xfrm>
        </p:spPr>
        <p:txBody>
          <a:bodyPr>
            <a:normAutofit/>
          </a:bodyPr>
          <a:lstStyle/>
          <a:p>
            <a:r>
              <a:rPr lang="en-US" dirty="0"/>
              <a:t>The</a:t>
            </a:r>
            <a:r>
              <a:rPr lang="zh-CN" altLang="en-US" dirty="0"/>
              <a:t> </a:t>
            </a:r>
            <a:r>
              <a:rPr lang="en-US" altLang="zh-CN" dirty="0"/>
              <a:t>joint-muscle</a:t>
            </a:r>
            <a:r>
              <a:rPr lang="zh-CN" altLang="en-US" dirty="0"/>
              <a:t> </a:t>
            </a:r>
            <a:r>
              <a:rPr lang="en-US" altLang="zh-CN" dirty="0"/>
              <a:t>system</a:t>
            </a:r>
            <a:r>
              <a:rPr lang="zh-CN" altLang="en-US" dirty="0"/>
              <a:t> </a:t>
            </a:r>
            <a:r>
              <a:rPr lang="en-US" altLang="zh-CN" dirty="0"/>
              <a:t>works</a:t>
            </a:r>
            <a:r>
              <a:rPr lang="zh-CN" altLang="en-US" dirty="0"/>
              <a:t> </a:t>
            </a:r>
            <a:r>
              <a:rPr lang="en-US" altLang="zh-CN" dirty="0"/>
              <a:t>like</a:t>
            </a:r>
            <a:r>
              <a:rPr lang="zh-CN" altLang="en-US" dirty="0"/>
              <a:t> </a:t>
            </a:r>
            <a:r>
              <a:rPr lang="en-US" altLang="zh-CN" dirty="0"/>
              <a:t>damped mass</a:t>
            </a:r>
            <a:r>
              <a:rPr lang="zh-CN" altLang="en-US" dirty="0"/>
              <a:t> </a:t>
            </a:r>
            <a:r>
              <a:rPr lang="en-US" altLang="zh-CN" dirty="0"/>
              <a:t>springs.</a:t>
            </a:r>
            <a:endParaRPr lang="en-US" dirty="0"/>
          </a:p>
        </p:txBody>
      </p:sp>
      <p:pic>
        <p:nvPicPr>
          <p:cNvPr id="6" name="Picture 5"/>
          <p:cNvPicPr>
            <a:picLocks noChangeAspect="1"/>
          </p:cNvPicPr>
          <p:nvPr/>
        </p:nvPicPr>
        <p:blipFill rotWithShape="1">
          <a:blip r:embed="rId2"/>
          <a:srcRect b="57445"/>
          <a:stretch/>
        </p:blipFill>
        <p:spPr>
          <a:xfrm>
            <a:off x="1284110" y="4901344"/>
            <a:ext cx="2655711" cy="1312333"/>
          </a:xfrm>
          <a:prstGeom prst="rect">
            <a:avLst/>
          </a:prstGeom>
        </p:spPr>
      </p:pic>
      <p:pic>
        <p:nvPicPr>
          <p:cNvPr id="7" name="Picture 6"/>
          <p:cNvPicPr>
            <a:picLocks noChangeAspect="1"/>
          </p:cNvPicPr>
          <p:nvPr/>
        </p:nvPicPr>
        <p:blipFill rotWithShape="1">
          <a:blip r:embed="rId3"/>
          <a:srcRect b="50422"/>
          <a:stretch/>
        </p:blipFill>
        <p:spPr>
          <a:xfrm>
            <a:off x="4755444" y="3344332"/>
            <a:ext cx="3543300" cy="1095579"/>
          </a:xfrm>
          <a:prstGeom prst="rect">
            <a:avLst/>
          </a:prstGeom>
        </p:spPr>
      </p:pic>
      <p:pic>
        <p:nvPicPr>
          <p:cNvPr id="8" name="Picture 7"/>
          <p:cNvPicPr>
            <a:picLocks noChangeAspect="1"/>
          </p:cNvPicPr>
          <p:nvPr/>
        </p:nvPicPr>
        <p:blipFill rotWithShape="1">
          <a:blip r:embed="rId2"/>
          <a:srcRect t="47680"/>
          <a:stretch/>
        </p:blipFill>
        <p:spPr>
          <a:xfrm>
            <a:off x="1507066" y="3287887"/>
            <a:ext cx="2655711" cy="1613457"/>
          </a:xfrm>
          <a:prstGeom prst="rect">
            <a:avLst/>
          </a:prstGeom>
        </p:spPr>
      </p:pic>
      <p:pic>
        <p:nvPicPr>
          <p:cNvPr id="9" name="Picture 8"/>
          <p:cNvPicPr>
            <a:picLocks noChangeAspect="1"/>
          </p:cNvPicPr>
          <p:nvPr/>
        </p:nvPicPr>
        <p:blipFill rotWithShape="1">
          <a:blip r:embed="rId3"/>
          <a:srcRect t="47574"/>
          <a:stretch/>
        </p:blipFill>
        <p:spPr>
          <a:xfrm>
            <a:off x="4755444" y="5055155"/>
            <a:ext cx="3543300" cy="1158522"/>
          </a:xfrm>
          <a:prstGeom prst="rect">
            <a:avLst/>
          </a:prstGeom>
        </p:spPr>
      </p:pic>
    </p:spTree>
    <p:extLst>
      <p:ext uri="{BB962C8B-B14F-4D97-AF65-F5344CB8AC3E}">
        <p14:creationId xmlns:p14="http://schemas.microsoft.com/office/powerpoint/2010/main" val="94716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56"/>
            <a:ext cx="9144000" cy="914400"/>
          </a:xfrm>
        </p:spPr>
        <p:txBody>
          <a:bodyPr>
            <a:noAutofit/>
          </a:bodyPr>
          <a:lstStyle/>
          <a:p>
            <a:r>
              <a:rPr lang="en-US" sz="2800" dirty="0"/>
              <a:t>Mass spring with damping</a:t>
            </a:r>
            <a:endParaRPr lang="en-US" sz="2800" b="1" dirty="0"/>
          </a:p>
        </p:txBody>
      </p:sp>
      <p:sp>
        <p:nvSpPr>
          <p:cNvPr id="3" name="Content Placeholder 2"/>
          <p:cNvSpPr>
            <a:spLocks noGrp="1"/>
          </p:cNvSpPr>
          <p:nvPr>
            <p:ph idx="1"/>
          </p:nvPr>
        </p:nvSpPr>
        <p:spPr>
          <a:xfrm>
            <a:off x="257174" y="2132568"/>
            <a:ext cx="4727576" cy="4471432"/>
          </a:xfrm>
        </p:spPr>
        <p:txBody>
          <a:bodyPr>
            <a:normAutofit lnSpcReduction="10000"/>
          </a:bodyPr>
          <a:lstStyle/>
          <a:p>
            <a:r>
              <a:rPr lang="en-US" dirty="0"/>
              <a:t>Muscle dynamics in</a:t>
            </a:r>
            <a:r>
              <a:rPr lang="zh-CN" altLang="en-US" dirty="0"/>
              <a:t> </a:t>
            </a:r>
            <a:r>
              <a:rPr lang="en-US" altLang="zh-CN" dirty="0"/>
              <a:t>discrete</a:t>
            </a:r>
            <a:r>
              <a:rPr lang="zh-CN" altLang="en-US" dirty="0"/>
              <a:t> </a:t>
            </a:r>
            <a:r>
              <a:rPr lang="en-US" altLang="zh-CN" dirty="0"/>
              <a:t>reaching</a:t>
            </a:r>
            <a:r>
              <a:rPr lang="zh-CN" altLang="en-US" dirty="0"/>
              <a:t> </a:t>
            </a:r>
            <a:r>
              <a:rPr lang="en-US" altLang="zh-CN" dirty="0"/>
              <a:t>(reach</a:t>
            </a:r>
            <a:r>
              <a:rPr lang="zh-CN" altLang="en-US" dirty="0"/>
              <a:t> </a:t>
            </a:r>
            <a:r>
              <a:rPr lang="en-US" altLang="zh-CN" dirty="0"/>
              <a:t>once)</a:t>
            </a:r>
            <a:r>
              <a:rPr lang="en-US" dirty="0"/>
              <a:t> </a:t>
            </a:r>
            <a:r>
              <a:rPr lang="en-US" altLang="zh-CN" dirty="0"/>
              <a:t>=</a:t>
            </a:r>
            <a:r>
              <a:rPr lang="zh-CN" altLang="en-US" dirty="0"/>
              <a:t> </a:t>
            </a:r>
            <a:r>
              <a:rPr lang="en-US" dirty="0"/>
              <a:t>damped mass spring</a:t>
            </a:r>
            <a:r>
              <a:rPr lang="zh-CN" altLang="en-US" dirty="0"/>
              <a:t> </a:t>
            </a:r>
            <a:r>
              <a:rPr lang="en-US" altLang="zh-CN" dirty="0"/>
              <a:t>dynamics</a:t>
            </a:r>
            <a:endParaRPr lang="en-US" dirty="0"/>
          </a:p>
          <a:p>
            <a:r>
              <a:rPr lang="en-US" dirty="0"/>
              <a:t>The force laws:</a:t>
            </a:r>
          </a:p>
          <a:p>
            <a:pPr marL="0" indent="0">
              <a:buNone/>
            </a:pPr>
            <a:r>
              <a:rPr lang="en-US" dirty="0"/>
              <a:t>Newton: inertia F = m*a</a:t>
            </a:r>
          </a:p>
          <a:p>
            <a:pPr marL="0" indent="0">
              <a:spcBef>
                <a:spcPts val="0"/>
              </a:spcBef>
              <a:buNone/>
            </a:pPr>
            <a:r>
              <a:rPr lang="en-US" sz="1900" dirty="0"/>
              <a:t>(m: mass of limb; a: acceleration)</a:t>
            </a:r>
            <a:endParaRPr lang="en-US" dirty="0"/>
          </a:p>
          <a:p>
            <a:pPr marL="0" indent="0">
              <a:buNone/>
            </a:pPr>
            <a:r>
              <a:rPr lang="en-US" dirty="0"/>
              <a:t>Hooke: spring (conservative): F = -k*x</a:t>
            </a:r>
          </a:p>
          <a:p>
            <a:pPr marL="0" indent="0">
              <a:spcBef>
                <a:spcPts val="0"/>
              </a:spcBef>
              <a:buNone/>
            </a:pPr>
            <a:r>
              <a:rPr lang="en-US" sz="1800" dirty="0"/>
              <a:t>(k: stiffness of muscle; x: muscle length from resting position)</a:t>
            </a:r>
            <a:r>
              <a:rPr lang="en-US" dirty="0"/>
              <a:t> </a:t>
            </a:r>
          </a:p>
          <a:p>
            <a:pPr marL="0" indent="0">
              <a:buNone/>
            </a:pPr>
            <a:r>
              <a:rPr lang="en-US" dirty="0"/>
              <a:t>Damping (dissipative): F = -c*v</a:t>
            </a:r>
          </a:p>
          <a:p>
            <a:pPr marL="0" indent="0">
              <a:spcBef>
                <a:spcPts val="0"/>
              </a:spcBef>
              <a:buNone/>
            </a:pPr>
            <a:r>
              <a:rPr lang="en-US" sz="1800" dirty="0"/>
              <a:t>(c: damping coefficient (intrinsic to the muscle; v: velocity of limb)</a:t>
            </a:r>
            <a:endParaRPr lang="en-US" dirty="0"/>
          </a:p>
        </p:txBody>
      </p:sp>
      <p:pic>
        <p:nvPicPr>
          <p:cNvPr id="4" name="Picture 3"/>
          <p:cNvPicPr>
            <a:picLocks noChangeAspect="1"/>
          </p:cNvPicPr>
          <p:nvPr/>
        </p:nvPicPr>
        <p:blipFill>
          <a:blip r:embed="rId2"/>
          <a:stretch>
            <a:fillRect/>
          </a:stretch>
        </p:blipFill>
        <p:spPr>
          <a:xfrm>
            <a:off x="5307013" y="2501900"/>
            <a:ext cx="3606800" cy="4356100"/>
          </a:xfrm>
          <a:prstGeom prst="rect">
            <a:avLst/>
          </a:prstGeom>
        </p:spPr>
      </p:pic>
      <p:sp>
        <p:nvSpPr>
          <p:cNvPr id="5" name="TextBox 4"/>
          <p:cNvSpPr txBox="1"/>
          <p:nvPr/>
        </p:nvSpPr>
        <p:spPr>
          <a:xfrm>
            <a:off x="5526235" y="2132568"/>
            <a:ext cx="3387578" cy="369332"/>
          </a:xfrm>
          <a:prstGeom prst="rect">
            <a:avLst/>
          </a:prstGeom>
          <a:noFill/>
        </p:spPr>
        <p:txBody>
          <a:bodyPr wrap="none" rtlCol="0">
            <a:spAutoFit/>
          </a:bodyPr>
          <a:lstStyle/>
          <a:p>
            <a:r>
              <a:rPr lang="en-US" dirty="0"/>
              <a:t>Damped harmonic oscillator</a:t>
            </a:r>
          </a:p>
        </p:txBody>
      </p:sp>
    </p:spTree>
    <p:extLst>
      <p:ext uri="{BB962C8B-B14F-4D97-AF65-F5344CB8AC3E}">
        <p14:creationId xmlns:p14="http://schemas.microsoft.com/office/powerpoint/2010/main" val="264728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Mass spring with damping</a:t>
            </a:r>
            <a:endParaRPr lang="en-US" sz="2800" b="1" dirty="0"/>
          </a:p>
        </p:txBody>
      </p:sp>
      <p:sp>
        <p:nvSpPr>
          <p:cNvPr id="3" name="Content Placeholder 2"/>
          <p:cNvSpPr>
            <a:spLocks noGrp="1"/>
          </p:cNvSpPr>
          <p:nvPr>
            <p:ph idx="1"/>
          </p:nvPr>
        </p:nvSpPr>
        <p:spPr>
          <a:xfrm>
            <a:off x="257174" y="2132568"/>
            <a:ext cx="4727576" cy="2351886"/>
          </a:xfrm>
        </p:spPr>
        <p:txBody>
          <a:bodyPr>
            <a:normAutofit lnSpcReduction="10000"/>
          </a:bodyPr>
          <a:lstStyle/>
          <a:p>
            <a:r>
              <a:rPr lang="en-US" dirty="0"/>
              <a:t>Muscle dynamics in</a:t>
            </a:r>
            <a:r>
              <a:rPr lang="zh-CN" altLang="en-US" dirty="0"/>
              <a:t> </a:t>
            </a:r>
            <a:r>
              <a:rPr lang="en-US" altLang="zh-CN" dirty="0"/>
              <a:t>discrete</a:t>
            </a:r>
            <a:r>
              <a:rPr lang="zh-CN" altLang="en-US" dirty="0"/>
              <a:t> </a:t>
            </a:r>
            <a:r>
              <a:rPr lang="en-US" altLang="zh-CN" dirty="0"/>
              <a:t>reaching</a:t>
            </a:r>
            <a:r>
              <a:rPr lang="zh-CN" altLang="en-US" dirty="0"/>
              <a:t> </a:t>
            </a:r>
            <a:r>
              <a:rPr lang="en-US" altLang="zh-CN" dirty="0"/>
              <a:t>(reach</a:t>
            </a:r>
            <a:r>
              <a:rPr lang="zh-CN" altLang="en-US" dirty="0"/>
              <a:t> </a:t>
            </a:r>
            <a:r>
              <a:rPr lang="en-US" altLang="zh-CN" dirty="0"/>
              <a:t>once)</a:t>
            </a:r>
            <a:r>
              <a:rPr lang="en-US" dirty="0"/>
              <a:t> </a:t>
            </a:r>
            <a:r>
              <a:rPr lang="en-US" altLang="zh-CN" dirty="0"/>
              <a:t>=</a:t>
            </a:r>
            <a:r>
              <a:rPr lang="zh-CN" altLang="en-US" dirty="0"/>
              <a:t> </a:t>
            </a:r>
            <a:r>
              <a:rPr lang="en-US" dirty="0"/>
              <a:t>damped mass spring</a:t>
            </a:r>
            <a:r>
              <a:rPr lang="zh-CN" altLang="en-US" dirty="0"/>
              <a:t> </a:t>
            </a:r>
            <a:r>
              <a:rPr lang="en-US" altLang="zh-CN" dirty="0"/>
              <a:t>dynamics</a:t>
            </a:r>
            <a:endParaRPr lang="en-US" dirty="0"/>
          </a:p>
          <a:p>
            <a:r>
              <a:rPr lang="en-US" dirty="0"/>
              <a:t>At equilibrium, a damped mass spring has:</a:t>
            </a:r>
          </a:p>
          <a:p>
            <a:pPr marL="0" indent="0">
              <a:buNone/>
            </a:pPr>
            <a:r>
              <a:rPr lang="en-US" dirty="0"/>
              <a:t>	</a:t>
            </a:r>
          </a:p>
        </p:txBody>
      </p:sp>
      <p:pic>
        <p:nvPicPr>
          <p:cNvPr id="4" name="Picture 3"/>
          <p:cNvPicPr>
            <a:picLocks noChangeAspect="1"/>
          </p:cNvPicPr>
          <p:nvPr/>
        </p:nvPicPr>
        <p:blipFill>
          <a:blip r:embed="rId3"/>
          <a:stretch>
            <a:fillRect/>
          </a:stretch>
        </p:blipFill>
        <p:spPr>
          <a:xfrm>
            <a:off x="5307013" y="2501900"/>
            <a:ext cx="3606800" cy="4356100"/>
          </a:xfrm>
          <a:prstGeom prst="rect">
            <a:avLst/>
          </a:prstGeom>
        </p:spPr>
      </p:pic>
      <p:sp>
        <p:nvSpPr>
          <p:cNvPr id="5" name="TextBox 4"/>
          <p:cNvSpPr txBox="1"/>
          <p:nvPr/>
        </p:nvSpPr>
        <p:spPr>
          <a:xfrm>
            <a:off x="5526235" y="2132568"/>
            <a:ext cx="3387578" cy="369332"/>
          </a:xfrm>
          <a:prstGeom prst="rect">
            <a:avLst/>
          </a:prstGeom>
          <a:noFill/>
        </p:spPr>
        <p:txBody>
          <a:bodyPr wrap="none" rtlCol="0">
            <a:spAutoFit/>
          </a:bodyPr>
          <a:lstStyle/>
          <a:p>
            <a:r>
              <a:rPr lang="en-US" dirty="0"/>
              <a:t>Damped harmonic oscillator</a:t>
            </a:r>
          </a:p>
        </p:txBody>
      </p:sp>
      <p:graphicFrame>
        <p:nvGraphicFramePr>
          <p:cNvPr id="7" name="Object 6"/>
          <p:cNvGraphicFramePr>
            <a:graphicFrameLocks noChangeAspect="1"/>
          </p:cNvGraphicFramePr>
          <p:nvPr>
            <p:extLst>
              <p:ext uri="{D42A27DB-BD31-4B8C-83A1-F6EECF244321}">
                <p14:modId xmlns:p14="http://schemas.microsoft.com/office/powerpoint/2010/main" val="1501910130"/>
              </p:ext>
            </p:extLst>
          </p:nvPr>
        </p:nvGraphicFramePr>
        <p:xfrm>
          <a:off x="631989" y="4039954"/>
          <a:ext cx="3115269" cy="2137930"/>
        </p:xfrm>
        <a:graphic>
          <a:graphicData uri="http://schemas.openxmlformats.org/presentationml/2006/ole">
            <mc:AlternateContent xmlns:mc="http://schemas.openxmlformats.org/markup-compatibility/2006">
              <mc:Choice xmlns:v="urn:schemas-microsoft-com:vml" Requires="v">
                <p:oleObj spid="_x0000_s1077" name="Equation" r:id="rId4" imgW="1295400" imgH="889000" progId="Equation.3">
                  <p:embed/>
                </p:oleObj>
              </mc:Choice>
              <mc:Fallback>
                <p:oleObj name="Equation" r:id="rId4" imgW="1295400" imgH="889000" progId="Equation.3">
                  <p:embed/>
                  <p:pic>
                    <p:nvPicPr>
                      <p:cNvPr id="0" name=""/>
                      <p:cNvPicPr/>
                      <p:nvPr/>
                    </p:nvPicPr>
                    <p:blipFill>
                      <a:blip r:embed="rId5"/>
                      <a:stretch>
                        <a:fillRect/>
                      </a:stretch>
                    </p:blipFill>
                    <p:spPr>
                      <a:xfrm>
                        <a:off x="631989" y="4039954"/>
                        <a:ext cx="3115269" cy="2137930"/>
                      </a:xfrm>
                      <a:prstGeom prst="rect">
                        <a:avLst/>
                      </a:prstGeom>
                    </p:spPr>
                  </p:pic>
                </p:oleObj>
              </mc:Fallback>
            </mc:AlternateContent>
          </a:graphicData>
        </a:graphic>
      </p:graphicFrame>
    </p:spTree>
    <p:extLst>
      <p:ext uri="{BB962C8B-B14F-4D97-AF65-F5344CB8AC3E}">
        <p14:creationId xmlns:p14="http://schemas.microsoft.com/office/powerpoint/2010/main" val="371411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Mass spring without damping</a:t>
            </a:r>
          </a:p>
        </p:txBody>
      </p:sp>
      <p:sp>
        <p:nvSpPr>
          <p:cNvPr id="3" name="Content Placeholder 2"/>
          <p:cNvSpPr>
            <a:spLocks noGrp="1"/>
          </p:cNvSpPr>
          <p:nvPr>
            <p:ph idx="1"/>
          </p:nvPr>
        </p:nvSpPr>
        <p:spPr>
          <a:xfrm>
            <a:off x="295978" y="2093818"/>
            <a:ext cx="1453799" cy="143396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spcBef>
                <a:spcPts val="600"/>
              </a:spcBef>
              <a:buNone/>
            </a:pPr>
            <a:r>
              <a:rPr lang="en-US" dirty="0"/>
              <a:t>F = m * a</a:t>
            </a:r>
          </a:p>
          <a:p>
            <a:pPr marL="0" indent="0">
              <a:spcBef>
                <a:spcPts val="600"/>
              </a:spcBef>
              <a:buNone/>
            </a:pPr>
            <a:r>
              <a:rPr lang="en-US" dirty="0"/>
              <a:t>F = -k * x</a:t>
            </a:r>
          </a:p>
          <a:p>
            <a:pPr marL="0" indent="0">
              <a:spcBef>
                <a:spcPts val="600"/>
              </a:spcBef>
              <a:buNone/>
            </a:pPr>
            <a:r>
              <a:rPr lang="en-US" dirty="0"/>
              <a:t>F = -c * v</a:t>
            </a:r>
          </a:p>
          <a:p>
            <a:pPr marL="0" indent="0">
              <a:spcBef>
                <a:spcPts val="600"/>
              </a:spcBef>
              <a:buNone/>
            </a:pPr>
            <a:endParaRPr lang="en-US" dirty="0"/>
          </a:p>
        </p:txBody>
      </p:sp>
      <p:sp>
        <p:nvSpPr>
          <p:cNvPr id="4" name="TextBox 3"/>
          <p:cNvSpPr txBox="1"/>
          <p:nvPr/>
        </p:nvSpPr>
        <p:spPr>
          <a:xfrm>
            <a:off x="2067235" y="2097059"/>
            <a:ext cx="3893653" cy="1692771"/>
          </a:xfrm>
          <a:prstGeom prst="rect">
            <a:avLst/>
          </a:prstGeom>
          <a:noFill/>
        </p:spPr>
        <p:txBody>
          <a:bodyPr wrap="none" rtlCol="0">
            <a:spAutoFit/>
          </a:bodyPr>
          <a:lstStyle/>
          <a:p>
            <a:r>
              <a:rPr lang="en-US" dirty="0"/>
              <a:t>For an undamped spring,</a:t>
            </a:r>
          </a:p>
          <a:p>
            <a:r>
              <a:rPr lang="en-US" dirty="0"/>
              <a:t>at force balance, </a:t>
            </a:r>
          </a:p>
          <a:p>
            <a:r>
              <a:rPr lang="en-US" dirty="0"/>
              <a:t>F = m * a = -k * x</a:t>
            </a:r>
          </a:p>
          <a:p>
            <a:r>
              <a:rPr lang="en-US" sz="1400" i="1" dirty="0"/>
              <a:t>This is called “simple harmonic oscillation”)</a:t>
            </a:r>
            <a:endParaRPr lang="en-US" sz="1600" i="1" dirty="0"/>
          </a:p>
          <a:p>
            <a:r>
              <a:rPr lang="en-US" dirty="0"/>
              <a:t>Let m = 1 (for unit mass)</a:t>
            </a:r>
          </a:p>
          <a:p>
            <a:r>
              <a:rPr lang="en-US" dirty="0"/>
              <a:t>F = a = -k * x</a:t>
            </a:r>
          </a:p>
        </p:txBody>
      </p:sp>
      <p:grpSp>
        <p:nvGrpSpPr>
          <p:cNvPr id="22" name="Group 21"/>
          <p:cNvGrpSpPr/>
          <p:nvPr/>
        </p:nvGrpSpPr>
        <p:grpSpPr>
          <a:xfrm>
            <a:off x="5938289" y="2609945"/>
            <a:ext cx="2827196" cy="1835666"/>
            <a:chOff x="5667693" y="2398889"/>
            <a:chExt cx="2827196" cy="1835666"/>
          </a:xfrm>
        </p:grpSpPr>
        <p:cxnSp>
          <p:nvCxnSpPr>
            <p:cNvPr id="7" name="Straight Connector 6"/>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604000" y="2624667"/>
              <a:ext cx="1622778" cy="903111"/>
            </a:xfrm>
            <a:prstGeom prst="line">
              <a:avLst/>
            </a:prstGeom>
            <a:ln w="38100" cmpd="sng"/>
          </p:spPr>
          <p:style>
            <a:lnRef idx="3">
              <a:schemeClr val="dk1"/>
            </a:lnRef>
            <a:fillRef idx="0">
              <a:schemeClr val="dk1"/>
            </a:fillRef>
            <a:effectRef idx="2">
              <a:schemeClr val="dk1"/>
            </a:effectRef>
            <a:fontRef idx="minor">
              <a:schemeClr val="tx1"/>
            </a:fontRef>
          </p:style>
        </p:cxnSp>
        <p:sp>
          <p:nvSpPr>
            <p:cNvPr id="12" name="TextBox 11"/>
            <p:cNvSpPr txBox="1"/>
            <p:nvPr/>
          </p:nvSpPr>
          <p:spPr>
            <a:xfrm rot="16200000">
              <a:off x="5523332" y="2921000"/>
              <a:ext cx="658053" cy="369332"/>
            </a:xfrm>
            <a:prstGeom prst="rect">
              <a:avLst/>
            </a:prstGeom>
            <a:noFill/>
          </p:spPr>
          <p:txBody>
            <a:bodyPr wrap="none" rtlCol="0">
              <a:spAutoFit/>
            </a:bodyPr>
            <a:lstStyle/>
            <a:p>
              <a:r>
                <a:rPr lang="en-US" dirty="0"/>
                <a:t>F =a</a:t>
              </a:r>
            </a:p>
          </p:txBody>
        </p:sp>
        <p:sp>
          <p:nvSpPr>
            <p:cNvPr id="13" name="TextBox 12"/>
            <p:cNvSpPr txBox="1"/>
            <p:nvPr/>
          </p:nvSpPr>
          <p:spPr>
            <a:xfrm>
              <a:off x="7083778" y="3865223"/>
              <a:ext cx="300082" cy="369332"/>
            </a:xfrm>
            <a:prstGeom prst="rect">
              <a:avLst/>
            </a:prstGeom>
            <a:noFill/>
          </p:spPr>
          <p:txBody>
            <a:bodyPr wrap="none" rtlCol="0">
              <a:spAutoFit/>
            </a:bodyPr>
            <a:lstStyle/>
            <a:p>
              <a:r>
                <a:rPr lang="en-US" dirty="0"/>
                <a:t>x</a:t>
              </a:r>
            </a:p>
          </p:txBody>
        </p:sp>
        <p:cxnSp>
          <p:nvCxnSpPr>
            <p:cNvPr id="15" name="Straight Connector 14"/>
            <p:cNvCxnSpPr/>
            <p:nvPr/>
          </p:nvCxnSpPr>
          <p:spPr>
            <a:xfrm>
              <a:off x="6872111" y="2794000"/>
              <a:ext cx="0" cy="4963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872111" y="3290332"/>
              <a:ext cx="90311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378223" y="2921000"/>
              <a:ext cx="489337" cy="338554"/>
            </a:xfrm>
            <a:prstGeom prst="rect">
              <a:avLst/>
            </a:prstGeom>
            <a:noFill/>
          </p:spPr>
          <p:txBody>
            <a:bodyPr wrap="none" rtlCol="0">
              <a:spAutoFit/>
            </a:bodyPr>
            <a:lstStyle/>
            <a:p>
              <a:r>
                <a:rPr lang="en-US" sz="1600" dirty="0"/>
                <a:t>ΔF</a:t>
              </a:r>
            </a:p>
          </p:txBody>
        </p:sp>
        <p:sp>
          <p:nvSpPr>
            <p:cNvPr id="20" name="TextBox 19"/>
            <p:cNvSpPr txBox="1"/>
            <p:nvPr/>
          </p:nvSpPr>
          <p:spPr>
            <a:xfrm>
              <a:off x="7126112" y="3259669"/>
              <a:ext cx="492443" cy="338554"/>
            </a:xfrm>
            <a:prstGeom prst="rect">
              <a:avLst/>
            </a:prstGeom>
            <a:noFill/>
          </p:spPr>
          <p:txBody>
            <a:bodyPr wrap="none" rtlCol="0">
              <a:spAutoFit/>
            </a:bodyPr>
            <a:lstStyle/>
            <a:p>
              <a:r>
                <a:rPr lang="en-US" sz="1600" dirty="0" err="1"/>
                <a:t>Δx</a:t>
              </a:r>
              <a:endParaRPr lang="en-US" sz="1600" dirty="0"/>
            </a:p>
          </p:txBody>
        </p:sp>
      </p:grpSp>
      <p:grpSp>
        <p:nvGrpSpPr>
          <p:cNvPr id="51" name="Group 50"/>
          <p:cNvGrpSpPr/>
          <p:nvPr/>
        </p:nvGrpSpPr>
        <p:grpSpPr>
          <a:xfrm>
            <a:off x="639406" y="4526655"/>
            <a:ext cx="3114147" cy="2104998"/>
            <a:chOff x="639406" y="4453848"/>
            <a:chExt cx="3114147" cy="2104998"/>
          </a:xfrm>
        </p:grpSpPr>
        <p:grpSp>
          <p:nvGrpSpPr>
            <p:cNvPr id="23" name="Group 22"/>
            <p:cNvGrpSpPr/>
            <p:nvPr/>
          </p:nvGrpSpPr>
          <p:grpSpPr>
            <a:xfrm>
              <a:off x="639406" y="4453848"/>
              <a:ext cx="3114147" cy="2104998"/>
              <a:chOff x="5380742" y="2398889"/>
              <a:chExt cx="3114147" cy="2104998"/>
            </a:xfrm>
          </p:grpSpPr>
          <p:cxnSp>
            <p:nvCxnSpPr>
              <p:cNvPr id="24" name="Straight Connector 23"/>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604000" y="2624667"/>
                <a:ext cx="1622778" cy="903111"/>
              </a:xfrm>
              <a:prstGeom prst="line">
                <a:avLst/>
              </a:prstGeom>
              <a:ln w="38100" cmpd="sng"/>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5380742" y="2921000"/>
                <a:ext cx="342349" cy="369332"/>
              </a:xfrm>
              <a:prstGeom prst="rect">
                <a:avLst/>
              </a:prstGeom>
              <a:noFill/>
            </p:spPr>
            <p:txBody>
              <a:bodyPr wrap="none" rtlCol="0">
                <a:spAutoFit/>
              </a:bodyPr>
              <a:lstStyle/>
              <a:p>
                <a:r>
                  <a:rPr lang="en-US" dirty="0"/>
                  <a:t>a</a:t>
                </a:r>
              </a:p>
            </p:txBody>
          </p:sp>
          <p:sp>
            <p:nvSpPr>
              <p:cNvPr id="28" name="TextBox 27"/>
              <p:cNvSpPr txBox="1"/>
              <p:nvPr/>
            </p:nvSpPr>
            <p:spPr>
              <a:xfrm>
                <a:off x="7071262" y="4134555"/>
                <a:ext cx="300082" cy="369332"/>
              </a:xfrm>
              <a:prstGeom prst="rect">
                <a:avLst/>
              </a:prstGeom>
              <a:noFill/>
            </p:spPr>
            <p:txBody>
              <a:bodyPr wrap="none" rtlCol="0">
                <a:spAutoFit/>
              </a:bodyPr>
              <a:lstStyle/>
              <a:p>
                <a:r>
                  <a:rPr lang="en-US" dirty="0"/>
                  <a:t>x</a:t>
                </a:r>
              </a:p>
            </p:txBody>
          </p:sp>
        </p:grpSp>
        <p:cxnSp>
          <p:nvCxnSpPr>
            <p:cNvPr id="46" name="Straight Connector 45"/>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47" name="TextBox 46"/>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49" name="Straight Connector 48"/>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50" name="TextBox 49"/>
            <p:cNvSpPr txBox="1"/>
            <p:nvPr/>
          </p:nvSpPr>
          <p:spPr>
            <a:xfrm>
              <a:off x="2585004" y="5829955"/>
              <a:ext cx="312593" cy="369332"/>
            </a:xfrm>
            <a:prstGeom prst="rect">
              <a:avLst/>
            </a:prstGeom>
            <a:noFill/>
          </p:spPr>
          <p:txBody>
            <a:bodyPr wrap="none" rtlCol="0">
              <a:spAutoFit/>
            </a:bodyPr>
            <a:lstStyle/>
            <a:p>
              <a:r>
                <a:rPr lang="en-US" dirty="0"/>
                <a:t>0</a:t>
              </a:r>
            </a:p>
          </p:txBody>
        </p:sp>
      </p:grpSp>
      <p:grpSp>
        <p:nvGrpSpPr>
          <p:cNvPr id="52" name="Group 51"/>
          <p:cNvGrpSpPr/>
          <p:nvPr/>
        </p:nvGrpSpPr>
        <p:grpSpPr>
          <a:xfrm>
            <a:off x="5089258" y="4743400"/>
            <a:ext cx="3114147" cy="2000112"/>
            <a:chOff x="639406" y="4453848"/>
            <a:chExt cx="3114147" cy="2000112"/>
          </a:xfrm>
        </p:grpSpPr>
        <p:grpSp>
          <p:nvGrpSpPr>
            <p:cNvPr id="53" name="Group 52"/>
            <p:cNvGrpSpPr/>
            <p:nvPr/>
          </p:nvGrpSpPr>
          <p:grpSpPr>
            <a:xfrm>
              <a:off x="639406" y="4453848"/>
              <a:ext cx="3114147" cy="2000112"/>
              <a:chOff x="5380742" y="2398889"/>
              <a:chExt cx="3114147" cy="2000112"/>
            </a:xfrm>
          </p:grpSpPr>
          <p:cxnSp>
            <p:nvCxnSpPr>
              <p:cNvPr id="58" name="Straight Connector 57"/>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742" y="2921000"/>
                <a:ext cx="312906" cy="369332"/>
              </a:xfrm>
              <a:prstGeom prst="rect">
                <a:avLst/>
              </a:prstGeom>
              <a:noFill/>
            </p:spPr>
            <p:txBody>
              <a:bodyPr wrap="none" rtlCol="0">
                <a:spAutoFit/>
              </a:bodyPr>
              <a:lstStyle/>
              <a:p>
                <a:r>
                  <a:rPr lang="en-US" dirty="0"/>
                  <a:t>v</a:t>
                </a:r>
              </a:p>
            </p:txBody>
          </p:sp>
          <p:sp>
            <p:nvSpPr>
              <p:cNvPr id="62" name="TextBox 61"/>
              <p:cNvSpPr txBox="1"/>
              <p:nvPr/>
            </p:nvSpPr>
            <p:spPr>
              <a:xfrm>
                <a:off x="7028928" y="4029669"/>
                <a:ext cx="300082" cy="369332"/>
              </a:xfrm>
              <a:prstGeom prst="rect">
                <a:avLst/>
              </a:prstGeom>
              <a:noFill/>
            </p:spPr>
            <p:txBody>
              <a:bodyPr wrap="none" rtlCol="0">
                <a:spAutoFit/>
              </a:bodyPr>
              <a:lstStyle/>
              <a:p>
                <a:r>
                  <a:rPr lang="en-US" dirty="0"/>
                  <a:t>x</a:t>
                </a:r>
              </a:p>
            </p:txBody>
          </p:sp>
        </p:grpSp>
        <p:cxnSp>
          <p:nvCxnSpPr>
            <p:cNvPr id="54" name="Straight Connector 53"/>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56" name="Straight Connector 55"/>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57" name="TextBox 56"/>
            <p:cNvSpPr txBox="1"/>
            <p:nvPr/>
          </p:nvSpPr>
          <p:spPr>
            <a:xfrm>
              <a:off x="2585004" y="5829955"/>
              <a:ext cx="312593" cy="369332"/>
            </a:xfrm>
            <a:prstGeom prst="rect">
              <a:avLst/>
            </a:prstGeom>
            <a:noFill/>
          </p:spPr>
          <p:txBody>
            <a:bodyPr wrap="none" rtlCol="0">
              <a:spAutoFit/>
            </a:bodyPr>
            <a:lstStyle/>
            <a:p>
              <a:r>
                <a:rPr lang="en-US" dirty="0"/>
                <a:t>0</a:t>
              </a:r>
            </a:p>
          </p:txBody>
        </p:sp>
      </p:grpSp>
      <p:sp>
        <p:nvSpPr>
          <p:cNvPr id="63" name="Oval 62"/>
          <p:cNvSpPr/>
          <p:nvPr/>
        </p:nvSpPr>
        <p:spPr>
          <a:xfrm>
            <a:off x="6737444" y="5004181"/>
            <a:ext cx="914400" cy="914400"/>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0" y="3854780"/>
            <a:ext cx="5693648"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a:t>x </a:t>
            </a:r>
            <a:r>
              <a:rPr lang="en-US" dirty="0">
                <a:sym typeface="Wingdings"/>
              </a:rPr>
              <a:t> displacement; v  velocity; a acceleration</a:t>
            </a:r>
            <a:endParaRPr lang="en-US" dirty="0"/>
          </a:p>
        </p:txBody>
      </p:sp>
      <p:sp>
        <p:nvSpPr>
          <p:cNvPr id="65" name="TextBox 64"/>
          <p:cNvSpPr txBox="1"/>
          <p:nvPr/>
        </p:nvSpPr>
        <p:spPr>
          <a:xfrm>
            <a:off x="7755718" y="4496497"/>
            <a:ext cx="1472948" cy="646331"/>
          </a:xfrm>
          <a:prstGeom prst="rect">
            <a:avLst/>
          </a:prstGeom>
          <a:noFill/>
        </p:spPr>
        <p:txBody>
          <a:bodyPr wrap="square" rtlCol="0">
            <a:spAutoFit/>
          </a:bodyPr>
          <a:lstStyle/>
          <a:p>
            <a:r>
              <a:rPr lang="en-US" dirty="0"/>
              <a:t>Trajectory form</a:t>
            </a:r>
          </a:p>
        </p:txBody>
      </p:sp>
      <p:cxnSp>
        <p:nvCxnSpPr>
          <p:cNvPr id="67" name="Straight Arrow Connector 66"/>
          <p:cNvCxnSpPr/>
          <p:nvPr/>
        </p:nvCxnSpPr>
        <p:spPr>
          <a:xfrm flipH="1">
            <a:off x="7654456" y="5048766"/>
            <a:ext cx="548950" cy="21674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828116" y="6304173"/>
            <a:ext cx="173106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Phase</a:t>
            </a:r>
            <a:r>
              <a:rPr lang="zh-CN" altLang="en-US" dirty="0"/>
              <a:t> </a:t>
            </a:r>
            <a:r>
              <a:rPr lang="en-US" altLang="zh-CN" dirty="0"/>
              <a:t>portrait</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513903" y="2156821"/>
                <a:ext cx="2483629" cy="520399"/>
              </a:xfrm>
              <a:prstGeom prst="rect">
                <a:avLst/>
              </a:prstGeom>
              <a:solidFill>
                <a:srgbClr val="0070C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𝐹</m:t>
                          </m:r>
                        </m:num>
                        <m:den>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den>
                      </m:f>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𝑎</m:t>
                          </m:r>
                        </m:num>
                        <m:den>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den>
                      </m:f>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m:rPr>
                          <m:nor/>
                        </m:rPr>
                        <a:rPr lang="en-US" b="0" i="0" smtClean="0">
                          <a:solidFill>
                            <a:schemeClr val="bg1"/>
                          </a:solidFill>
                          <a:latin typeface="Cambria Math" panose="02040503050406030204" pitchFamily="18" charset="0"/>
                        </a:rPr>
                        <m:t>stiffness</m:t>
                      </m:r>
                    </m:oMath>
                  </m:oMathPara>
                </a14:m>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13903" y="2156821"/>
                <a:ext cx="2483629" cy="5203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3247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Mass spring without damping</a:t>
            </a:r>
          </a:p>
        </p:txBody>
      </p:sp>
      <p:sp>
        <p:nvSpPr>
          <p:cNvPr id="3" name="Content Placeholder 2"/>
          <p:cNvSpPr>
            <a:spLocks noGrp="1"/>
          </p:cNvSpPr>
          <p:nvPr>
            <p:ph idx="1"/>
          </p:nvPr>
        </p:nvSpPr>
        <p:spPr>
          <a:xfrm>
            <a:off x="295978" y="2093818"/>
            <a:ext cx="1453799" cy="143396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spcBef>
                <a:spcPts val="600"/>
              </a:spcBef>
              <a:buNone/>
            </a:pPr>
            <a:r>
              <a:rPr lang="en-US" dirty="0"/>
              <a:t>F = m * a</a:t>
            </a:r>
          </a:p>
          <a:p>
            <a:pPr marL="0" indent="0">
              <a:spcBef>
                <a:spcPts val="600"/>
              </a:spcBef>
              <a:buNone/>
            </a:pPr>
            <a:r>
              <a:rPr lang="en-US" dirty="0"/>
              <a:t>F = -k * x</a:t>
            </a:r>
          </a:p>
          <a:p>
            <a:pPr marL="0" indent="0">
              <a:spcBef>
                <a:spcPts val="600"/>
              </a:spcBef>
              <a:buNone/>
            </a:pPr>
            <a:r>
              <a:rPr lang="en-US" dirty="0"/>
              <a:t>F = -c * v</a:t>
            </a:r>
          </a:p>
          <a:p>
            <a:pPr marL="0" indent="0">
              <a:spcBef>
                <a:spcPts val="600"/>
              </a:spcBef>
              <a:buNone/>
            </a:pPr>
            <a:endParaRPr lang="en-US" dirty="0"/>
          </a:p>
        </p:txBody>
      </p:sp>
      <p:sp>
        <p:nvSpPr>
          <p:cNvPr id="4" name="TextBox 3"/>
          <p:cNvSpPr txBox="1"/>
          <p:nvPr/>
        </p:nvSpPr>
        <p:spPr>
          <a:xfrm>
            <a:off x="2067235" y="2097059"/>
            <a:ext cx="3893653" cy="1692771"/>
          </a:xfrm>
          <a:prstGeom prst="rect">
            <a:avLst/>
          </a:prstGeom>
          <a:noFill/>
        </p:spPr>
        <p:txBody>
          <a:bodyPr wrap="none" rtlCol="0">
            <a:spAutoFit/>
          </a:bodyPr>
          <a:lstStyle/>
          <a:p>
            <a:r>
              <a:rPr lang="en-US" dirty="0"/>
              <a:t>For an </a:t>
            </a:r>
            <a:r>
              <a:rPr lang="en-US" dirty="0" err="1"/>
              <a:t>undamped</a:t>
            </a:r>
            <a:r>
              <a:rPr lang="en-US" dirty="0"/>
              <a:t> mass spring,</a:t>
            </a:r>
          </a:p>
          <a:p>
            <a:r>
              <a:rPr lang="en-US" dirty="0"/>
              <a:t>at force balance, </a:t>
            </a:r>
          </a:p>
          <a:p>
            <a:r>
              <a:rPr lang="en-US" dirty="0"/>
              <a:t>F = m * a = -k * x</a:t>
            </a:r>
          </a:p>
          <a:p>
            <a:r>
              <a:rPr lang="en-US" sz="1400" i="1" dirty="0"/>
              <a:t>This is called “simple harmonic oscillation”)</a:t>
            </a:r>
            <a:endParaRPr lang="en-US" sz="1600" i="1" dirty="0"/>
          </a:p>
          <a:p>
            <a:r>
              <a:rPr lang="en-US" dirty="0"/>
              <a:t>Let m = 1 (for unit mass)</a:t>
            </a:r>
          </a:p>
          <a:p>
            <a:r>
              <a:rPr lang="en-US" dirty="0"/>
              <a:t>F = a = -k * x</a:t>
            </a:r>
          </a:p>
        </p:txBody>
      </p:sp>
      <p:grpSp>
        <p:nvGrpSpPr>
          <p:cNvPr id="22" name="Group 21"/>
          <p:cNvGrpSpPr/>
          <p:nvPr/>
        </p:nvGrpSpPr>
        <p:grpSpPr>
          <a:xfrm>
            <a:off x="5938289" y="2609945"/>
            <a:ext cx="2827196" cy="1835666"/>
            <a:chOff x="5667693" y="2398889"/>
            <a:chExt cx="2827196" cy="1835666"/>
          </a:xfrm>
        </p:grpSpPr>
        <p:cxnSp>
          <p:nvCxnSpPr>
            <p:cNvPr id="7" name="Straight Connector 6"/>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604000" y="2624667"/>
              <a:ext cx="1622778" cy="903111"/>
            </a:xfrm>
            <a:prstGeom prst="line">
              <a:avLst/>
            </a:prstGeom>
            <a:ln w="38100" cmpd="sng"/>
          </p:spPr>
          <p:style>
            <a:lnRef idx="3">
              <a:schemeClr val="dk1"/>
            </a:lnRef>
            <a:fillRef idx="0">
              <a:schemeClr val="dk1"/>
            </a:fillRef>
            <a:effectRef idx="2">
              <a:schemeClr val="dk1"/>
            </a:effectRef>
            <a:fontRef idx="minor">
              <a:schemeClr val="tx1"/>
            </a:fontRef>
          </p:style>
        </p:cxnSp>
        <p:sp>
          <p:nvSpPr>
            <p:cNvPr id="12" name="TextBox 11"/>
            <p:cNvSpPr txBox="1"/>
            <p:nvPr/>
          </p:nvSpPr>
          <p:spPr>
            <a:xfrm rot="16200000">
              <a:off x="5523332" y="2921000"/>
              <a:ext cx="658053" cy="369332"/>
            </a:xfrm>
            <a:prstGeom prst="rect">
              <a:avLst/>
            </a:prstGeom>
            <a:noFill/>
          </p:spPr>
          <p:txBody>
            <a:bodyPr wrap="none" rtlCol="0">
              <a:spAutoFit/>
            </a:bodyPr>
            <a:lstStyle/>
            <a:p>
              <a:r>
                <a:rPr lang="en-US" dirty="0"/>
                <a:t>F =a</a:t>
              </a:r>
            </a:p>
          </p:txBody>
        </p:sp>
        <p:sp>
          <p:nvSpPr>
            <p:cNvPr id="13" name="TextBox 12"/>
            <p:cNvSpPr txBox="1"/>
            <p:nvPr/>
          </p:nvSpPr>
          <p:spPr>
            <a:xfrm>
              <a:off x="7083778" y="3865223"/>
              <a:ext cx="300082" cy="369332"/>
            </a:xfrm>
            <a:prstGeom prst="rect">
              <a:avLst/>
            </a:prstGeom>
            <a:noFill/>
          </p:spPr>
          <p:txBody>
            <a:bodyPr wrap="none" rtlCol="0">
              <a:spAutoFit/>
            </a:bodyPr>
            <a:lstStyle/>
            <a:p>
              <a:r>
                <a:rPr lang="en-US" dirty="0"/>
                <a:t>x</a:t>
              </a:r>
            </a:p>
          </p:txBody>
        </p:sp>
        <p:cxnSp>
          <p:nvCxnSpPr>
            <p:cNvPr id="15" name="Straight Connector 14"/>
            <p:cNvCxnSpPr/>
            <p:nvPr/>
          </p:nvCxnSpPr>
          <p:spPr>
            <a:xfrm>
              <a:off x="6872111" y="2794000"/>
              <a:ext cx="0" cy="4963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872111" y="3290332"/>
              <a:ext cx="90311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378223" y="2921000"/>
              <a:ext cx="489337" cy="338554"/>
            </a:xfrm>
            <a:prstGeom prst="rect">
              <a:avLst/>
            </a:prstGeom>
            <a:noFill/>
          </p:spPr>
          <p:txBody>
            <a:bodyPr wrap="none" rtlCol="0">
              <a:spAutoFit/>
            </a:bodyPr>
            <a:lstStyle/>
            <a:p>
              <a:r>
                <a:rPr lang="en-US" sz="1600" dirty="0"/>
                <a:t>ΔF</a:t>
              </a:r>
            </a:p>
          </p:txBody>
        </p:sp>
        <p:sp>
          <p:nvSpPr>
            <p:cNvPr id="20" name="TextBox 19"/>
            <p:cNvSpPr txBox="1"/>
            <p:nvPr/>
          </p:nvSpPr>
          <p:spPr>
            <a:xfrm>
              <a:off x="7126112" y="3259669"/>
              <a:ext cx="492443" cy="338554"/>
            </a:xfrm>
            <a:prstGeom prst="rect">
              <a:avLst/>
            </a:prstGeom>
            <a:noFill/>
          </p:spPr>
          <p:txBody>
            <a:bodyPr wrap="none" rtlCol="0">
              <a:spAutoFit/>
            </a:bodyPr>
            <a:lstStyle/>
            <a:p>
              <a:r>
                <a:rPr lang="en-US" sz="1600" dirty="0" err="1"/>
                <a:t>Δx</a:t>
              </a:r>
              <a:endParaRPr lang="en-US" sz="1600" dirty="0"/>
            </a:p>
          </p:txBody>
        </p:sp>
      </p:grpSp>
      <p:grpSp>
        <p:nvGrpSpPr>
          <p:cNvPr id="52" name="Group 51"/>
          <p:cNvGrpSpPr/>
          <p:nvPr/>
        </p:nvGrpSpPr>
        <p:grpSpPr>
          <a:xfrm>
            <a:off x="5089258" y="4743400"/>
            <a:ext cx="3114147" cy="2000112"/>
            <a:chOff x="639406" y="4453848"/>
            <a:chExt cx="3114147" cy="2000112"/>
          </a:xfrm>
        </p:grpSpPr>
        <p:grpSp>
          <p:nvGrpSpPr>
            <p:cNvPr id="53" name="Group 52"/>
            <p:cNvGrpSpPr/>
            <p:nvPr/>
          </p:nvGrpSpPr>
          <p:grpSpPr>
            <a:xfrm>
              <a:off x="639406" y="4453848"/>
              <a:ext cx="3114147" cy="2000112"/>
              <a:chOff x="5380742" y="2398889"/>
              <a:chExt cx="3114147" cy="2000112"/>
            </a:xfrm>
          </p:grpSpPr>
          <p:cxnSp>
            <p:nvCxnSpPr>
              <p:cNvPr id="58" name="Straight Connector 57"/>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742" y="2921000"/>
                <a:ext cx="312906" cy="369332"/>
              </a:xfrm>
              <a:prstGeom prst="rect">
                <a:avLst/>
              </a:prstGeom>
              <a:noFill/>
            </p:spPr>
            <p:txBody>
              <a:bodyPr wrap="none" rtlCol="0">
                <a:spAutoFit/>
              </a:bodyPr>
              <a:lstStyle/>
              <a:p>
                <a:r>
                  <a:rPr lang="en-US" dirty="0"/>
                  <a:t>v</a:t>
                </a:r>
              </a:p>
            </p:txBody>
          </p:sp>
          <p:sp>
            <p:nvSpPr>
              <p:cNvPr id="62" name="TextBox 61"/>
              <p:cNvSpPr txBox="1"/>
              <p:nvPr/>
            </p:nvSpPr>
            <p:spPr>
              <a:xfrm>
                <a:off x="7028928" y="4029669"/>
                <a:ext cx="300082" cy="369332"/>
              </a:xfrm>
              <a:prstGeom prst="rect">
                <a:avLst/>
              </a:prstGeom>
              <a:noFill/>
            </p:spPr>
            <p:txBody>
              <a:bodyPr wrap="none" rtlCol="0">
                <a:spAutoFit/>
              </a:bodyPr>
              <a:lstStyle/>
              <a:p>
                <a:r>
                  <a:rPr lang="en-US" dirty="0"/>
                  <a:t>x</a:t>
                </a:r>
              </a:p>
            </p:txBody>
          </p:sp>
        </p:grpSp>
        <p:cxnSp>
          <p:nvCxnSpPr>
            <p:cNvPr id="54" name="Straight Connector 53"/>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56" name="Straight Connector 55"/>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57" name="TextBox 56"/>
            <p:cNvSpPr txBox="1"/>
            <p:nvPr/>
          </p:nvSpPr>
          <p:spPr>
            <a:xfrm>
              <a:off x="2585004" y="5829955"/>
              <a:ext cx="312593" cy="369332"/>
            </a:xfrm>
            <a:prstGeom prst="rect">
              <a:avLst/>
            </a:prstGeom>
            <a:noFill/>
          </p:spPr>
          <p:txBody>
            <a:bodyPr wrap="none" rtlCol="0">
              <a:spAutoFit/>
            </a:bodyPr>
            <a:lstStyle/>
            <a:p>
              <a:r>
                <a:rPr lang="en-US" dirty="0"/>
                <a:t>0</a:t>
              </a:r>
            </a:p>
          </p:txBody>
        </p:sp>
      </p:grpSp>
      <p:sp>
        <p:nvSpPr>
          <p:cNvPr id="63" name="Oval 62"/>
          <p:cNvSpPr/>
          <p:nvPr/>
        </p:nvSpPr>
        <p:spPr>
          <a:xfrm>
            <a:off x="6737444" y="5004181"/>
            <a:ext cx="914400" cy="914400"/>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0" y="3854780"/>
            <a:ext cx="5693648"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a:t>x </a:t>
            </a:r>
            <a:r>
              <a:rPr lang="en-US" dirty="0">
                <a:sym typeface="Wingdings"/>
              </a:rPr>
              <a:t> displacement; v  velocity; a acceleration</a:t>
            </a:r>
            <a:endParaRPr lang="en-US" dirty="0"/>
          </a:p>
        </p:txBody>
      </p:sp>
      <p:sp>
        <p:nvSpPr>
          <p:cNvPr id="65" name="TextBox 64"/>
          <p:cNvSpPr txBox="1"/>
          <p:nvPr/>
        </p:nvSpPr>
        <p:spPr>
          <a:xfrm>
            <a:off x="7755718" y="4496497"/>
            <a:ext cx="1472948" cy="646331"/>
          </a:xfrm>
          <a:prstGeom prst="rect">
            <a:avLst/>
          </a:prstGeom>
          <a:noFill/>
        </p:spPr>
        <p:txBody>
          <a:bodyPr wrap="square" rtlCol="0">
            <a:spAutoFit/>
          </a:bodyPr>
          <a:lstStyle/>
          <a:p>
            <a:r>
              <a:rPr lang="en-US" dirty="0"/>
              <a:t>Trajectory form</a:t>
            </a:r>
          </a:p>
        </p:txBody>
      </p:sp>
      <p:cxnSp>
        <p:nvCxnSpPr>
          <p:cNvPr id="67" name="Straight Arrow Connector 66"/>
          <p:cNvCxnSpPr/>
          <p:nvPr/>
        </p:nvCxnSpPr>
        <p:spPr>
          <a:xfrm flipH="1">
            <a:off x="7654456" y="5048766"/>
            <a:ext cx="548950" cy="21674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828116" y="6304173"/>
            <a:ext cx="173106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Phase</a:t>
            </a:r>
            <a:r>
              <a:rPr lang="zh-CN" altLang="en-US" dirty="0"/>
              <a:t> </a:t>
            </a:r>
            <a:r>
              <a:rPr lang="en-US" altLang="zh-CN" dirty="0"/>
              <a:t>portrait</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513903" y="2156821"/>
                <a:ext cx="2483629" cy="520399"/>
              </a:xfrm>
              <a:prstGeom prst="rect">
                <a:avLst/>
              </a:prstGeom>
              <a:solidFill>
                <a:srgbClr val="0070C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𝐹</m:t>
                          </m:r>
                        </m:num>
                        <m:den>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den>
                      </m:f>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𝑎</m:t>
                          </m:r>
                        </m:num>
                        <m:den>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den>
                      </m:f>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m:rPr>
                          <m:nor/>
                        </m:rPr>
                        <a:rPr lang="en-US" b="0" i="0" smtClean="0">
                          <a:solidFill>
                            <a:schemeClr val="bg1"/>
                          </a:solidFill>
                          <a:latin typeface="Cambria Math" panose="02040503050406030204" pitchFamily="18" charset="0"/>
                        </a:rPr>
                        <m:t>stiffness</m:t>
                      </m:r>
                    </m:oMath>
                  </m:oMathPara>
                </a14:m>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13903" y="2156821"/>
                <a:ext cx="2483629" cy="520399"/>
              </a:xfrm>
              <a:prstGeom prst="rect">
                <a:avLst/>
              </a:prstGeom>
              <a:blipFill rotWithShape="0">
                <a:blip r:embed="rId2"/>
                <a:stretch>
                  <a:fillRect/>
                </a:stretch>
              </a:blipFill>
            </p:spPr>
            <p:txBody>
              <a:bodyPr/>
              <a:lstStyle/>
              <a:p>
                <a:r>
                  <a:rPr lang="en-US">
                    <a:noFill/>
                  </a:rPr>
                  <a:t> </a:t>
                </a:r>
              </a:p>
            </p:txBody>
          </p:sp>
        </mc:Fallback>
      </mc:AlternateContent>
      <p:sp>
        <p:nvSpPr>
          <p:cNvPr id="42" name="TextBox 41"/>
          <p:cNvSpPr txBox="1"/>
          <p:nvPr/>
        </p:nvSpPr>
        <p:spPr>
          <a:xfrm>
            <a:off x="295978" y="4619853"/>
            <a:ext cx="4248042" cy="1631216"/>
          </a:xfrm>
          <a:prstGeom prst="rect">
            <a:avLst/>
          </a:prstGeom>
          <a:solidFill>
            <a:schemeClr val="accent1">
              <a:lumMod val="60000"/>
              <a:lumOff val="40000"/>
            </a:schemeClr>
          </a:solidFill>
        </p:spPr>
        <p:txBody>
          <a:bodyPr wrap="square" rtlCol="0">
            <a:spAutoFit/>
          </a:bodyPr>
          <a:lstStyle/>
          <a:p>
            <a:r>
              <a:rPr lang="en-US" sz="2000" dirty="0"/>
              <a:t>The</a:t>
            </a:r>
            <a:r>
              <a:rPr lang="zh-CN" altLang="en-US" sz="2000" dirty="0"/>
              <a:t> </a:t>
            </a:r>
            <a:r>
              <a:rPr lang="en-US" altLang="zh-CN" sz="2000" dirty="0"/>
              <a:t>velocity-position</a:t>
            </a:r>
            <a:r>
              <a:rPr lang="zh-CN" altLang="en-US" sz="2000" dirty="0"/>
              <a:t> </a:t>
            </a:r>
            <a:r>
              <a:rPr lang="en-US" altLang="zh-CN" sz="2000" dirty="0"/>
              <a:t>relation</a:t>
            </a:r>
            <a:r>
              <a:rPr lang="zh-CN" altLang="en-US" sz="2000" dirty="0"/>
              <a:t> </a:t>
            </a:r>
            <a:r>
              <a:rPr lang="en-US" altLang="zh-CN" sz="2000" dirty="0"/>
              <a:t>is</a:t>
            </a:r>
            <a:r>
              <a:rPr lang="zh-CN" altLang="en-US" sz="2000" dirty="0"/>
              <a:t> </a:t>
            </a:r>
            <a:r>
              <a:rPr lang="en-US" altLang="zh-CN" sz="2000" dirty="0"/>
              <a:t>the</a:t>
            </a:r>
            <a:r>
              <a:rPr lang="zh-CN" altLang="en-US" sz="2000" dirty="0"/>
              <a:t> </a:t>
            </a:r>
            <a:r>
              <a:rPr lang="en-US" altLang="zh-CN" sz="2000" dirty="0"/>
              <a:t>single</a:t>
            </a:r>
            <a:r>
              <a:rPr lang="zh-CN" altLang="en-US" sz="2000" dirty="0"/>
              <a:t> </a:t>
            </a:r>
            <a:r>
              <a:rPr lang="en-US" altLang="zh-CN" sz="2000" dirty="0"/>
              <a:t>relation</a:t>
            </a:r>
            <a:r>
              <a:rPr lang="zh-CN" altLang="en-US" sz="2000" dirty="0"/>
              <a:t> </a:t>
            </a:r>
            <a:r>
              <a:rPr lang="en-US" altLang="zh-CN" sz="2000" dirty="0"/>
              <a:t>that</a:t>
            </a:r>
            <a:r>
              <a:rPr lang="zh-CN" altLang="en-US" sz="2000" dirty="0"/>
              <a:t> </a:t>
            </a:r>
            <a:r>
              <a:rPr lang="en-US" altLang="zh-CN" sz="2000" dirty="0"/>
              <a:t>we</a:t>
            </a:r>
            <a:r>
              <a:rPr lang="zh-CN" altLang="en-US" sz="2000" dirty="0"/>
              <a:t> </a:t>
            </a:r>
            <a:r>
              <a:rPr lang="en-US" altLang="zh-CN" sz="2000" dirty="0"/>
              <a:t>use</a:t>
            </a:r>
            <a:r>
              <a:rPr lang="zh-CN" altLang="en-US" sz="2000" dirty="0"/>
              <a:t> </a:t>
            </a:r>
            <a:r>
              <a:rPr lang="en-US" altLang="zh-CN" sz="2000" dirty="0"/>
              <a:t>to</a:t>
            </a:r>
            <a:r>
              <a:rPr lang="zh-CN" altLang="en-US" sz="2000" dirty="0"/>
              <a:t> </a:t>
            </a:r>
            <a:r>
              <a:rPr lang="en-US" altLang="zh-CN" sz="2000" dirty="0"/>
              <a:t>characterize</a:t>
            </a:r>
            <a:r>
              <a:rPr lang="zh-CN" altLang="en-US" sz="2000" dirty="0"/>
              <a:t> </a:t>
            </a:r>
            <a:r>
              <a:rPr lang="en-US" altLang="zh-CN" sz="2000" dirty="0"/>
              <a:t>limb</a:t>
            </a:r>
            <a:r>
              <a:rPr lang="zh-CN" altLang="en-US" sz="2000" dirty="0"/>
              <a:t> </a:t>
            </a:r>
            <a:r>
              <a:rPr lang="en-US" altLang="zh-CN" sz="2000" dirty="0"/>
              <a:t>movement.</a:t>
            </a:r>
            <a:r>
              <a:rPr lang="zh-CN" altLang="en-US" sz="2000" dirty="0"/>
              <a:t> </a:t>
            </a:r>
            <a:r>
              <a:rPr lang="en-US" altLang="zh-CN" sz="2000" dirty="0"/>
              <a:t>This</a:t>
            </a:r>
            <a:r>
              <a:rPr lang="zh-CN" altLang="en-US" sz="2000" dirty="0"/>
              <a:t> </a:t>
            </a:r>
            <a:r>
              <a:rPr lang="en-US" altLang="zh-CN" sz="2000" dirty="0"/>
              <a:t>is</a:t>
            </a:r>
            <a:r>
              <a:rPr lang="zh-CN" altLang="en-US" sz="2000" dirty="0"/>
              <a:t> </a:t>
            </a:r>
            <a:r>
              <a:rPr lang="en-US" altLang="zh-CN" sz="2000" dirty="0"/>
              <a:t>the</a:t>
            </a:r>
            <a:r>
              <a:rPr lang="zh-CN" altLang="en-US" sz="2000" dirty="0"/>
              <a:t> </a:t>
            </a:r>
            <a:r>
              <a:rPr lang="en-US" altLang="zh-CN" sz="2000" dirty="0"/>
              <a:t>higher-order</a:t>
            </a:r>
            <a:r>
              <a:rPr lang="zh-CN" altLang="en-US" sz="2000" dirty="0"/>
              <a:t> </a:t>
            </a:r>
            <a:r>
              <a:rPr lang="en-US" altLang="zh-CN" sz="2000" dirty="0"/>
              <a:t>variable</a:t>
            </a:r>
            <a:r>
              <a:rPr lang="zh-CN" altLang="en-US" sz="2000" dirty="0"/>
              <a:t> </a:t>
            </a:r>
            <a:r>
              <a:rPr lang="en-US" altLang="zh-CN" sz="2000" dirty="0"/>
              <a:t>for</a:t>
            </a:r>
            <a:r>
              <a:rPr lang="zh-CN" altLang="en-US" sz="2000" dirty="0"/>
              <a:t> </a:t>
            </a:r>
            <a:r>
              <a:rPr lang="en-US" altLang="zh-CN" sz="2000" dirty="0"/>
              <a:t>limb</a:t>
            </a:r>
            <a:r>
              <a:rPr lang="zh-CN" altLang="en-US" sz="2000" dirty="0"/>
              <a:t> </a:t>
            </a:r>
            <a:r>
              <a:rPr lang="en-US" altLang="zh-CN" sz="2000" dirty="0"/>
              <a:t>movement.</a:t>
            </a:r>
            <a:endParaRPr lang="en-US" sz="2000" dirty="0"/>
          </a:p>
        </p:txBody>
      </p:sp>
      <p:sp>
        <p:nvSpPr>
          <p:cNvPr id="43" name="Right Arrow 42"/>
          <p:cNvSpPr/>
          <p:nvPr/>
        </p:nvSpPr>
        <p:spPr>
          <a:xfrm>
            <a:off x="4544020" y="5265511"/>
            <a:ext cx="545238"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5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a:t>
            </a:r>
            <a:r>
              <a:rPr lang="en-US" altLang="zh-CN" dirty="0"/>
              <a:t>with</a:t>
            </a:r>
            <a:r>
              <a:rPr lang="zh-CN" altLang="en-US" dirty="0"/>
              <a:t> </a:t>
            </a:r>
            <a:r>
              <a:rPr lang="en-US" altLang="zh-CN" dirty="0"/>
              <a:t>action control</a:t>
            </a:r>
            <a:r>
              <a:rPr lang="zh-CN" altLang="en-US" dirty="0"/>
              <a:t> </a:t>
            </a:r>
            <a:r>
              <a:rPr lang="en-US" dirty="0"/>
              <a:t>and solutions</a:t>
            </a:r>
            <a:r>
              <a:rPr lang="zh-CN" altLang="en-US" dirty="0"/>
              <a:t> </a:t>
            </a:r>
            <a:r>
              <a:rPr lang="en-US" altLang="zh-CN" dirty="0"/>
              <a:t>(Bernstein)</a:t>
            </a:r>
            <a:endParaRPr lang="en-US" dirty="0"/>
          </a:p>
        </p:txBody>
      </p:sp>
      <p:sp>
        <p:nvSpPr>
          <p:cNvPr id="3" name="Content Placeholder 2"/>
          <p:cNvSpPr>
            <a:spLocks noGrp="1"/>
          </p:cNvSpPr>
          <p:nvPr>
            <p:ph idx="1"/>
          </p:nvPr>
        </p:nvSpPr>
        <p:spPr>
          <a:xfrm>
            <a:off x="1114423" y="2038256"/>
            <a:ext cx="7799389" cy="1468438"/>
          </a:xfrm>
        </p:spPr>
        <p:txBody>
          <a:bodyPr>
            <a:normAutofit lnSpcReduction="10000"/>
          </a:bodyPr>
          <a:lstStyle/>
          <a:p>
            <a:r>
              <a:rPr lang="en-US" dirty="0"/>
              <a:t>The</a:t>
            </a:r>
            <a:r>
              <a:rPr lang="zh-CN" altLang="en-US" dirty="0"/>
              <a:t> </a:t>
            </a:r>
            <a:r>
              <a:rPr lang="en-US" altLang="zh-CN" b="1" dirty="0"/>
              <a:t>Degrees</a:t>
            </a:r>
            <a:r>
              <a:rPr lang="zh-CN" altLang="en-US" b="1" dirty="0"/>
              <a:t> </a:t>
            </a:r>
            <a:r>
              <a:rPr lang="en-US" altLang="zh-CN" b="1" dirty="0"/>
              <a:t>of</a:t>
            </a:r>
            <a:r>
              <a:rPr lang="zh-CN" altLang="en-US" b="1" dirty="0"/>
              <a:t> </a:t>
            </a:r>
            <a:r>
              <a:rPr lang="en-US" altLang="zh-CN" b="1" dirty="0"/>
              <a:t>Freedom</a:t>
            </a:r>
            <a:r>
              <a:rPr lang="zh-CN" altLang="en-US" b="1" dirty="0"/>
              <a:t> </a:t>
            </a:r>
            <a:r>
              <a:rPr lang="en-US" altLang="zh-CN" dirty="0"/>
              <a:t>problem</a:t>
            </a:r>
          </a:p>
          <a:p>
            <a:r>
              <a:rPr lang="en-US" dirty="0"/>
              <a:t>Context-conditioned variability</a:t>
            </a:r>
          </a:p>
          <a:p>
            <a:r>
              <a:rPr lang="en-US" dirty="0"/>
              <a:t>Solution</a:t>
            </a:r>
            <a:r>
              <a:rPr lang="en-US" altLang="zh-CN" dirty="0"/>
              <a:t>:</a:t>
            </a:r>
            <a:r>
              <a:rPr lang="zh-CN" altLang="en-US" dirty="0"/>
              <a:t> </a:t>
            </a:r>
            <a:r>
              <a:rPr lang="en-US" altLang="zh-CN" dirty="0"/>
              <a:t>synergy (higher order, coordinate and control)</a:t>
            </a:r>
          </a:p>
        </p:txBody>
      </p:sp>
      <p:pic>
        <p:nvPicPr>
          <p:cNvPr id="5" name="Picture 4"/>
          <p:cNvPicPr>
            <a:picLocks noChangeAspect="1"/>
          </p:cNvPicPr>
          <p:nvPr/>
        </p:nvPicPr>
        <p:blipFill>
          <a:blip r:embed="rId2"/>
          <a:stretch>
            <a:fillRect/>
          </a:stretch>
        </p:blipFill>
        <p:spPr>
          <a:xfrm>
            <a:off x="127000" y="3898901"/>
            <a:ext cx="4787900" cy="1854200"/>
          </a:xfrm>
          <a:prstGeom prst="rect">
            <a:avLst/>
          </a:prstGeom>
          <a:ln w="76200" cmpd="tri">
            <a:solidFill>
              <a:schemeClr val="accent3"/>
            </a:solidFill>
          </a:ln>
        </p:spPr>
      </p:pic>
      <p:pic>
        <p:nvPicPr>
          <p:cNvPr id="6" name="Picture 5"/>
          <p:cNvPicPr>
            <a:picLocks noChangeAspect="1"/>
          </p:cNvPicPr>
          <p:nvPr/>
        </p:nvPicPr>
        <p:blipFill>
          <a:blip r:embed="rId3"/>
          <a:stretch>
            <a:fillRect/>
          </a:stretch>
        </p:blipFill>
        <p:spPr>
          <a:xfrm>
            <a:off x="5160434" y="3764845"/>
            <a:ext cx="3898900" cy="2171700"/>
          </a:xfrm>
          <a:prstGeom prst="rect">
            <a:avLst/>
          </a:prstGeom>
          <a:ln w="76200" cmpd="tri">
            <a:solidFill>
              <a:srgbClr val="666699"/>
            </a:solidFill>
          </a:ln>
        </p:spPr>
      </p:pic>
    </p:spTree>
    <p:extLst>
      <p:ext uri="{BB962C8B-B14F-4D97-AF65-F5344CB8AC3E}">
        <p14:creationId xmlns:p14="http://schemas.microsoft.com/office/powerpoint/2010/main" val="392920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r>
              <a:rPr lang="en-US" altLang="zh-CN" dirty="0"/>
              <a:t>!</a:t>
            </a:r>
            <a:endParaRPr lang="en-US" dirty="0"/>
          </a:p>
        </p:txBody>
      </p:sp>
      <p:grpSp>
        <p:nvGrpSpPr>
          <p:cNvPr id="4" name="Group 3"/>
          <p:cNvGrpSpPr/>
          <p:nvPr/>
        </p:nvGrpSpPr>
        <p:grpSpPr>
          <a:xfrm>
            <a:off x="884023" y="3081330"/>
            <a:ext cx="3114147" cy="2000112"/>
            <a:chOff x="639406" y="4453848"/>
            <a:chExt cx="3114147" cy="2000112"/>
          </a:xfrm>
        </p:grpSpPr>
        <p:grpSp>
          <p:nvGrpSpPr>
            <p:cNvPr id="5" name="Group 4"/>
            <p:cNvGrpSpPr/>
            <p:nvPr/>
          </p:nvGrpSpPr>
          <p:grpSpPr>
            <a:xfrm>
              <a:off x="639406" y="4453848"/>
              <a:ext cx="3114147" cy="2000112"/>
              <a:chOff x="5380742" y="2398889"/>
              <a:chExt cx="3114147" cy="2000112"/>
            </a:xfrm>
          </p:grpSpPr>
          <p:cxnSp>
            <p:nvCxnSpPr>
              <p:cNvPr id="10" name="Straight Connector 9"/>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80742" y="2921000"/>
                <a:ext cx="312906" cy="369332"/>
              </a:xfrm>
              <a:prstGeom prst="rect">
                <a:avLst/>
              </a:prstGeom>
              <a:noFill/>
            </p:spPr>
            <p:txBody>
              <a:bodyPr wrap="none" rtlCol="0">
                <a:spAutoFit/>
              </a:bodyPr>
              <a:lstStyle/>
              <a:p>
                <a:r>
                  <a:rPr lang="en-US" dirty="0"/>
                  <a:t>v</a:t>
                </a:r>
              </a:p>
            </p:txBody>
          </p:sp>
          <p:sp>
            <p:nvSpPr>
              <p:cNvPr id="13" name="TextBox 12"/>
              <p:cNvSpPr txBox="1"/>
              <p:nvPr/>
            </p:nvSpPr>
            <p:spPr>
              <a:xfrm>
                <a:off x="7028928" y="4029669"/>
                <a:ext cx="300082" cy="369332"/>
              </a:xfrm>
              <a:prstGeom prst="rect">
                <a:avLst/>
              </a:prstGeom>
              <a:noFill/>
            </p:spPr>
            <p:txBody>
              <a:bodyPr wrap="none" rtlCol="0">
                <a:spAutoFit/>
              </a:bodyPr>
              <a:lstStyle/>
              <a:p>
                <a:r>
                  <a:rPr lang="en-US" dirty="0"/>
                  <a:t>x</a:t>
                </a:r>
              </a:p>
            </p:txBody>
          </p:sp>
        </p:grpSp>
        <p:cxnSp>
          <p:nvCxnSpPr>
            <p:cNvPr id="6" name="Straight Connector 5"/>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7" name="TextBox 6"/>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8" name="Straight Connector 7"/>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9" name="TextBox 8"/>
            <p:cNvSpPr txBox="1"/>
            <p:nvPr/>
          </p:nvSpPr>
          <p:spPr>
            <a:xfrm>
              <a:off x="2585004" y="5829955"/>
              <a:ext cx="312593" cy="369332"/>
            </a:xfrm>
            <a:prstGeom prst="rect">
              <a:avLst/>
            </a:prstGeom>
            <a:noFill/>
          </p:spPr>
          <p:txBody>
            <a:bodyPr wrap="none" rtlCol="0">
              <a:spAutoFit/>
            </a:bodyPr>
            <a:lstStyle/>
            <a:p>
              <a:r>
                <a:rPr lang="en-US" dirty="0"/>
                <a:t>0</a:t>
              </a:r>
            </a:p>
          </p:txBody>
        </p:sp>
      </p:grpSp>
      <p:grpSp>
        <p:nvGrpSpPr>
          <p:cNvPr id="14" name="Group 13"/>
          <p:cNvGrpSpPr/>
          <p:nvPr/>
        </p:nvGrpSpPr>
        <p:grpSpPr>
          <a:xfrm>
            <a:off x="4896749" y="3125117"/>
            <a:ext cx="3114147" cy="2000112"/>
            <a:chOff x="639406" y="4453848"/>
            <a:chExt cx="3114147" cy="2000112"/>
          </a:xfrm>
        </p:grpSpPr>
        <p:grpSp>
          <p:nvGrpSpPr>
            <p:cNvPr id="15" name="Group 14"/>
            <p:cNvGrpSpPr/>
            <p:nvPr/>
          </p:nvGrpSpPr>
          <p:grpSpPr>
            <a:xfrm>
              <a:off x="639406" y="4453848"/>
              <a:ext cx="3114147" cy="2000112"/>
              <a:chOff x="5380742" y="2398889"/>
              <a:chExt cx="3114147" cy="2000112"/>
            </a:xfrm>
          </p:grpSpPr>
          <p:cxnSp>
            <p:nvCxnSpPr>
              <p:cNvPr id="20" name="Straight Connector 19"/>
              <p:cNvCxnSpPr/>
              <p:nvPr/>
            </p:nvCxnSpPr>
            <p:spPr>
              <a:xfrm flipH="1">
                <a:off x="6096000" y="2398889"/>
                <a:ext cx="14111" cy="137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096000" y="3774996"/>
                <a:ext cx="2398889"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380742" y="2921000"/>
                <a:ext cx="312906" cy="369332"/>
              </a:xfrm>
              <a:prstGeom prst="rect">
                <a:avLst/>
              </a:prstGeom>
              <a:noFill/>
            </p:spPr>
            <p:txBody>
              <a:bodyPr wrap="none" rtlCol="0">
                <a:spAutoFit/>
              </a:bodyPr>
              <a:lstStyle/>
              <a:p>
                <a:r>
                  <a:rPr lang="en-US" dirty="0"/>
                  <a:t>v</a:t>
                </a:r>
              </a:p>
            </p:txBody>
          </p:sp>
          <p:sp>
            <p:nvSpPr>
              <p:cNvPr id="23" name="TextBox 22"/>
              <p:cNvSpPr txBox="1"/>
              <p:nvPr/>
            </p:nvSpPr>
            <p:spPr>
              <a:xfrm>
                <a:off x="7028928" y="4029669"/>
                <a:ext cx="300082" cy="369332"/>
              </a:xfrm>
              <a:prstGeom prst="rect">
                <a:avLst/>
              </a:prstGeom>
              <a:noFill/>
            </p:spPr>
            <p:txBody>
              <a:bodyPr wrap="none" rtlCol="0">
                <a:spAutoFit/>
              </a:bodyPr>
              <a:lstStyle/>
              <a:p>
                <a:r>
                  <a:rPr lang="en-US" dirty="0"/>
                  <a:t>x</a:t>
                </a:r>
              </a:p>
            </p:txBody>
          </p:sp>
        </p:grpSp>
        <p:cxnSp>
          <p:nvCxnSpPr>
            <p:cNvPr id="16" name="Straight Connector 15"/>
            <p:cNvCxnSpPr/>
            <p:nvPr/>
          </p:nvCxnSpPr>
          <p:spPr>
            <a:xfrm>
              <a:off x="1368775" y="5150556"/>
              <a:ext cx="2384778"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TextBox 16"/>
            <p:cNvSpPr txBox="1"/>
            <p:nvPr/>
          </p:nvSpPr>
          <p:spPr>
            <a:xfrm>
              <a:off x="1072446" y="4938891"/>
              <a:ext cx="312593" cy="369332"/>
            </a:xfrm>
            <a:prstGeom prst="rect">
              <a:avLst/>
            </a:prstGeom>
            <a:noFill/>
          </p:spPr>
          <p:txBody>
            <a:bodyPr wrap="none" rtlCol="0">
              <a:spAutoFit/>
            </a:bodyPr>
            <a:lstStyle/>
            <a:p>
              <a:r>
                <a:rPr lang="en-US" dirty="0"/>
                <a:t>0</a:t>
              </a:r>
            </a:p>
          </p:txBody>
        </p:sp>
        <p:cxnSp>
          <p:nvCxnSpPr>
            <p:cNvPr id="18" name="Straight Connector 17"/>
            <p:cNvCxnSpPr/>
            <p:nvPr/>
          </p:nvCxnSpPr>
          <p:spPr>
            <a:xfrm>
              <a:off x="2741301" y="4453848"/>
              <a:ext cx="0" cy="1376107"/>
            </a:xfrm>
            <a:prstGeom prst="line">
              <a:avLst/>
            </a:prstGeom>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2585004" y="5829955"/>
              <a:ext cx="312593" cy="369332"/>
            </a:xfrm>
            <a:prstGeom prst="rect">
              <a:avLst/>
            </a:prstGeom>
            <a:noFill/>
          </p:spPr>
          <p:txBody>
            <a:bodyPr wrap="none" rtlCol="0">
              <a:spAutoFit/>
            </a:bodyPr>
            <a:lstStyle/>
            <a:p>
              <a:r>
                <a:rPr lang="en-US" dirty="0"/>
                <a:t>0</a:t>
              </a:r>
            </a:p>
          </p:txBody>
        </p:sp>
      </p:grpSp>
      <p:sp>
        <p:nvSpPr>
          <p:cNvPr id="24" name="Oval 23"/>
          <p:cNvSpPr/>
          <p:nvPr/>
        </p:nvSpPr>
        <p:spPr>
          <a:xfrm>
            <a:off x="2532209" y="3324141"/>
            <a:ext cx="897580" cy="909434"/>
          </a:xfrm>
          <a:prstGeom prst="ellipse">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532209" y="3555009"/>
            <a:ext cx="897580" cy="461551"/>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884023" y="5409568"/>
            <a:ext cx="3773941" cy="1200329"/>
          </a:xfrm>
          <a:prstGeom prst="rect">
            <a:avLst/>
          </a:prstGeom>
          <a:noFill/>
        </p:spPr>
        <p:txBody>
          <a:bodyPr wrap="square" rtlCol="0">
            <a:spAutoFit/>
          </a:bodyPr>
          <a:lstStyle/>
          <a:p>
            <a:r>
              <a:rPr lang="en-US" altLang="zh-CN" dirty="0"/>
              <a:t>Say, the</a:t>
            </a:r>
            <a:r>
              <a:rPr lang="zh-CN" altLang="en-US" dirty="0"/>
              <a:t> </a:t>
            </a:r>
            <a:r>
              <a:rPr lang="en-US" altLang="zh-CN" dirty="0"/>
              <a:t>above</a:t>
            </a:r>
            <a:r>
              <a:rPr lang="zh-CN" altLang="en-US" dirty="0"/>
              <a:t> </a:t>
            </a:r>
            <a:r>
              <a:rPr lang="en-US" altLang="zh-CN" dirty="0"/>
              <a:t>phase</a:t>
            </a:r>
            <a:r>
              <a:rPr lang="zh-CN" altLang="en-US" dirty="0"/>
              <a:t> </a:t>
            </a:r>
            <a:r>
              <a:rPr lang="en-US" altLang="zh-CN" dirty="0"/>
              <a:t>portraits</a:t>
            </a:r>
            <a:r>
              <a:rPr lang="zh-CN" altLang="en-US" dirty="0"/>
              <a:t> </a:t>
            </a:r>
            <a:r>
              <a:rPr lang="en-US" altLang="zh-CN" dirty="0"/>
              <a:t>are</a:t>
            </a:r>
            <a:r>
              <a:rPr lang="zh-CN" altLang="en-US" dirty="0"/>
              <a:t> </a:t>
            </a:r>
            <a:r>
              <a:rPr lang="en-US" altLang="zh-CN" dirty="0"/>
              <a:t>about</a:t>
            </a:r>
            <a:r>
              <a:rPr lang="zh-CN" altLang="en-US" dirty="0"/>
              <a:t> </a:t>
            </a:r>
            <a:r>
              <a:rPr lang="en-US" altLang="zh-CN" dirty="0"/>
              <a:t>2</a:t>
            </a:r>
            <a:r>
              <a:rPr lang="zh-CN" altLang="en-US" dirty="0"/>
              <a:t> </a:t>
            </a:r>
            <a:r>
              <a:rPr lang="en-US" altLang="zh-CN" dirty="0"/>
              <a:t>oscillatory</a:t>
            </a:r>
            <a:r>
              <a:rPr lang="zh-CN" altLang="en-US" dirty="0"/>
              <a:t> </a:t>
            </a:r>
            <a:r>
              <a:rPr lang="en-US" altLang="zh-CN" dirty="0"/>
              <a:t>movements.</a:t>
            </a:r>
          </a:p>
          <a:p>
            <a:r>
              <a:rPr lang="en-US" altLang="zh-CN" dirty="0"/>
              <a:t>Describe</a:t>
            </a:r>
            <a:r>
              <a:rPr lang="zh-CN" altLang="en-US" dirty="0"/>
              <a:t> </a:t>
            </a:r>
            <a:r>
              <a:rPr lang="en-US" altLang="zh-CN" dirty="0"/>
              <a:t>and</a:t>
            </a:r>
            <a:r>
              <a:rPr lang="zh-CN" altLang="en-US" dirty="0"/>
              <a:t> </a:t>
            </a:r>
            <a:r>
              <a:rPr lang="en-US" altLang="zh-CN" dirty="0"/>
              <a:t>compare</a:t>
            </a:r>
            <a:r>
              <a:rPr lang="zh-CN" altLang="en-US" dirty="0"/>
              <a:t> </a:t>
            </a:r>
            <a:r>
              <a:rPr lang="en-US" altLang="zh-CN" dirty="0"/>
              <a:t>them.</a:t>
            </a:r>
            <a:endParaRPr lang="en-US" dirty="0"/>
          </a:p>
        </p:txBody>
      </p:sp>
      <p:sp>
        <p:nvSpPr>
          <p:cNvPr id="29" name="TextBox 28"/>
          <p:cNvSpPr txBox="1"/>
          <p:nvPr/>
        </p:nvSpPr>
        <p:spPr>
          <a:xfrm>
            <a:off x="5111673" y="5409568"/>
            <a:ext cx="3773941" cy="1200329"/>
          </a:xfrm>
          <a:prstGeom prst="rect">
            <a:avLst/>
          </a:prstGeom>
          <a:noFill/>
        </p:spPr>
        <p:txBody>
          <a:bodyPr wrap="square" rtlCol="0">
            <a:spAutoFit/>
          </a:bodyPr>
          <a:lstStyle/>
          <a:p>
            <a:r>
              <a:rPr lang="en-US" altLang="zh-CN" dirty="0"/>
              <a:t>Say, the</a:t>
            </a:r>
            <a:r>
              <a:rPr lang="zh-CN" altLang="en-US" dirty="0"/>
              <a:t> </a:t>
            </a:r>
            <a:r>
              <a:rPr lang="en-US" altLang="zh-CN" dirty="0"/>
              <a:t>above</a:t>
            </a:r>
            <a:r>
              <a:rPr lang="zh-CN" altLang="en-US" dirty="0"/>
              <a:t> </a:t>
            </a:r>
            <a:r>
              <a:rPr lang="en-US" altLang="zh-CN" dirty="0"/>
              <a:t>phase</a:t>
            </a:r>
            <a:r>
              <a:rPr lang="zh-CN" altLang="en-US" dirty="0"/>
              <a:t> </a:t>
            </a:r>
            <a:r>
              <a:rPr lang="en-US" altLang="zh-CN" dirty="0"/>
              <a:t>portraits</a:t>
            </a:r>
            <a:r>
              <a:rPr lang="zh-CN" altLang="en-US" dirty="0"/>
              <a:t> </a:t>
            </a:r>
            <a:r>
              <a:rPr lang="en-US" altLang="zh-CN" dirty="0"/>
              <a:t>are</a:t>
            </a:r>
            <a:r>
              <a:rPr lang="zh-CN" altLang="en-US" dirty="0"/>
              <a:t> </a:t>
            </a:r>
            <a:r>
              <a:rPr lang="en-US" altLang="zh-CN" dirty="0"/>
              <a:t>about</a:t>
            </a:r>
            <a:r>
              <a:rPr lang="zh-CN" altLang="en-US" dirty="0"/>
              <a:t> </a:t>
            </a:r>
            <a:r>
              <a:rPr lang="en-US" altLang="zh-CN" dirty="0"/>
              <a:t>2</a:t>
            </a:r>
            <a:r>
              <a:rPr lang="zh-CN" altLang="en-US" dirty="0"/>
              <a:t> </a:t>
            </a:r>
            <a:r>
              <a:rPr lang="en-US" altLang="zh-CN" dirty="0"/>
              <a:t>oscillatory</a:t>
            </a:r>
            <a:r>
              <a:rPr lang="zh-CN" altLang="en-US" dirty="0"/>
              <a:t> </a:t>
            </a:r>
            <a:r>
              <a:rPr lang="en-US" altLang="zh-CN" dirty="0"/>
              <a:t>movements.</a:t>
            </a:r>
          </a:p>
          <a:p>
            <a:r>
              <a:rPr lang="en-US" altLang="zh-CN" dirty="0"/>
              <a:t>Describe</a:t>
            </a:r>
            <a:r>
              <a:rPr lang="zh-CN" altLang="en-US" dirty="0"/>
              <a:t> </a:t>
            </a:r>
            <a:r>
              <a:rPr lang="en-US" altLang="zh-CN" dirty="0"/>
              <a:t>and</a:t>
            </a:r>
            <a:r>
              <a:rPr lang="zh-CN" altLang="en-US" dirty="0"/>
              <a:t> </a:t>
            </a:r>
            <a:r>
              <a:rPr lang="en-US" altLang="zh-CN" dirty="0"/>
              <a:t>compare</a:t>
            </a:r>
            <a:r>
              <a:rPr lang="zh-CN" altLang="en-US" dirty="0"/>
              <a:t> </a:t>
            </a:r>
            <a:r>
              <a:rPr lang="en-US" altLang="zh-CN" dirty="0"/>
              <a:t>them.</a:t>
            </a:r>
            <a:endParaRPr lang="en-US" dirty="0"/>
          </a:p>
        </p:txBody>
      </p:sp>
      <p:sp>
        <p:nvSpPr>
          <p:cNvPr id="30" name="Rectangle 29"/>
          <p:cNvSpPr/>
          <p:nvPr/>
        </p:nvSpPr>
        <p:spPr>
          <a:xfrm>
            <a:off x="6529257" y="3362507"/>
            <a:ext cx="901957" cy="902428"/>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746324" y="3156477"/>
            <a:ext cx="473283" cy="1292218"/>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8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Mass spring without damping</a:t>
            </a:r>
          </a:p>
        </p:txBody>
      </p:sp>
      <p:sp>
        <p:nvSpPr>
          <p:cNvPr id="3" name="Content Placeholder 2"/>
          <p:cNvSpPr>
            <a:spLocks noGrp="1"/>
          </p:cNvSpPr>
          <p:nvPr>
            <p:ph idx="1"/>
          </p:nvPr>
        </p:nvSpPr>
        <p:spPr>
          <a:xfrm>
            <a:off x="1114424" y="2595562"/>
            <a:ext cx="4064354" cy="2075215"/>
          </a:xfrm>
        </p:spPr>
        <p:txBody>
          <a:bodyPr/>
          <a:lstStyle/>
          <a:p>
            <a:r>
              <a:rPr lang="en-US" dirty="0" err="1"/>
              <a:t>Undamped</a:t>
            </a:r>
            <a:r>
              <a:rPr lang="zh-CN" altLang="en-US" dirty="0"/>
              <a:t> </a:t>
            </a:r>
            <a:r>
              <a:rPr lang="en-US" altLang="zh-CN" dirty="0"/>
              <a:t>mass</a:t>
            </a:r>
            <a:r>
              <a:rPr lang="zh-CN" altLang="en-US" dirty="0"/>
              <a:t> </a:t>
            </a:r>
            <a:r>
              <a:rPr lang="en-US" altLang="zh-CN" dirty="0"/>
              <a:t>spring</a:t>
            </a:r>
            <a:r>
              <a:rPr lang="zh-CN" altLang="en-US" dirty="0"/>
              <a:t> </a:t>
            </a:r>
            <a:r>
              <a:rPr lang="en-US" altLang="zh-CN" dirty="0"/>
              <a:t>(harmonic</a:t>
            </a:r>
            <a:r>
              <a:rPr lang="zh-CN" altLang="en-US" dirty="0"/>
              <a:t> </a:t>
            </a:r>
            <a:r>
              <a:rPr lang="en-US" altLang="zh-CN" dirty="0"/>
              <a:t>oscillator):</a:t>
            </a:r>
            <a:r>
              <a:rPr lang="zh-CN" altLang="en-US" dirty="0"/>
              <a:t> </a:t>
            </a:r>
            <a:r>
              <a:rPr lang="en-US" altLang="zh-CN" dirty="0"/>
              <a:t>not</a:t>
            </a:r>
            <a:r>
              <a:rPr lang="zh-CN" altLang="en-US" dirty="0"/>
              <a:t> </a:t>
            </a:r>
            <a:r>
              <a:rPr lang="en-US" altLang="zh-CN" dirty="0"/>
              <a:t>stable.</a:t>
            </a:r>
            <a:r>
              <a:rPr lang="zh-CN" altLang="en-US" dirty="0"/>
              <a:t> </a:t>
            </a:r>
            <a:r>
              <a:rPr lang="en-US" altLang="zh-CN" dirty="0"/>
              <a:t>It</a:t>
            </a:r>
            <a:r>
              <a:rPr lang="zh-CN" altLang="en-US" dirty="0"/>
              <a:t> </a:t>
            </a:r>
            <a:r>
              <a:rPr lang="en-US" altLang="zh-CN" dirty="0"/>
              <a:t>stays</a:t>
            </a:r>
            <a:r>
              <a:rPr lang="zh-CN" altLang="en-US" dirty="0"/>
              <a:t> </a:t>
            </a:r>
            <a:r>
              <a:rPr lang="en-US" altLang="zh-CN" dirty="0"/>
              <a:t>where</a:t>
            </a:r>
            <a:r>
              <a:rPr lang="zh-CN" altLang="en-US" dirty="0"/>
              <a:t> </a:t>
            </a:r>
            <a:r>
              <a:rPr lang="en-US" altLang="zh-CN" dirty="0"/>
              <a:t>it</a:t>
            </a:r>
            <a:r>
              <a:rPr lang="zh-CN" altLang="en-US" dirty="0"/>
              <a:t> </a:t>
            </a:r>
            <a:r>
              <a:rPr lang="en-US" altLang="zh-CN" dirty="0"/>
              <a:t>is</a:t>
            </a:r>
            <a:r>
              <a:rPr lang="zh-CN" altLang="en-US" dirty="0"/>
              <a:t> </a:t>
            </a:r>
            <a:r>
              <a:rPr lang="en-US" altLang="zh-CN" dirty="0"/>
              <a:t>put.</a:t>
            </a:r>
            <a:r>
              <a:rPr lang="zh-CN" altLang="en-US" dirty="0"/>
              <a:t> </a:t>
            </a:r>
            <a:r>
              <a:rPr lang="en-US" altLang="zh-CN" dirty="0"/>
              <a:t>If</a:t>
            </a:r>
            <a:r>
              <a:rPr lang="zh-CN" altLang="en-US" dirty="0"/>
              <a:t> </a:t>
            </a:r>
            <a:r>
              <a:rPr lang="en-US" altLang="zh-CN" dirty="0"/>
              <a:t>perturbed,</a:t>
            </a:r>
            <a:r>
              <a:rPr lang="zh-CN" altLang="en-US" dirty="0"/>
              <a:t> </a:t>
            </a:r>
            <a:r>
              <a:rPr lang="en-US" altLang="zh-CN" dirty="0"/>
              <a:t>it</a:t>
            </a:r>
            <a:r>
              <a:rPr lang="zh-CN" altLang="en-US" dirty="0"/>
              <a:t> </a:t>
            </a:r>
            <a:r>
              <a:rPr lang="en-US" altLang="zh-CN" dirty="0"/>
              <a:t>stays</a:t>
            </a:r>
            <a:r>
              <a:rPr lang="zh-CN" altLang="en-US" dirty="0"/>
              <a:t> </a:t>
            </a:r>
            <a:r>
              <a:rPr lang="en-US" altLang="zh-CN" dirty="0"/>
              <a:t>where</a:t>
            </a:r>
            <a:r>
              <a:rPr lang="zh-CN" altLang="en-US" dirty="0"/>
              <a:t> </a:t>
            </a:r>
            <a:r>
              <a:rPr lang="en-US" altLang="zh-CN" dirty="0"/>
              <a:t>the</a:t>
            </a:r>
            <a:r>
              <a:rPr lang="zh-CN" altLang="en-US" dirty="0"/>
              <a:t> </a:t>
            </a:r>
            <a:r>
              <a:rPr lang="en-US" altLang="zh-CN" dirty="0"/>
              <a:t>perturbation</a:t>
            </a:r>
            <a:r>
              <a:rPr lang="zh-CN" altLang="en-US" dirty="0"/>
              <a:t> </a:t>
            </a:r>
            <a:r>
              <a:rPr lang="en-US" altLang="zh-CN" dirty="0"/>
              <a:t>leaves</a:t>
            </a:r>
            <a:r>
              <a:rPr lang="zh-CN" altLang="en-US" dirty="0"/>
              <a:t> </a:t>
            </a:r>
            <a:r>
              <a:rPr lang="en-US" altLang="zh-CN" dirty="0"/>
              <a:t>it.</a:t>
            </a:r>
            <a:r>
              <a:rPr lang="zh-CN" altLang="en-US" dirty="0"/>
              <a:t> </a:t>
            </a:r>
            <a:endParaRPr lang="en-US" dirty="0"/>
          </a:p>
        </p:txBody>
      </p:sp>
      <p:pic>
        <p:nvPicPr>
          <p:cNvPr id="5" name="Picture 4"/>
          <p:cNvPicPr>
            <a:picLocks noChangeAspect="1"/>
          </p:cNvPicPr>
          <p:nvPr/>
        </p:nvPicPr>
        <p:blipFill>
          <a:blip r:embed="rId2"/>
          <a:stretch>
            <a:fillRect/>
          </a:stretch>
        </p:blipFill>
        <p:spPr>
          <a:xfrm>
            <a:off x="6194778" y="2667000"/>
            <a:ext cx="2442633" cy="2106328"/>
          </a:xfrm>
          <a:prstGeom prst="rect">
            <a:avLst/>
          </a:prstGeom>
        </p:spPr>
      </p:pic>
    </p:spTree>
    <p:extLst>
      <p:ext uri="{BB962C8B-B14F-4D97-AF65-F5344CB8AC3E}">
        <p14:creationId xmlns:p14="http://schemas.microsoft.com/office/powerpoint/2010/main" val="631034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Higher-order control </a:t>
            </a:r>
            <a:r>
              <a:rPr lang="en-US" altLang="zh-CN" sz="2400" dirty="0"/>
              <a:t>(</a:t>
            </a:r>
            <a:r>
              <a:rPr lang="en-US" sz="2400" dirty="0"/>
              <a:t>the mass spring model</a:t>
            </a:r>
            <a:r>
              <a:rPr lang="en-US" altLang="zh-CN" sz="2400" dirty="0"/>
              <a:t>)</a:t>
            </a:r>
            <a:r>
              <a:rPr lang="zh-CN" altLang="en-US" sz="2400" dirty="0"/>
              <a:t> </a:t>
            </a:r>
            <a:r>
              <a:rPr lang="en-US" altLang="zh-CN" sz="2400" dirty="0"/>
              <a:t>for</a:t>
            </a:r>
            <a:r>
              <a:rPr lang="zh-CN" altLang="en-US" sz="2400" dirty="0"/>
              <a:t> </a:t>
            </a:r>
            <a:r>
              <a:rPr lang="en-US" altLang="zh-CN" sz="2400" b="1" dirty="0"/>
              <a:t>single-joint discrete</a:t>
            </a:r>
            <a:r>
              <a:rPr lang="zh-CN" altLang="en-US" sz="2400" b="1" dirty="0"/>
              <a:t> </a:t>
            </a:r>
            <a:r>
              <a:rPr lang="en-US" altLang="zh-CN" sz="2400" b="1" dirty="0"/>
              <a:t>reaching</a:t>
            </a:r>
            <a:endParaRPr lang="en-US" sz="2400" b="1" dirty="0"/>
          </a:p>
        </p:txBody>
      </p:sp>
      <p:sp>
        <p:nvSpPr>
          <p:cNvPr id="3" name="Content Placeholder 2"/>
          <p:cNvSpPr>
            <a:spLocks noGrp="1"/>
          </p:cNvSpPr>
          <p:nvPr>
            <p:ph idx="1"/>
          </p:nvPr>
        </p:nvSpPr>
        <p:spPr>
          <a:xfrm>
            <a:off x="1114424" y="2595562"/>
            <a:ext cx="4064354" cy="2360260"/>
          </a:xfrm>
        </p:spPr>
        <p:txBody>
          <a:bodyPr>
            <a:normAutofit/>
          </a:bodyPr>
          <a:lstStyle/>
          <a:p>
            <a:r>
              <a:rPr lang="en-US" dirty="0"/>
              <a:t>Damped</a:t>
            </a:r>
            <a:r>
              <a:rPr lang="zh-CN" altLang="en-US" dirty="0"/>
              <a:t> </a:t>
            </a:r>
            <a:r>
              <a:rPr lang="en-US" altLang="zh-CN" dirty="0"/>
              <a:t>mass</a:t>
            </a:r>
            <a:r>
              <a:rPr lang="zh-CN" altLang="en-US" dirty="0"/>
              <a:t> </a:t>
            </a:r>
            <a:r>
              <a:rPr lang="en-US" altLang="zh-CN" dirty="0"/>
              <a:t>spring</a:t>
            </a:r>
            <a:r>
              <a:rPr lang="zh-CN" altLang="en-US" dirty="0"/>
              <a:t> </a:t>
            </a:r>
            <a:r>
              <a:rPr lang="en-US" altLang="zh-CN" dirty="0"/>
              <a:t>(damped</a:t>
            </a:r>
            <a:r>
              <a:rPr lang="zh-CN" altLang="en-US" dirty="0"/>
              <a:t> </a:t>
            </a:r>
            <a:r>
              <a:rPr lang="en-US" altLang="zh-CN" dirty="0"/>
              <a:t>harmonic</a:t>
            </a:r>
            <a:r>
              <a:rPr lang="zh-CN" altLang="en-US" dirty="0"/>
              <a:t> </a:t>
            </a:r>
            <a:r>
              <a:rPr lang="en-US" altLang="zh-CN" dirty="0"/>
              <a:t>oscillator):</a:t>
            </a:r>
            <a:r>
              <a:rPr lang="zh-CN" altLang="en-US" dirty="0"/>
              <a:t> </a:t>
            </a:r>
            <a:r>
              <a:rPr lang="en-US" altLang="zh-CN" dirty="0"/>
              <a:t>stable.</a:t>
            </a:r>
            <a:r>
              <a:rPr lang="zh-CN" altLang="en-US" dirty="0"/>
              <a:t> </a:t>
            </a:r>
            <a:r>
              <a:rPr lang="en-US" altLang="zh-CN" dirty="0"/>
              <a:t>The</a:t>
            </a:r>
            <a:r>
              <a:rPr lang="zh-CN" altLang="en-US" dirty="0"/>
              <a:t> </a:t>
            </a:r>
            <a:r>
              <a:rPr lang="en-US" altLang="zh-CN" dirty="0"/>
              <a:t>system</a:t>
            </a:r>
            <a:r>
              <a:rPr lang="zh-CN" altLang="en-US" dirty="0"/>
              <a:t> </a:t>
            </a:r>
            <a:r>
              <a:rPr lang="en-US" altLang="zh-CN" dirty="0"/>
              <a:t>always</a:t>
            </a:r>
            <a:r>
              <a:rPr lang="zh-CN" altLang="en-US" dirty="0"/>
              <a:t> </a:t>
            </a:r>
            <a:r>
              <a:rPr lang="en-US" altLang="zh-CN" dirty="0"/>
              <a:t>settles</a:t>
            </a:r>
            <a:r>
              <a:rPr lang="zh-CN" altLang="en-US" dirty="0"/>
              <a:t> </a:t>
            </a:r>
            <a:r>
              <a:rPr lang="en-US" altLang="zh-CN" dirty="0"/>
              <a:t>to</a:t>
            </a:r>
            <a:r>
              <a:rPr lang="zh-CN" altLang="en-US" dirty="0"/>
              <a:t> </a:t>
            </a:r>
            <a:r>
              <a:rPr lang="en-US" altLang="zh-CN" dirty="0"/>
              <a:t>a</a:t>
            </a:r>
            <a:r>
              <a:rPr lang="zh-CN" altLang="en-US" dirty="0"/>
              <a:t> </a:t>
            </a:r>
            <a:r>
              <a:rPr lang="en-US" altLang="zh-CN" dirty="0"/>
              <a:t>point</a:t>
            </a:r>
            <a:r>
              <a:rPr lang="zh-CN" altLang="en-US" dirty="0"/>
              <a:t> </a:t>
            </a:r>
            <a:r>
              <a:rPr lang="en-US" altLang="zh-CN" dirty="0"/>
              <a:t>attractor.</a:t>
            </a:r>
            <a:r>
              <a:rPr lang="zh-CN" altLang="en-US" dirty="0"/>
              <a:t> </a:t>
            </a:r>
            <a:r>
              <a:rPr lang="en-US" altLang="zh-CN" dirty="0"/>
              <a:t>The</a:t>
            </a:r>
            <a:r>
              <a:rPr lang="zh-CN" altLang="en-US" dirty="0"/>
              <a:t> </a:t>
            </a:r>
            <a:r>
              <a:rPr lang="en-US" altLang="zh-CN" dirty="0"/>
              <a:t>damping</a:t>
            </a:r>
            <a:r>
              <a:rPr lang="zh-CN" altLang="en-US" dirty="0"/>
              <a:t> </a:t>
            </a:r>
            <a:r>
              <a:rPr lang="en-US" altLang="zh-CN" dirty="0"/>
              <a:t>term</a:t>
            </a:r>
            <a:r>
              <a:rPr lang="zh-CN" altLang="en-US" dirty="0"/>
              <a:t> </a:t>
            </a:r>
            <a:r>
              <a:rPr lang="en-US" altLang="zh-CN" dirty="0"/>
              <a:t>determines</a:t>
            </a:r>
            <a:r>
              <a:rPr lang="zh-CN" altLang="en-US" dirty="0"/>
              <a:t> </a:t>
            </a:r>
            <a:r>
              <a:rPr lang="en-US" altLang="zh-CN" dirty="0"/>
              <a:t>how</a:t>
            </a:r>
            <a:r>
              <a:rPr lang="zh-CN" altLang="en-US" dirty="0"/>
              <a:t> </a:t>
            </a:r>
            <a:r>
              <a:rPr lang="en-US" altLang="zh-CN" dirty="0"/>
              <a:t>fast</a:t>
            </a:r>
            <a:r>
              <a:rPr lang="zh-CN" altLang="en-US" dirty="0"/>
              <a:t> </a:t>
            </a:r>
            <a:r>
              <a:rPr lang="en-US" altLang="zh-CN" dirty="0"/>
              <a:t>the</a:t>
            </a:r>
            <a:r>
              <a:rPr lang="zh-CN" altLang="en-US" dirty="0"/>
              <a:t> </a:t>
            </a:r>
            <a:r>
              <a:rPr lang="en-US" altLang="zh-CN" dirty="0"/>
              <a:t>system</a:t>
            </a:r>
            <a:r>
              <a:rPr lang="zh-CN" altLang="en-US" dirty="0"/>
              <a:t> </a:t>
            </a:r>
            <a:r>
              <a:rPr lang="en-US" altLang="zh-CN" dirty="0"/>
              <a:t>settles.</a:t>
            </a:r>
            <a:endParaRPr lang="en-US" dirty="0"/>
          </a:p>
        </p:txBody>
      </p:sp>
      <p:pic>
        <p:nvPicPr>
          <p:cNvPr id="4" name="Picture 3"/>
          <p:cNvPicPr>
            <a:picLocks noChangeAspect="1"/>
          </p:cNvPicPr>
          <p:nvPr/>
        </p:nvPicPr>
        <p:blipFill>
          <a:blip r:embed="rId2"/>
          <a:stretch>
            <a:fillRect/>
          </a:stretch>
        </p:blipFill>
        <p:spPr>
          <a:xfrm>
            <a:off x="5428545" y="2779889"/>
            <a:ext cx="2408767" cy="1966340"/>
          </a:xfrm>
          <a:prstGeom prst="rect">
            <a:avLst/>
          </a:prstGeom>
        </p:spPr>
      </p:pic>
      <p:pic>
        <p:nvPicPr>
          <p:cNvPr id="6" name="Picture 5"/>
          <p:cNvPicPr>
            <a:picLocks noChangeAspect="1"/>
          </p:cNvPicPr>
          <p:nvPr/>
        </p:nvPicPr>
        <p:blipFill>
          <a:blip r:embed="rId3"/>
          <a:stretch>
            <a:fillRect/>
          </a:stretch>
        </p:blipFill>
        <p:spPr>
          <a:xfrm>
            <a:off x="5906912" y="4955822"/>
            <a:ext cx="1739900" cy="1562100"/>
          </a:xfrm>
          <a:prstGeom prst="rect">
            <a:avLst/>
          </a:prstGeom>
        </p:spPr>
      </p:pic>
      <p:sp>
        <p:nvSpPr>
          <p:cNvPr id="7" name="Down Arrow 6"/>
          <p:cNvSpPr/>
          <p:nvPr/>
        </p:nvSpPr>
        <p:spPr>
          <a:xfrm>
            <a:off x="7837311" y="3160889"/>
            <a:ext cx="1076501" cy="2850444"/>
          </a:xfrm>
          <a:prstGeom prst="down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a:t>As</a:t>
            </a:r>
            <a:r>
              <a:rPr lang="zh-CN" altLang="en-US" dirty="0"/>
              <a:t> </a:t>
            </a:r>
            <a:r>
              <a:rPr lang="en-US" altLang="zh-CN" dirty="0"/>
              <a:t>damping</a:t>
            </a:r>
            <a:r>
              <a:rPr lang="zh-CN" altLang="en-US" dirty="0"/>
              <a:t> </a:t>
            </a:r>
            <a:r>
              <a:rPr lang="en-US" altLang="zh-CN" dirty="0"/>
              <a:t>becomes</a:t>
            </a:r>
            <a:r>
              <a:rPr lang="zh-CN" altLang="en-US" dirty="0"/>
              <a:t> </a:t>
            </a:r>
            <a:r>
              <a:rPr lang="en-US" altLang="zh-CN" dirty="0"/>
              <a:t>heavier</a:t>
            </a:r>
            <a:endParaRPr lang="en-US" dirty="0"/>
          </a:p>
        </p:txBody>
      </p:sp>
      <p:sp>
        <p:nvSpPr>
          <p:cNvPr id="8" name="TextBox 7"/>
          <p:cNvSpPr txBox="1"/>
          <p:nvPr/>
        </p:nvSpPr>
        <p:spPr>
          <a:xfrm>
            <a:off x="3993444" y="5249333"/>
            <a:ext cx="179091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Point attractor</a:t>
            </a:r>
          </a:p>
        </p:txBody>
      </p:sp>
      <p:cxnSp>
        <p:nvCxnSpPr>
          <p:cNvPr id="10" name="Straight Arrow Connector 9"/>
          <p:cNvCxnSpPr/>
          <p:nvPr/>
        </p:nvCxnSpPr>
        <p:spPr>
          <a:xfrm flipV="1">
            <a:off x="5428545" y="3852333"/>
            <a:ext cx="1147233" cy="13970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a:off x="5428545" y="5618665"/>
            <a:ext cx="1147233" cy="181002"/>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5" name="TextBox 4"/>
          <p:cNvSpPr txBox="1"/>
          <p:nvPr/>
        </p:nvSpPr>
        <p:spPr>
          <a:xfrm>
            <a:off x="233573" y="5153336"/>
            <a:ext cx="3451486" cy="646331"/>
          </a:xfrm>
          <a:prstGeom prst="rect">
            <a:avLst/>
          </a:prstGeom>
          <a:noFill/>
        </p:spPr>
        <p:txBody>
          <a:bodyPr wrap="none" rtlCol="0">
            <a:spAutoFit/>
          </a:bodyPr>
          <a:lstStyle/>
          <a:p>
            <a:r>
              <a:rPr lang="en-US" dirty="0"/>
              <a:t>Damped</a:t>
            </a:r>
            <a:r>
              <a:rPr lang="zh-CN" altLang="en-US" dirty="0"/>
              <a:t> </a:t>
            </a:r>
            <a:r>
              <a:rPr lang="en-US" altLang="zh-CN" dirty="0"/>
              <a:t>harmonic</a:t>
            </a:r>
            <a:r>
              <a:rPr lang="zh-CN" altLang="en-US" dirty="0"/>
              <a:t> </a:t>
            </a:r>
            <a:r>
              <a:rPr lang="en-US" altLang="zh-CN" dirty="0"/>
              <a:t>oscillator:</a:t>
            </a:r>
          </a:p>
          <a:p>
            <a:r>
              <a:rPr lang="en-US" dirty="0"/>
              <a:t>F</a:t>
            </a:r>
            <a:r>
              <a:rPr lang="zh-CN" altLang="en-US" dirty="0"/>
              <a:t> </a:t>
            </a:r>
            <a:r>
              <a:rPr lang="en-US" altLang="zh-CN" dirty="0"/>
              <a:t>=</a:t>
            </a:r>
            <a:r>
              <a:rPr lang="zh-CN" altLang="en-US" dirty="0"/>
              <a:t> </a:t>
            </a:r>
            <a:r>
              <a:rPr lang="en-US" altLang="zh-CN" dirty="0"/>
              <a:t>-k</a:t>
            </a:r>
            <a:r>
              <a:rPr lang="zh-CN" altLang="en-US" dirty="0"/>
              <a:t> * </a:t>
            </a:r>
            <a:r>
              <a:rPr lang="en-US" altLang="zh-CN" dirty="0"/>
              <a:t>x</a:t>
            </a:r>
            <a:r>
              <a:rPr lang="zh-CN" altLang="en-US" dirty="0"/>
              <a:t> </a:t>
            </a:r>
            <a:r>
              <a:rPr lang="en-US" altLang="zh-CN" dirty="0"/>
              <a:t>–</a:t>
            </a:r>
            <a:r>
              <a:rPr lang="zh-CN" altLang="en-US" dirty="0"/>
              <a:t> </a:t>
            </a:r>
            <a:r>
              <a:rPr lang="en-US" altLang="zh-CN" dirty="0"/>
              <a:t>c</a:t>
            </a:r>
            <a:r>
              <a:rPr lang="zh-CN" altLang="en-US" dirty="0"/>
              <a:t> * </a:t>
            </a:r>
            <a:r>
              <a:rPr lang="en-US" altLang="zh-CN" dirty="0"/>
              <a:t>v</a:t>
            </a:r>
            <a:r>
              <a:rPr lang="zh-CN" altLang="en-US" dirty="0"/>
              <a:t> </a:t>
            </a:r>
            <a:r>
              <a:rPr lang="en-US" altLang="zh-CN" dirty="0"/>
              <a:t>=</a:t>
            </a:r>
            <a:r>
              <a:rPr lang="zh-CN" altLang="en-US" dirty="0"/>
              <a:t> </a:t>
            </a:r>
            <a:r>
              <a:rPr lang="en-US" altLang="zh-CN" dirty="0"/>
              <a:t>m</a:t>
            </a:r>
            <a:r>
              <a:rPr lang="zh-CN" altLang="en-US" dirty="0"/>
              <a:t> * </a:t>
            </a:r>
            <a:r>
              <a:rPr lang="en-US" altLang="zh-CN" dirty="0"/>
              <a:t>a</a:t>
            </a:r>
            <a:r>
              <a:rPr lang="zh-CN" altLang="en-US" dirty="0"/>
              <a:t> </a:t>
            </a:r>
            <a:endParaRPr lang="en-US" dirty="0"/>
          </a:p>
        </p:txBody>
      </p:sp>
    </p:spTree>
    <p:extLst>
      <p:ext uri="{BB962C8B-B14F-4D97-AF65-F5344CB8AC3E}">
        <p14:creationId xmlns:p14="http://schemas.microsoft.com/office/powerpoint/2010/main" val="2515204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Higher-order control </a:t>
            </a:r>
            <a:r>
              <a:rPr lang="en-US" altLang="zh-CN" sz="2800" dirty="0"/>
              <a:t>(</a:t>
            </a:r>
            <a:r>
              <a:rPr lang="en-US" sz="2800" dirty="0"/>
              <a:t>the mass spring model</a:t>
            </a:r>
            <a:r>
              <a:rPr lang="en-US" altLang="zh-CN" sz="2800" dirty="0"/>
              <a:t>)</a:t>
            </a:r>
            <a:r>
              <a:rPr lang="zh-CN" altLang="en-US" sz="2800" dirty="0"/>
              <a:t> </a:t>
            </a:r>
            <a:r>
              <a:rPr lang="en-US" altLang="zh-CN" sz="2800" dirty="0"/>
              <a:t>for</a:t>
            </a:r>
            <a:r>
              <a:rPr lang="zh-CN" altLang="en-US" sz="2800" dirty="0"/>
              <a:t> </a:t>
            </a:r>
            <a:r>
              <a:rPr lang="en-US" altLang="zh-CN" sz="2800" b="1" dirty="0"/>
              <a:t>rhythmic</a:t>
            </a:r>
            <a:r>
              <a:rPr lang="zh-CN" altLang="en-US" sz="2800" b="1" dirty="0"/>
              <a:t> </a:t>
            </a:r>
            <a:r>
              <a:rPr lang="en-US" altLang="zh-CN" sz="2800" dirty="0"/>
              <a:t>limb</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243877" y="2074064"/>
            <a:ext cx="8669936" cy="1581327"/>
          </a:xfrm>
        </p:spPr>
        <p:txBody>
          <a:bodyPr>
            <a:normAutofit/>
          </a:bodyPr>
          <a:lstStyle/>
          <a:p>
            <a:r>
              <a:rPr lang="en-US" altLang="zh-CN" sz="1800" dirty="0"/>
              <a:t>Rhythmic</a:t>
            </a:r>
            <a:r>
              <a:rPr lang="zh-CN" altLang="en-US" sz="1800" dirty="0"/>
              <a:t> </a:t>
            </a:r>
            <a:r>
              <a:rPr lang="en-US" altLang="zh-CN" sz="1800" dirty="0"/>
              <a:t>movement</a:t>
            </a:r>
            <a:r>
              <a:rPr lang="zh-CN" altLang="en-US" sz="1800" dirty="0"/>
              <a:t> </a:t>
            </a:r>
            <a:r>
              <a:rPr lang="en-US" altLang="zh-CN" sz="1800" dirty="0"/>
              <a:t>of</a:t>
            </a:r>
            <a:r>
              <a:rPr lang="zh-CN" altLang="en-US" sz="1800" dirty="0"/>
              <a:t> </a:t>
            </a:r>
            <a:r>
              <a:rPr lang="en-US" altLang="zh-CN" sz="1800" dirty="0"/>
              <a:t>a</a:t>
            </a:r>
            <a:r>
              <a:rPr lang="zh-CN" altLang="en-US" sz="1800" dirty="0"/>
              <a:t> </a:t>
            </a:r>
            <a:r>
              <a:rPr lang="en-US" altLang="zh-CN" sz="1800" dirty="0"/>
              <a:t>single</a:t>
            </a:r>
            <a:r>
              <a:rPr lang="zh-CN" altLang="en-US" sz="1800" dirty="0"/>
              <a:t> </a:t>
            </a:r>
            <a:r>
              <a:rPr lang="en-US" altLang="zh-CN" sz="1800" dirty="0"/>
              <a:t>joint</a:t>
            </a:r>
            <a:r>
              <a:rPr lang="zh-CN" altLang="en-US" sz="1800" dirty="0"/>
              <a:t> </a:t>
            </a:r>
            <a:r>
              <a:rPr lang="en-US" altLang="zh-CN" sz="1800" dirty="0"/>
              <a:t>(as</a:t>
            </a:r>
            <a:r>
              <a:rPr lang="zh-CN" altLang="en-US" sz="1800" dirty="0"/>
              <a:t> </a:t>
            </a:r>
            <a:r>
              <a:rPr lang="en-US" altLang="zh-CN" sz="1800" dirty="0"/>
              <a:t>leg</a:t>
            </a:r>
            <a:r>
              <a:rPr lang="zh-CN" altLang="en-US" sz="1800" dirty="0"/>
              <a:t> </a:t>
            </a:r>
            <a:r>
              <a:rPr lang="en-US" altLang="zh-CN" sz="1800" dirty="0"/>
              <a:t>and</a:t>
            </a:r>
            <a:r>
              <a:rPr lang="zh-CN" altLang="en-US" sz="1800" dirty="0"/>
              <a:t> </a:t>
            </a:r>
            <a:r>
              <a:rPr lang="en-US" altLang="zh-CN" sz="1800" dirty="0"/>
              <a:t>arm</a:t>
            </a:r>
            <a:r>
              <a:rPr lang="zh-CN" altLang="en-US" sz="1800" dirty="0"/>
              <a:t> </a:t>
            </a:r>
            <a:r>
              <a:rPr lang="en-US" altLang="zh-CN" sz="1800" dirty="0"/>
              <a:t>swings)</a:t>
            </a:r>
            <a:r>
              <a:rPr lang="zh-CN" altLang="en-US" sz="1800" dirty="0"/>
              <a:t> </a:t>
            </a:r>
            <a:r>
              <a:rPr lang="en-US" altLang="zh-CN" sz="1800" dirty="0"/>
              <a:t>exhibit</a:t>
            </a:r>
            <a:r>
              <a:rPr lang="zh-CN" altLang="en-US" sz="1800" dirty="0"/>
              <a:t> </a:t>
            </a:r>
            <a:r>
              <a:rPr lang="en-US" altLang="zh-CN" sz="1800" b="1" dirty="0"/>
              <a:t>limit</a:t>
            </a:r>
            <a:r>
              <a:rPr lang="zh-CN" altLang="en-US" sz="1800" b="1" dirty="0"/>
              <a:t> </a:t>
            </a:r>
            <a:r>
              <a:rPr lang="en-US" altLang="zh-CN" sz="1800" b="1" dirty="0"/>
              <a:t>cycle</a:t>
            </a:r>
            <a:r>
              <a:rPr lang="zh-CN" altLang="en-US" sz="1800" b="1" dirty="0"/>
              <a:t> </a:t>
            </a:r>
            <a:r>
              <a:rPr lang="en-US" altLang="zh-CN" sz="1800" b="1" dirty="0"/>
              <a:t>stability</a:t>
            </a:r>
            <a:r>
              <a:rPr lang="en-US" altLang="zh-CN" sz="1800" dirty="0"/>
              <a:t>.</a:t>
            </a:r>
            <a:r>
              <a:rPr lang="zh-CN" altLang="en-US" sz="1800" dirty="0"/>
              <a:t> </a:t>
            </a:r>
            <a:endParaRPr lang="en-US" altLang="zh-CN" sz="1800" dirty="0"/>
          </a:p>
          <a:p>
            <a:pPr lvl="1"/>
            <a:r>
              <a:rPr lang="en-US" altLang="zh-CN" sz="1600" dirty="0"/>
              <a:t>The</a:t>
            </a:r>
            <a:r>
              <a:rPr lang="zh-CN" altLang="en-US" sz="1600" dirty="0"/>
              <a:t> </a:t>
            </a:r>
            <a:r>
              <a:rPr lang="en-US" altLang="zh-CN" sz="1600" dirty="0"/>
              <a:t>system is a damped harmonic oscillator (= mass spring) but it</a:t>
            </a:r>
            <a:r>
              <a:rPr lang="zh-CN" altLang="en-US" sz="1600" dirty="0"/>
              <a:t> </a:t>
            </a:r>
            <a:r>
              <a:rPr lang="en-US" altLang="zh-CN" sz="1600" dirty="0"/>
              <a:t>cycles</a:t>
            </a:r>
            <a:r>
              <a:rPr lang="zh-CN" altLang="en-US" sz="1600" dirty="0"/>
              <a:t> </a:t>
            </a:r>
            <a:r>
              <a:rPr lang="en-US" altLang="zh-CN" sz="1600" dirty="0"/>
              <a:t>down</a:t>
            </a:r>
            <a:r>
              <a:rPr lang="zh-CN" altLang="en-US" sz="1600" dirty="0"/>
              <a:t> </a:t>
            </a:r>
            <a:r>
              <a:rPr lang="en-US" altLang="zh-CN" sz="1600" dirty="0"/>
              <a:t>or</a:t>
            </a:r>
            <a:r>
              <a:rPr lang="zh-CN" altLang="en-US" sz="1600" dirty="0"/>
              <a:t> </a:t>
            </a:r>
            <a:r>
              <a:rPr lang="en-US" altLang="zh-CN" sz="1600" dirty="0"/>
              <a:t>cycles</a:t>
            </a:r>
            <a:r>
              <a:rPr lang="zh-CN" altLang="en-US" sz="1600" dirty="0"/>
              <a:t> </a:t>
            </a:r>
            <a:r>
              <a:rPr lang="en-US" altLang="zh-CN" sz="1600" dirty="0"/>
              <a:t>up</a:t>
            </a:r>
            <a:r>
              <a:rPr lang="zh-CN" altLang="en-US" sz="1600" dirty="0"/>
              <a:t> </a:t>
            </a:r>
            <a:r>
              <a:rPr lang="en-US" altLang="zh-CN" sz="1600" dirty="0"/>
              <a:t>to</a:t>
            </a:r>
            <a:r>
              <a:rPr lang="zh-CN" altLang="en-US" sz="1600" dirty="0"/>
              <a:t> </a:t>
            </a:r>
            <a:r>
              <a:rPr lang="en-US" altLang="zh-CN" sz="1600" dirty="0"/>
              <a:t>a</a:t>
            </a:r>
            <a:r>
              <a:rPr lang="zh-CN" altLang="en-US" sz="1600" dirty="0"/>
              <a:t> </a:t>
            </a:r>
            <a:r>
              <a:rPr lang="en-US" altLang="zh-CN" sz="1600" b="1" dirty="0"/>
              <a:t>limit</a:t>
            </a:r>
            <a:r>
              <a:rPr lang="zh-CN" altLang="en-US" sz="1600" b="1" dirty="0"/>
              <a:t> </a:t>
            </a:r>
            <a:r>
              <a:rPr lang="en-US" altLang="zh-CN" sz="1600" b="1" dirty="0"/>
              <a:t>cycle</a:t>
            </a:r>
            <a:r>
              <a:rPr lang="zh-CN" altLang="en-US" sz="1600" b="1" dirty="0"/>
              <a:t> </a:t>
            </a:r>
            <a:r>
              <a:rPr lang="en-US" altLang="zh-CN" sz="1600" b="1" dirty="0"/>
              <a:t>attractor</a:t>
            </a:r>
            <a:r>
              <a:rPr lang="en-US" altLang="zh-CN" sz="1600" dirty="0"/>
              <a:t>.</a:t>
            </a:r>
            <a:endParaRPr lang="en-US" sz="1600" dirty="0"/>
          </a:p>
        </p:txBody>
      </p:sp>
      <p:pic>
        <p:nvPicPr>
          <p:cNvPr id="4" name="Picture 3"/>
          <p:cNvPicPr>
            <a:picLocks noChangeAspect="1"/>
          </p:cNvPicPr>
          <p:nvPr/>
        </p:nvPicPr>
        <p:blipFill>
          <a:blip r:embed="rId2"/>
          <a:stretch>
            <a:fillRect/>
          </a:stretch>
        </p:blipFill>
        <p:spPr>
          <a:xfrm>
            <a:off x="2274711" y="4607281"/>
            <a:ext cx="5626100" cy="1612900"/>
          </a:xfrm>
          <a:prstGeom prst="rect">
            <a:avLst/>
          </a:prstGeom>
        </p:spPr>
      </p:pic>
      <p:sp>
        <p:nvSpPr>
          <p:cNvPr id="5" name="TextBox 4"/>
          <p:cNvSpPr txBox="1"/>
          <p:nvPr/>
        </p:nvSpPr>
        <p:spPr>
          <a:xfrm>
            <a:off x="1665111" y="4252060"/>
            <a:ext cx="2414318" cy="369332"/>
          </a:xfrm>
          <a:prstGeom prst="rect">
            <a:avLst/>
          </a:prstGeom>
          <a:noFill/>
        </p:spPr>
        <p:txBody>
          <a:bodyPr wrap="none" rtlCol="0">
            <a:spAutoFit/>
          </a:bodyPr>
          <a:lstStyle/>
          <a:p>
            <a:r>
              <a:rPr lang="en-US" dirty="0"/>
              <a:t>Limit</a:t>
            </a:r>
            <a:r>
              <a:rPr lang="zh-CN" altLang="en-US" dirty="0"/>
              <a:t> </a:t>
            </a:r>
            <a:r>
              <a:rPr lang="en-US" altLang="zh-CN" dirty="0"/>
              <a:t>cycle</a:t>
            </a:r>
            <a:r>
              <a:rPr lang="zh-CN" altLang="en-US" dirty="0"/>
              <a:t> </a:t>
            </a:r>
            <a:r>
              <a:rPr lang="en-US" altLang="zh-CN" dirty="0"/>
              <a:t>attractor</a:t>
            </a:r>
            <a:endParaRPr lang="en-US" dirty="0"/>
          </a:p>
        </p:txBody>
      </p:sp>
      <p:sp>
        <p:nvSpPr>
          <p:cNvPr id="6" name="TextBox 5"/>
          <p:cNvSpPr txBox="1"/>
          <p:nvPr/>
        </p:nvSpPr>
        <p:spPr>
          <a:xfrm>
            <a:off x="2610555" y="6341726"/>
            <a:ext cx="5162103" cy="369332"/>
          </a:xfrm>
          <a:prstGeom prst="rect">
            <a:avLst/>
          </a:prstGeom>
          <a:noFill/>
        </p:spPr>
        <p:txBody>
          <a:bodyPr wrap="none" rtlCol="0">
            <a:spAutoFit/>
          </a:bodyPr>
          <a:lstStyle/>
          <a:p>
            <a:r>
              <a:rPr lang="en-US" dirty="0"/>
              <a:t>Perturbation</a:t>
            </a:r>
            <a:r>
              <a:rPr lang="zh-CN" altLang="en-US" dirty="0"/>
              <a:t> </a:t>
            </a:r>
            <a:r>
              <a:rPr lang="en-US" altLang="zh-CN" dirty="0"/>
              <a:t>from</a:t>
            </a:r>
            <a:r>
              <a:rPr lang="zh-CN" altLang="en-US" dirty="0"/>
              <a:t> </a:t>
            </a:r>
            <a:r>
              <a:rPr lang="en-US" altLang="zh-CN" dirty="0"/>
              <a:t>adding</a:t>
            </a:r>
            <a:r>
              <a:rPr lang="zh-CN" altLang="en-US" dirty="0"/>
              <a:t> </a:t>
            </a:r>
            <a:r>
              <a:rPr lang="en-US" altLang="zh-CN" dirty="0"/>
              <a:t>or</a:t>
            </a:r>
            <a:r>
              <a:rPr lang="zh-CN" altLang="en-US" dirty="0"/>
              <a:t> </a:t>
            </a:r>
            <a:r>
              <a:rPr lang="en-US" altLang="zh-CN" dirty="0"/>
              <a:t>removing</a:t>
            </a:r>
            <a:r>
              <a:rPr lang="zh-CN" altLang="en-US" dirty="0"/>
              <a:t> </a:t>
            </a:r>
            <a:r>
              <a:rPr lang="en-US" altLang="zh-CN" dirty="0"/>
              <a:t>forces</a:t>
            </a:r>
            <a:endParaRPr lang="en-US" dirty="0"/>
          </a:p>
        </p:txBody>
      </p:sp>
      <p:cxnSp>
        <p:nvCxnSpPr>
          <p:cNvPr id="8" name="Straight Arrow Connector 7"/>
          <p:cNvCxnSpPr/>
          <p:nvPr/>
        </p:nvCxnSpPr>
        <p:spPr>
          <a:xfrm flipV="1">
            <a:off x="5743222" y="5863170"/>
            <a:ext cx="437444" cy="4785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Left Brace 8"/>
          <p:cNvSpPr/>
          <p:nvPr/>
        </p:nvSpPr>
        <p:spPr>
          <a:xfrm rot="5400000">
            <a:off x="6053664" y="3605394"/>
            <a:ext cx="430391" cy="19120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087761" y="3029479"/>
            <a:ext cx="3805358"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dirty="0">
                <a:latin typeface="Times New Roman" panose="02020603050405020304" pitchFamily="18" charset="0"/>
                <a:cs typeface="Times New Roman" panose="02020603050405020304" pitchFamily="18" charset="0"/>
              </a:rPr>
              <a:t>These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are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like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damped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harmonic</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oscillator,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but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settle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down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to</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limit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cycle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attractor,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instead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of</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point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attractor.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parameter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but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relationship.</a:t>
            </a: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07110" y="580157"/>
            <a:ext cx="1836560" cy="369332"/>
          </a:xfrm>
          <a:prstGeom prst="rect">
            <a:avLst/>
          </a:prstGeom>
          <a:noFill/>
        </p:spPr>
        <p:txBody>
          <a:bodyPr wrap="none" rtlCol="0">
            <a:spAutoFit/>
          </a:bodyPr>
          <a:lstStyle/>
          <a:p>
            <a:r>
              <a:rPr lang="en-US" dirty="0"/>
              <a:t>Back</a:t>
            </a:r>
            <a:r>
              <a:rPr lang="zh-CN" altLang="en-US" dirty="0"/>
              <a:t> </a:t>
            </a:r>
            <a:r>
              <a:rPr lang="en-US" altLang="zh-CN" dirty="0"/>
              <a:t>and</a:t>
            </a:r>
            <a:r>
              <a:rPr lang="zh-CN" altLang="en-US" dirty="0"/>
              <a:t> </a:t>
            </a:r>
            <a:r>
              <a:rPr lang="en-US" altLang="zh-CN" dirty="0"/>
              <a:t>forth</a:t>
            </a:r>
            <a:endParaRPr lang="en-US" dirty="0"/>
          </a:p>
        </p:txBody>
      </p:sp>
      <p:cxnSp>
        <p:nvCxnSpPr>
          <p:cNvPr id="12" name="Straight Arrow Connector 11"/>
          <p:cNvCxnSpPr/>
          <p:nvPr/>
        </p:nvCxnSpPr>
        <p:spPr>
          <a:xfrm flipV="1">
            <a:off x="4389747" y="949489"/>
            <a:ext cx="718708" cy="8380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01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Higher-order control </a:t>
            </a:r>
            <a:r>
              <a:rPr lang="en-US" altLang="zh-CN" sz="2800" dirty="0"/>
              <a:t>(</a:t>
            </a:r>
            <a:r>
              <a:rPr lang="en-US" sz="2800" dirty="0"/>
              <a:t>the mass spring model</a:t>
            </a:r>
            <a:r>
              <a:rPr lang="en-US" altLang="zh-CN" sz="2800" dirty="0"/>
              <a:t>)</a:t>
            </a:r>
            <a:r>
              <a:rPr lang="zh-CN" altLang="en-US" sz="2800" dirty="0"/>
              <a:t> </a:t>
            </a:r>
            <a:r>
              <a:rPr lang="en-US" altLang="zh-CN" sz="2800" dirty="0"/>
              <a:t>for</a:t>
            </a:r>
            <a:r>
              <a:rPr lang="zh-CN" altLang="en-US" sz="2800" dirty="0"/>
              <a:t> </a:t>
            </a:r>
            <a:r>
              <a:rPr lang="en-US" altLang="zh-CN" sz="2800" dirty="0"/>
              <a:t>rhythmic</a:t>
            </a:r>
            <a:r>
              <a:rPr lang="zh-CN" altLang="en-US" sz="2800" dirty="0"/>
              <a:t> </a:t>
            </a:r>
            <a:r>
              <a:rPr lang="en-US" altLang="zh-CN" sz="2800" dirty="0"/>
              <a:t>limb</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0" y="2185458"/>
            <a:ext cx="3620375" cy="4672542"/>
          </a:xfrm>
        </p:spPr>
        <p:txBody>
          <a:bodyPr>
            <a:normAutofit/>
          </a:bodyPr>
          <a:lstStyle/>
          <a:p>
            <a:r>
              <a:rPr lang="en-US" altLang="zh-CN" b="1" dirty="0"/>
              <a:t>Phase</a:t>
            </a:r>
            <a:r>
              <a:rPr lang="zh-CN" altLang="en-US" b="1" dirty="0"/>
              <a:t> </a:t>
            </a:r>
            <a:r>
              <a:rPr lang="en-US" altLang="zh-CN" b="1" dirty="0"/>
              <a:t>resetting</a:t>
            </a:r>
            <a:r>
              <a:rPr lang="en-US" altLang="zh-CN" dirty="0"/>
              <a:t>:</a:t>
            </a:r>
            <a:r>
              <a:rPr lang="zh-CN" altLang="en-US" dirty="0"/>
              <a:t> </a:t>
            </a:r>
            <a:r>
              <a:rPr lang="en-US" altLang="zh-CN" dirty="0"/>
              <a:t>when</a:t>
            </a:r>
            <a:r>
              <a:rPr lang="zh-CN" altLang="en-US" dirty="0"/>
              <a:t> </a:t>
            </a:r>
            <a:r>
              <a:rPr lang="en-US" altLang="zh-CN" dirty="0"/>
              <a:t>the</a:t>
            </a:r>
            <a:r>
              <a:rPr lang="zh-CN" altLang="en-US" dirty="0"/>
              <a:t> </a:t>
            </a:r>
            <a:r>
              <a:rPr lang="en-US" altLang="zh-CN" dirty="0"/>
              <a:t>oscillator</a:t>
            </a:r>
            <a:r>
              <a:rPr lang="zh-CN" altLang="en-US" dirty="0"/>
              <a:t> </a:t>
            </a:r>
            <a:r>
              <a:rPr lang="en-US" altLang="zh-CN" dirty="0"/>
              <a:t>is</a:t>
            </a:r>
            <a:r>
              <a:rPr lang="zh-CN" altLang="en-US" dirty="0"/>
              <a:t> </a:t>
            </a:r>
            <a:r>
              <a:rPr lang="en-US" altLang="zh-CN" dirty="0"/>
              <a:t>knocked</a:t>
            </a:r>
            <a:r>
              <a:rPr lang="zh-CN" altLang="en-US" dirty="0"/>
              <a:t> </a:t>
            </a:r>
            <a:r>
              <a:rPr lang="en-US" altLang="zh-CN" dirty="0"/>
              <a:t>off</a:t>
            </a:r>
            <a:r>
              <a:rPr lang="zh-CN" altLang="en-US" dirty="0"/>
              <a:t> </a:t>
            </a:r>
            <a:r>
              <a:rPr lang="en-US" altLang="zh-CN" dirty="0"/>
              <a:t>its</a:t>
            </a:r>
            <a:r>
              <a:rPr lang="zh-CN" altLang="en-US" dirty="0"/>
              <a:t> </a:t>
            </a:r>
            <a:r>
              <a:rPr lang="en-US" altLang="zh-CN" dirty="0"/>
              <a:t>limit</a:t>
            </a:r>
            <a:r>
              <a:rPr lang="zh-CN" altLang="en-US" dirty="0"/>
              <a:t> </a:t>
            </a:r>
            <a:r>
              <a:rPr lang="en-US" altLang="zh-CN" dirty="0"/>
              <a:t>cycle,</a:t>
            </a:r>
            <a:r>
              <a:rPr lang="zh-CN" altLang="en-US" dirty="0"/>
              <a:t> </a:t>
            </a:r>
            <a:r>
              <a:rPr lang="en-US" altLang="zh-CN" dirty="0"/>
              <a:t>it</a:t>
            </a:r>
            <a:r>
              <a:rPr lang="zh-CN" altLang="en-US" dirty="0"/>
              <a:t> </a:t>
            </a:r>
            <a:r>
              <a:rPr lang="en-US" altLang="zh-CN" dirty="0"/>
              <a:t>returns</a:t>
            </a:r>
            <a:r>
              <a:rPr lang="zh-CN" altLang="en-US" dirty="0"/>
              <a:t> </a:t>
            </a:r>
            <a:r>
              <a:rPr lang="en-US" altLang="zh-CN" dirty="0"/>
              <a:t>to</a:t>
            </a:r>
            <a:r>
              <a:rPr lang="zh-CN" altLang="en-US" dirty="0"/>
              <a:t> </a:t>
            </a:r>
            <a:r>
              <a:rPr lang="en-US" altLang="zh-CN" dirty="0"/>
              <a:t>it</a:t>
            </a:r>
            <a:r>
              <a:rPr lang="zh-CN" altLang="en-US" dirty="0"/>
              <a:t> </a:t>
            </a:r>
            <a:r>
              <a:rPr lang="en-US" altLang="zh-CN" dirty="0"/>
              <a:t>later.</a:t>
            </a:r>
            <a:r>
              <a:rPr lang="zh-CN" altLang="en-US" dirty="0"/>
              <a:t> </a:t>
            </a:r>
            <a:endParaRPr lang="en-US" altLang="zh-CN" dirty="0"/>
          </a:p>
          <a:p>
            <a:pPr lvl="1"/>
            <a:r>
              <a:rPr lang="en-US" altLang="zh-CN" dirty="0"/>
              <a:t>In</a:t>
            </a:r>
            <a:r>
              <a:rPr lang="zh-CN" altLang="en-US" dirty="0"/>
              <a:t> </a:t>
            </a:r>
            <a:r>
              <a:rPr lang="en-US" altLang="zh-CN" dirty="0"/>
              <a:t>rhythmic</a:t>
            </a:r>
            <a:r>
              <a:rPr lang="zh-CN" altLang="en-US" dirty="0"/>
              <a:t> </a:t>
            </a:r>
            <a:r>
              <a:rPr lang="en-US" altLang="zh-CN" dirty="0"/>
              <a:t>limb</a:t>
            </a:r>
            <a:r>
              <a:rPr lang="zh-CN" altLang="en-US" dirty="0"/>
              <a:t> </a:t>
            </a:r>
            <a:r>
              <a:rPr lang="en-US" altLang="zh-CN" dirty="0"/>
              <a:t>movement,</a:t>
            </a:r>
            <a:r>
              <a:rPr lang="zh-CN" altLang="en-US" dirty="0"/>
              <a:t> </a:t>
            </a:r>
            <a:r>
              <a:rPr lang="en-US" altLang="zh-CN" dirty="0"/>
              <a:t>when</a:t>
            </a:r>
            <a:r>
              <a:rPr lang="zh-CN" altLang="en-US" dirty="0"/>
              <a:t> </a:t>
            </a:r>
            <a:r>
              <a:rPr lang="en-US" altLang="zh-CN" dirty="0"/>
              <a:t>the</a:t>
            </a:r>
            <a:r>
              <a:rPr lang="zh-CN" altLang="en-US" dirty="0"/>
              <a:t> </a:t>
            </a:r>
            <a:r>
              <a:rPr lang="en-US" altLang="zh-CN" dirty="0"/>
              <a:t>limb</a:t>
            </a:r>
            <a:r>
              <a:rPr lang="zh-CN" altLang="en-US" dirty="0"/>
              <a:t> </a:t>
            </a:r>
            <a:r>
              <a:rPr lang="en-US" altLang="zh-CN" dirty="0"/>
              <a:t>is</a:t>
            </a:r>
            <a:r>
              <a:rPr lang="zh-CN" altLang="en-US" dirty="0"/>
              <a:t> </a:t>
            </a:r>
            <a:r>
              <a:rPr lang="en-US" altLang="zh-CN" dirty="0"/>
              <a:t>perturbed</a:t>
            </a:r>
            <a:r>
              <a:rPr lang="zh-CN" altLang="en-US" dirty="0"/>
              <a:t> </a:t>
            </a:r>
            <a:r>
              <a:rPr lang="en-US" altLang="zh-CN" dirty="0"/>
              <a:t>and</a:t>
            </a:r>
            <a:r>
              <a:rPr lang="zh-CN" altLang="en-US" dirty="0"/>
              <a:t> </a:t>
            </a:r>
            <a:r>
              <a:rPr lang="en-US" altLang="zh-CN" dirty="0"/>
              <a:t>goes</a:t>
            </a:r>
            <a:r>
              <a:rPr lang="zh-CN" altLang="en-US" dirty="0"/>
              <a:t> </a:t>
            </a:r>
            <a:r>
              <a:rPr lang="en-US" altLang="zh-CN" dirty="0"/>
              <a:t>off</a:t>
            </a:r>
            <a:r>
              <a:rPr lang="zh-CN" altLang="en-US" dirty="0"/>
              <a:t> </a:t>
            </a:r>
            <a:r>
              <a:rPr lang="en-US" altLang="zh-CN" dirty="0"/>
              <a:t>its</a:t>
            </a:r>
            <a:r>
              <a:rPr lang="zh-CN" altLang="en-US" dirty="0"/>
              <a:t> </a:t>
            </a:r>
            <a:r>
              <a:rPr lang="en-US" altLang="zh-CN" dirty="0"/>
              <a:t>fixed</a:t>
            </a:r>
            <a:r>
              <a:rPr lang="zh-CN" altLang="en-US" dirty="0"/>
              <a:t> </a:t>
            </a:r>
            <a:r>
              <a:rPr lang="en-US" altLang="zh-CN" dirty="0"/>
              <a:t>trajectory</a:t>
            </a:r>
            <a:r>
              <a:rPr lang="zh-CN" altLang="en-US" dirty="0"/>
              <a:t> </a:t>
            </a:r>
            <a:r>
              <a:rPr lang="en-US" altLang="zh-CN" dirty="0"/>
              <a:t>form,</a:t>
            </a:r>
            <a:r>
              <a:rPr lang="zh-CN" altLang="en-US" dirty="0"/>
              <a:t> </a:t>
            </a:r>
            <a:r>
              <a:rPr lang="en-US" altLang="zh-CN" dirty="0"/>
              <a:t>it</a:t>
            </a:r>
            <a:r>
              <a:rPr lang="zh-CN" altLang="en-US" dirty="0"/>
              <a:t> </a:t>
            </a:r>
            <a:r>
              <a:rPr lang="en-US" altLang="zh-CN" dirty="0"/>
              <a:t>will</a:t>
            </a:r>
            <a:r>
              <a:rPr lang="zh-CN" altLang="en-US" dirty="0"/>
              <a:t> </a:t>
            </a:r>
            <a:r>
              <a:rPr lang="en-US" altLang="zh-CN" dirty="0"/>
              <a:t>return</a:t>
            </a:r>
            <a:r>
              <a:rPr lang="zh-CN" altLang="en-US" dirty="0"/>
              <a:t> </a:t>
            </a:r>
            <a:r>
              <a:rPr lang="en-US" altLang="zh-CN" dirty="0"/>
              <a:t>back</a:t>
            </a:r>
            <a:r>
              <a:rPr lang="zh-CN" altLang="en-US" dirty="0"/>
              <a:t> </a:t>
            </a:r>
            <a:r>
              <a:rPr lang="en-US" altLang="zh-CN" dirty="0"/>
              <a:t>to</a:t>
            </a:r>
            <a:r>
              <a:rPr lang="zh-CN" altLang="en-US" dirty="0"/>
              <a:t> </a:t>
            </a:r>
            <a:r>
              <a:rPr lang="en-US" altLang="zh-CN" dirty="0"/>
              <a:t>it.</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49250" lvl="1" indent="0">
              <a:buNone/>
            </a:pPr>
            <a:endParaRPr lang="en-US" dirty="0"/>
          </a:p>
        </p:txBody>
      </p:sp>
      <p:grpSp>
        <p:nvGrpSpPr>
          <p:cNvPr id="7" name="Group 6"/>
          <p:cNvGrpSpPr/>
          <p:nvPr/>
        </p:nvGrpSpPr>
        <p:grpSpPr>
          <a:xfrm>
            <a:off x="-54702" y="5305520"/>
            <a:ext cx="4609054" cy="1466171"/>
            <a:chOff x="2610555" y="4607281"/>
            <a:chExt cx="5918429" cy="2255192"/>
          </a:xfrm>
        </p:grpSpPr>
        <p:pic>
          <p:nvPicPr>
            <p:cNvPr id="11" name="Picture 10"/>
            <p:cNvPicPr>
              <a:picLocks noChangeAspect="1"/>
            </p:cNvPicPr>
            <p:nvPr/>
          </p:nvPicPr>
          <p:blipFill rotWithShape="1">
            <a:blip r:embed="rId2"/>
            <a:srcRect l="26772"/>
            <a:stretch/>
          </p:blipFill>
          <p:spPr>
            <a:xfrm>
              <a:off x="3780955" y="4607281"/>
              <a:ext cx="4119856" cy="1612900"/>
            </a:xfrm>
            <a:prstGeom prst="rect">
              <a:avLst/>
            </a:prstGeom>
          </p:spPr>
        </p:pic>
        <p:sp>
          <p:nvSpPr>
            <p:cNvPr id="12" name="TextBox 11"/>
            <p:cNvSpPr txBox="1"/>
            <p:nvPr/>
          </p:nvSpPr>
          <p:spPr>
            <a:xfrm>
              <a:off x="2610555" y="6341726"/>
              <a:ext cx="5918429" cy="520747"/>
            </a:xfrm>
            <a:prstGeom prst="rect">
              <a:avLst/>
            </a:prstGeom>
            <a:noFill/>
          </p:spPr>
          <p:txBody>
            <a:bodyPr wrap="none" rtlCol="0">
              <a:spAutoFit/>
            </a:bodyPr>
            <a:lstStyle/>
            <a:p>
              <a:r>
                <a:rPr lang="en-US" sz="1600" dirty="0"/>
                <a:t>Perturbation</a:t>
              </a:r>
              <a:r>
                <a:rPr lang="zh-CN" altLang="en-US" sz="1600" dirty="0"/>
                <a:t> </a:t>
              </a:r>
              <a:r>
                <a:rPr lang="en-US" altLang="zh-CN" sz="1600" dirty="0"/>
                <a:t>from</a:t>
              </a:r>
              <a:r>
                <a:rPr lang="zh-CN" altLang="en-US" sz="1600" dirty="0"/>
                <a:t> </a:t>
              </a:r>
              <a:r>
                <a:rPr lang="en-US" altLang="zh-CN" sz="1600" dirty="0"/>
                <a:t>adding</a:t>
              </a:r>
              <a:r>
                <a:rPr lang="zh-CN" altLang="en-US" sz="1600" dirty="0"/>
                <a:t> </a:t>
              </a:r>
              <a:r>
                <a:rPr lang="en-US" altLang="zh-CN" sz="1600" dirty="0"/>
                <a:t>or</a:t>
              </a:r>
              <a:r>
                <a:rPr lang="zh-CN" altLang="en-US" sz="1600" dirty="0"/>
                <a:t> </a:t>
              </a:r>
              <a:r>
                <a:rPr lang="en-US" altLang="zh-CN" sz="1600" dirty="0"/>
                <a:t>removing</a:t>
              </a:r>
              <a:r>
                <a:rPr lang="zh-CN" altLang="en-US" sz="1600" dirty="0"/>
                <a:t> </a:t>
              </a:r>
              <a:r>
                <a:rPr lang="en-US" altLang="zh-CN" sz="1600" dirty="0"/>
                <a:t>forces</a:t>
              </a:r>
              <a:endParaRPr lang="en-US" sz="1600" dirty="0"/>
            </a:p>
          </p:txBody>
        </p:sp>
        <p:cxnSp>
          <p:nvCxnSpPr>
            <p:cNvPr id="13" name="Straight Arrow Connector 12"/>
            <p:cNvCxnSpPr/>
            <p:nvPr/>
          </p:nvCxnSpPr>
          <p:spPr>
            <a:xfrm flipV="1">
              <a:off x="5743222" y="5863170"/>
              <a:ext cx="437444" cy="4785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9" name="Content Placeholder 2"/>
          <p:cNvSpPr txBox="1">
            <a:spLocks/>
          </p:cNvSpPr>
          <p:nvPr/>
        </p:nvSpPr>
        <p:spPr>
          <a:xfrm>
            <a:off x="4248101" y="1623179"/>
            <a:ext cx="4665712" cy="4672542"/>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349250" lvl="1" indent="0">
              <a:buNone/>
            </a:pPr>
            <a:endParaRPr lang="en-US" altLang="zh-CN" dirty="0"/>
          </a:p>
          <a:p>
            <a:r>
              <a:rPr lang="en-US" altLang="zh-CN" dirty="0"/>
              <a:t>Perturbation</a:t>
            </a:r>
            <a:r>
              <a:rPr lang="zh-CN" altLang="en-US" dirty="0"/>
              <a:t> </a:t>
            </a:r>
            <a:r>
              <a:rPr lang="en-US" altLang="zh-CN" dirty="0"/>
              <a:t>may</a:t>
            </a:r>
            <a:r>
              <a:rPr lang="zh-CN" altLang="en-US" dirty="0"/>
              <a:t> </a:t>
            </a:r>
            <a:r>
              <a:rPr lang="en-US" altLang="zh-CN" dirty="0"/>
              <a:t>advance</a:t>
            </a:r>
            <a:r>
              <a:rPr lang="zh-CN" altLang="en-US" dirty="0"/>
              <a:t> </a:t>
            </a:r>
            <a:r>
              <a:rPr lang="en-US" altLang="zh-CN" dirty="0"/>
              <a:t>or</a:t>
            </a:r>
            <a:r>
              <a:rPr lang="zh-CN" altLang="en-US" dirty="0"/>
              <a:t> </a:t>
            </a:r>
            <a:r>
              <a:rPr lang="en-US" altLang="zh-CN" dirty="0"/>
              <a:t>delay</a:t>
            </a:r>
            <a:r>
              <a:rPr lang="zh-CN" altLang="en-US" dirty="0"/>
              <a:t> </a:t>
            </a:r>
            <a:r>
              <a:rPr lang="en-US" altLang="zh-CN" dirty="0"/>
              <a:t>the</a:t>
            </a:r>
            <a:r>
              <a:rPr lang="zh-CN" altLang="en-US" dirty="0"/>
              <a:t> </a:t>
            </a:r>
            <a:r>
              <a:rPr lang="en-US" altLang="zh-CN" dirty="0"/>
              <a:t>limb’s</a:t>
            </a:r>
            <a:r>
              <a:rPr lang="zh-CN" altLang="en-US" dirty="0"/>
              <a:t> </a:t>
            </a:r>
            <a:r>
              <a:rPr lang="en-US" altLang="zh-CN" dirty="0"/>
              <a:t>phase,</a:t>
            </a:r>
            <a:r>
              <a:rPr lang="zh-CN" altLang="en-US" dirty="0"/>
              <a:t> </a:t>
            </a:r>
            <a:r>
              <a:rPr lang="en-US" altLang="zh-CN" dirty="0"/>
              <a:t>but</a:t>
            </a:r>
            <a:r>
              <a:rPr lang="zh-CN" altLang="en-US" dirty="0"/>
              <a:t> </a:t>
            </a:r>
            <a:r>
              <a:rPr lang="en-US" altLang="zh-CN" dirty="0"/>
              <a:t>when</a:t>
            </a:r>
            <a:r>
              <a:rPr lang="zh-CN" altLang="en-US" dirty="0"/>
              <a:t> </a:t>
            </a:r>
            <a:r>
              <a:rPr lang="en-US" altLang="zh-CN" dirty="0"/>
              <a:t>the</a:t>
            </a:r>
            <a:r>
              <a:rPr lang="zh-CN" altLang="en-US" dirty="0"/>
              <a:t> </a:t>
            </a:r>
            <a:r>
              <a:rPr lang="en-US" altLang="zh-CN" dirty="0"/>
              <a:t>limb</a:t>
            </a:r>
            <a:r>
              <a:rPr lang="zh-CN" altLang="en-US" dirty="0"/>
              <a:t> </a:t>
            </a:r>
            <a:r>
              <a:rPr lang="zh-CN" altLang="zh-CN" dirty="0"/>
              <a:t>(</a:t>
            </a:r>
            <a:r>
              <a:rPr lang="en-US" altLang="zh-CN" dirty="0"/>
              <a:t>oscillator)</a:t>
            </a:r>
            <a:r>
              <a:rPr lang="zh-CN" altLang="en-US" dirty="0"/>
              <a:t> </a:t>
            </a:r>
            <a:r>
              <a:rPr lang="en-US" altLang="zh-CN" dirty="0"/>
              <a:t>resets</a:t>
            </a:r>
            <a:r>
              <a:rPr lang="zh-CN" altLang="en-US" dirty="0"/>
              <a:t> </a:t>
            </a:r>
            <a:r>
              <a:rPr lang="en-US" altLang="zh-CN" dirty="0"/>
              <a:t>it</a:t>
            </a:r>
            <a:r>
              <a:rPr lang="zh-CN" altLang="en-US" dirty="0"/>
              <a:t> </a:t>
            </a:r>
            <a:r>
              <a:rPr lang="en-US" altLang="zh-CN" dirty="0"/>
              <a:t>phase,</a:t>
            </a:r>
            <a:r>
              <a:rPr lang="zh-CN" altLang="en-US" dirty="0"/>
              <a:t> </a:t>
            </a:r>
            <a:r>
              <a:rPr lang="en-US" altLang="zh-CN" dirty="0"/>
              <a:t>it</a:t>
            </a:r>
            <a:r>
              <a:rPr lang="zh-CN" altLang="en-US" dirty="0"/>
              <a:t> </a:t>
            </a:r>
            <a:r>
              <a:rPr lang="en-US" altLang="zh-CN" dirty="0"/>
              <a:t>exhibits</a:t>
            </a:r>
            <a:r>
              <a:rPr lang="zh-CN" altLang="en-US" dirty="0"/>
              <a:t> </a:t>
            </a:r>
            <a:r>
              <a:rPr lang="en-US" altLang="zh-CN" b="1" dirty="0"/>
              <a:t>phase</a:t>
            </a:r>
            <a:r>
              <a:rPr lang="zh-CN" altLang="en-US" b="1" dirty="0"/>
              <a:t> </a:t>
            </a:r>
            <a:r>
              <a:rPr lang="en-US" altLang="zh-CN" b="1" dirty="0"/>
              <a:t>advance</a:t>
            </a:r>
            <a:r>
              <a:rPr lang="en-US" altLang="zh-CN" dirty="0"/>
              <a:t>.</a:t>
            </a:r>
          </a:p>
          <a:p>
            <a:pPr lvl="1"/>
            <a:endParaRPr lang="en-US" dirty="0"/>
          </a:p>
        </p:txBody>
      </p:sp>
      <p:grpSp>
        <p:nvGrpSpPr>
          <p:cNvPr id="39" name="Group 38"/>
          <p:cNvGrpSpPr/>
          <p:nvPr/>
        </p:nvGrpSpPr>
        <p:grpSpPr>
          <a:xfrm>
            <a:off x="5028336" y="3594883"/>
            <a:ext cx="4005617" cy="2797910"/>
            <a:chOff x="4724043" y="3635214"/>
            <a:chExt cx="4005617" cy="2797910"/>
          </a:xfrm>
        </p:grpSpPr>
        <p:pic>
          <p:nvPicPr>
            <p:cNvPr id="5" name="Picture 4"/>
            <p:cNvPicPr>
              <a:picLocks noChangeAspect="1"/>
            </p:cNvPicPr>
            <p:nvPr/>
          </p:nvPicPr>
          <p:blipFill>
            <a:blip r:embed="rId3"/>
            <a:stretch>
              <a:fillRect/>
            </a:stretch>
          </p:blipFill>
          <p:spPr>
            <a:xfrm>
              <a:off x="4955970" y="3830835"/>
              <a:ext cx="3680029" cy="1052258"/>
            </a:xfrm>
            <a:prstGeom prst="rect">
              <a:avLst/>
            </a:prstGeom>
            <a:ln>
              <a:noFill/>
            </a:ln>
          </p:spPr>
        </p:pic>
        <p:pic>
          <p:nvPicPr>
            <p:cNvPr id="19" name="Picture 18"/>
            <p:cNvPicPr>
              <a:picLocks noChangeAspect="1"/>
            </p:cNvPicPr>
            <p:nvPr/>
          </p:nvPicPr>
          <p:blipFill rotWithShape="1">
            <a:blip r:embed="rId3"/>
            <a:srcRect r="42674"/>
            <a:stretch/>
          </p:blipFill>
          <p:spPr>
            <a:xfrm>
              <a:off x="4955970" y="5019966"/>
              <a:ext cx="2109599" cy="1052258"/>
            </a:xfrm>
            <a:prstGeom prst="rect">
              <a:avLst/>
            </a:prstGeom>
            <a:ln>
              <a:solidFill>
                <a:srgbClr val="FFFFFF"/>
              </a:solidFill>
            </a:ln>
          </p:spPr>
        </p:pic>
        <p:pic>
          <p:nvPicPr>
            <p:cNvPr id="20" name="Picture 19"/>
            <p:cNvPicPr>
              <a:picLocks noChangeAspect="1"/>
            </p:cNvPicPr>
            <p:nvPr/>
          </p:nvPicPr>
          <p:blipFill rotWithShape="1">
            <a:blip r:embed="rId3"/>
            <a:srcRect l="66450"/>
            <a:stretch/>
          </p:blipFill>
          <p:spPr>
            <a:xfrm>
              <a:off x="7494991" y="5004286"/>
              <a:ext cx="1234669" cy="1052258"/>
            </a:xfrm>
            <a:prstGeom prst="rect">
              <a:avLst/>
            </a:prstGeom>
            <a:ln>
              <a:solidFill>
                <a:srgbClr val="FFFFFF"/>
              </a:solidFill>
            </a:ln>
          </p:spPr>
        </p:pic>
        <p:sp>
          <p:nvSpPr>
            <p:cNvPr id="23" name="TextBox 22"/>
            <p:cNvSpPr txBox="1"/>
            <p:nvPr/>
          </p:nvSpPr>
          <p:spPr>
            <a:xfrm>
              <a:off x="4724043" y="6063792"/>
              <a:ext cx="1880180" cy="369332"/>
            </a:xfrm>
            <a:prstGeom prst="rect">
              <a:avLst/>
            </a:prstGeom>
            <a:noFill/>
          </p:spPr>
          <p:txBody>
            <a:bodyPr wrap="none" rtlCol="0">
              <a:spAutoFit/>
            </a:bodyPr>
            <a:lstStyle/>
            <a:p>
              <a:r>
                <a:rPr lang="en-US" dirty="0">
                  <a:solidFill>
                    <a:srgbClr val="FF0000"/>
                  </a:solidFill>
                </a:rPr>
                <a:t>Phase</a:t>
              </a:r>
              <a:r>
                <a:rPr lang="zh-CN" altLang="en-US" dirty="0">
                  <a:solidFill>
                    <a:srgbClr val="FF0000"/>
                  </a:solidFill>
                </a:rPr>
                <a:t> </a:t>
              </a:r>
              <a:r>
                <a:rPr lang="en-US" altLang="zh-CN" dirty="0">
                  <a:solidFill>
                    <a:srgbClr val="FF0000"/>
                  </a:solidFill>
                </a:rPr>
                <a:t>resetting</a:t>
              </a:r>
              <a:endParaRPr lang="en-US" dirty="0">
                <a:solidFill>
                  <a:srgbClr val="FF0000"/>
                </a:solidFill>
              </a:endParaRPr>
            </a:p>
          </p:txBody>
        </p:sp>
        <p:cxnSp>
          <p:nvCxnSpPr>
            <p:cNvPr id="25" name="Straight Connector 24"/>
            <p:cNvCxnSpPr>
              <a:stCxn id="23" idx="3"/>
            </p:cNvCxnSpPr>
            <p:nvPr/>
          </p:nvCxnSpPr>
          <p:spPr>
            <a:xfrm flipV="1">
              <a:off x="6604223" y="5780332"/>
              <a:ext cx="432150" cy="468126"/>
            </a:xfrm>
            <a:prstGeom prst="line">
              <a:avLst/>
            </a:prstGeom>
            <a:ln>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401365" y="3635214"/>
              <a:ext cx="0" cy="265176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408646" y="3635214"/>
              <a:ext cx="0" cy="265176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445125" y="3635214"/>
              <a:ext cx="0" cy="2669114"/>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8175038" y="3635214"/>
              <a:ext cx="0" cy="265176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4106999" y="4082892"/>
            <a:ext cx="1335596" cy="584776"/>
          </a:xfrm>
          <a:prstGeom prst="rect">
            <a:avLst/>
          </a:prstGeom>
          <a:noFill/>
        </p:spPr>
        <p:txBody>
          <a:bodyPr wrap="square" rtlCol="0">
            <a:spAutoFit/>
          </a:bodyPr>
          <a:lstStyle/>
          <a:p>
            <a:r>
              <a:rPr lang="en-US" sz="1600" dirty="0"/>
              <a:t>Limit</a:t>
            </a:r>
            <a:r>
              <a:rPr lang="zh-CN" altLang="en-US" sz="1600" dirty="0"/>
              <a:t> </a:t>
            </a:r>
            <a:r>
              <a:rPr lang="en-US" altLang="zh-CN" sz="1600" dirty="0"/>
              <a:t>cycle</a:t>
            </a:r>
            <a:r>
              <a:rPr lang="zh-CN" altLang="en-US" sz="1600" dirty="0"/>
              <a:t> </a:t>
            </a:r>
            <a:r>
              <a:rPr lang="en-US" altLang="zh-CN" sz="1600" dirty="0"/>
              <a:t>oscillation</a:t>
            </a:r>
            <a:endParaRPr lang="en-US" sz="1600" dirty="0"/>
          </a:p>
        </p:txBody>
      </p:sp>
      <p:sp>
        <p:nvSpPr>
          <p:cNvPr id="41" name="TextBox 40"/>
          <p:cNvSpPr txBox="1"/>
          <p:nvPr/>
        </p:nvSpPr>
        <p:spPr>
          <a:xfrm>
            <a:off x="4106999" y="5155225"/>
            <a:ext cx="1335596" cy="584776"/>
          </a:xfrm>
          <a:prstGeom prst="rect">
            <a:avLst/>
          </a:prstGeom>
          <a:noFill/>
        </p:spPr>
        <p:txBody>
          <a:bodyPr wrap="square" rtlCol="0">
            <a:spAutoFit/>
          </a:bodyPr>
          <a:lstStyle/>
          <a:p>
            <a:r>
              <a:rPr lang="en-US" sz="1600" dirty="0"/>
              <a:t>Perturbed</a:t>
            </a:r>
            <a:r>
              <a:rPr lang="zh-CN" altLang="en-US" sz="1600" dirty="0"/>
              <a:t> </a:t>
            </a:r>
            <a:r>
              <a:rPr lang="en-US" altLang="zh-CN" sz="1600" dirty="0"/>
              <a:t>oscillation</a:t>
            </a:r>
            <a:endParaRPr lang="en-US" sz="1600" dirty="0"/>
          </a:p>
        </p:txBody>
      </p:sp>
      <p:sp>
        <p:nvSpPr>
          <p:cNvPr id="43" name="Freeform 42"/>
          <p:cNvSpPr/>
          <p:nvPr/>
        </p:nvSpPr>
        <p:spPr>
          <a:xfrm>
            <a:off x="7588274" y="3626244"/>
            <a:ext cx="1614514" cy="2437010"/>
          </a:xfrm>
          <a:custGeom>
            <a:avLst/>
            <a:gdLst>
              <a:gd name="connsiteX0" fmla="*/ 56012 w 1384104"/>
              <a:gd name="connsiteY0" fmla="*/ 87728 h 1194815"/>
              <a:gd name="connsiteX1" fmla="*/ 26815 w 1384104"/>
              <a:gd name="connsiteY1" fmla="*/ 642500 h 1194815"/>
              <a:gd name="connsiteX2" fmla="*/ 12217 w 1384104"/>
              <a:gd name="connsiteY2" fmla="*/ 934485 h 1194815"/>
              <a:gd name="connsiteX3" fmla="*/ 216593 w 1384104"/>
              <a:gd name="connsiteY3" fmla="*/ 1124276 h 1194815"/>
              <a:gd name="connsiteX4" fmla="*/ 990302 w 1384104"/>
              <a:gd name="connsiteY4" fmla="*/ 1182673 h 1194815"/>
              <a:gd name="connsiteX5" fmla="*/ 1355259 w 1384104"/>
              <a:gd name="connsiteY5" fmla="*/ 905287 h 1194815"/>
              <a:gd name="connsiteX6" fmla="*/ 1326062 w 1384104"/>
              <a:gd name="connsiteY6" fmla="*/ 335916 h 1194815"/>
              <a:gd name="connsiteX7" fmla="*/ 1048695 w 1384104"/>
              <a:gd name="connsiteY7" fmla="*/ 43931 h 1194815"/>
              <a:gd name="connsiteX8" fmla="*/ 566952 w 1384104"/>
              <a:gd name="connsiteY8" fmla="*/ 133 h 1194815"/>
              <a:gd name="connsiteX9" fmla="*/ 114405 w 1384104"/>
              <a:gd name="connsiteY9" fmla="*/ 29331 h 119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4104" h="1194815">
                <a:moveTo>
                  <a:pt x="56012" y="87728"/>
                </a:moveTo>
                <a:cubicBezTo>
                  <a:pt x="45063" y="294551"/>
                  <a:pt x="34114" y="501374"/>
                  <a:pt x="26815" y="642500"/>
                </a:cubicBezTo>
                <a:cubicBezTo>
                  <a:pt x="19516" y="783626"/>
                  <a:pt x="-19413" y="854189"/>
                  <a:pt x="12217" y="934485"/>
                </a:cubicBezTo>
                <a:cubicBezTo>
                  <a:pt x="43847" y="1014781"/>
                  <a:pt x="53579" y="1082911"/>
                  <a:pt x="216593" y="1124276"/>
                </a:cubicBezTo>
                <a:cubicBezTo>
                  <a:pt x="379607" y="1165641"/>
                  <a:pt x="800524" y="1219171"/>
                  <a:pt x="990302" y="1182673"/>
                </a:cubicBezTo>
                <a:cubicBezTo>
                  <a:pt x="1180080" y="1146175"/>
                  <a:pt x="1299299" y="1046413"/>
                  <a:pt x="1355259" y="905287"/>
                </a:cubicBezTo>
                <a:cubicBezTo>
                  <a:pt x="1411219" y="764161"/>
                  <a:pt x="1377156" y="479475"/>
                  <a:pt x="1326062" y="335916"/>
                </a:cubicBezTo>
                <a:cubicBezTo>
                  <a:pt x="1274968" y="192357"/>
                  <a:pt x="1175213" y="99895"/>
                  <a:pt x="1048695" y="43931"/>
                </a:cubicBezTo>
                <a:cubicBezTo>
                  <a:pt x="922177" y="-12033"/>
                  <a:pt x="722667" y="2566"/>
                  <a:pt x="566952" y="133"/>
                </a:cubicBezTo>
                <a:cubicBezTo>
                  <a:pt x="411237" y="-2300"/>
                  <a:pt x="114405" y="29331"/>
                  <a:pt x="114405" y="29331"/>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7007552" y="6289007"/>
            <a:ext cx="1964826" cy="369332"/>
          </a:xfrm>
          <a:prstGeom prst="rect">
            <a:avLst/>
          </a:prstGeom>
          <a:noFill/>
        </p:spPr>
        <p:txBody>
          <a:bodyPr wrap="none" rtlCol="0">
            <a:spAutoFit/>
          </a:bodyPr>
          <a:lstStyle/>
          <a:p>
            <a:r>
              <a:rPr lang="en-US" dirty="0">
                <a:solidFill>
                  <a:srgbClr val="000090"/>
                </a:solidFill>
              </a:rPr>
              <a:t>Phase</a:t>
            </a:r>
            <a:r>
              <a:rPr lang="zh-CN" altLang="en-US" dirty="0">
                <a:solidFill>
                  <a:srgbClr val="000090"/>
                </a:solidFill>
              </a:rPr>
              <a:t> </a:t>
            </a:r>
            <a:r>
              <a:rPr lang="en-US" altLang="zh-CN" dirty="0">
                <a:solidFill>
                  <a:srgbClr val="000090"/>
                </a:solidFill>
              </a:rPr>
              <a:t>advance</a:t>
            </a:r>
            <a:endParaRPr lang="en-US" dirty="0">
              <a:solidFill>
                <a:srgbClr val="000090"/>
              </a:solidFill>
            </a:endParaRPr>
          </a:p>
        </p:txBody>
      </p:sp>
      <p:cxnSp>
        <p:nvCxnSpPr>
          <p:cNvPr id="47" name="Straight Connector 46"/>
          <p:cNvCxnSpPr/>
          <p:nvPr/>
        </p:nvCxnSpPr>
        <p:spPr>
          <a:xfrm flipV="1">
            <a:off x="8262006" y="5974064"/>
            <a:ext cx="0" cy="402537"/>
          </a:xfrm>
          <a:prstGeom prst="line">
            <a:avLst/>
          </a:prstGeom>
          <a:ln>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7384179" y="5092458"/>
            <a:ext cx="423297" cy="693428"/>
          </a:xfrm>
          <a:custGeom>
            <a:avLst/>
            <a:gdLst>
              <a:gd name="connsiteX0" fmla="*/ 0 w 423297"/>
              <a:gd name="connsiteY0" fmla="*/ 254391 h 693428"/>
              <a:gd name="connsiteX1" fmla="*/ 0 w 423297"/>
              <a:gd name="connsiteY1" fmla="*/ 254391 h 693428"/>
              <a:gd name="connsiteX2" fmla="*/ 15677 w 423297"/>
              <a:gd name="connsiteY2" fmla="*/ 113272 h 693428"/>
              <a:gd name="connsiteX3" fmla="*/ 31355 w 423297"/>
              <a:gd name="connsiteY3" fmla="*/ 3512 h 693428"/>
              <a:gd name="connsiteX4" fmla="*/ 78388 w 423297"/>
              <a:gd name="connsiteY4" fmla="*/ 34872 h 693428"/>
              <a:gd name="connsiteX5" fmla="*/ 94066 w 423297"/>
              <a:gd name="connsiteY5" fmla="*/ 81912 h 693428"/>
              <a:gd name="connsiteX6" fmla="*/ 141099 w 423297"/>
              <a:gd name="connsiteY6" fmla="*/ 97592 h 693428"/>
              <a:gd name="connsiteX7" fmla="*/ 188132 w 423297"/>
              <a:gd name="connsiteY7" fmla="*/ 254391 h 693428"/>
              <a:gd name="connsiteX8" fmla="*/ 219487 w 423297"/>
              <a:gd name="connsiteY8" fmla="*/ 301431 h 693428"/>
              <a:gd name="connsiteX9" fmla="*/ 250842 w 423297"/>
              <a:gd name="connsiteY9" fmla="*/ 567989 h 693428"/>
              <a:gd name="connsiteX10" fmla="*/ 282198 w 423297"/>
              <a:gd name="connsiteY10" fmla="*/ 599349 h 693428"/>
              <a:gd name="connsiteX11" fmla="*/ 360586 w 423297"/>
              <a:gd name="connsiteY11" fmla="*/ 615029 h 693428"/>
              <a:gd name="connsiteX12" fmla="*/ 376264 w 423297"/>
              <a:gd name="connsiteY12" fmla="*/ 662068 h 693428"/>
              <a:gd name="connsiteX13" fmla="*/ 423297 w 423297"/>
              <a:gd name="connsiteY13" fmla="*/ 693428 h 693428"/>
              <a:gd name="connsiteX14" fmla="*/ 423297 w 423297"/>
              <a:gd name="connsiteY14" fmla="*/ 693428 h 6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297" h="693428">
                <a:moveTo>
                  <a:pt x="0" y="254391"/>
                </a:moveTo>
                <a:lnTo>
                  <a:pt x="0" y="254391"/>
                </a:lnTo>
                <a:cubicBezTo>
                  <a:pt x="5226" y="207351"/>
                  <a:pt x="9807" y="160236"/>
                  <a:pt x="15677" y="113272"/>
                </a:cubicBezTo>
                <a:cubicBezTo>
                  <a:pt x="20260" y="76599"/>
                  <a:pt x="8270" y="32373"/>
                  <a:pt x="31355" y="3512"/>
                </a:cubicBezTo>
                <a:cubicBezTo>
                  <a:pt x="43125" y="-11203"/>
                  <a:pt x="62710" y="24419"/>
                  <a:pt x="78388" y="34872"/>
                </a:cubicBezTo>
                <a:cubicBezTo>
                  <a:pt x="83614" y="50552"/>
                  <a:pt x="82380" y="70224"/>
                  <a:pt x="94066" y="81912"/>
                </a:cubicBezTo>
                <a:cubicBezTo>
                  <a:pt x="105751" y="93598"/>
                  <a:pt x="131494" y="84144"/>
                  <a:pt x="141099" y="97592"/>
                </a:cubicBezTo>
                <a:cubicBezTo>
                  <a:pt x="178733" y="150287"/>
                  <a:pt x="164786" y="199910"/>
                  <a:pt x="188132" y="254391"/>
                </a:cubicBezTo>
                <a:cubicBezTo>
                  <a:pt x="195554" y="271712"/>
                  <a:pt x="209035" y="285751"/>
                  <a:pt x="219487" y="301431"/>
                </a:cubicBezTo>
                <a:cubicBezTo>
                  <a:pt x="219762" y="304456"/>
                  <a:pt x="235743" y="527720"/>
                  <a:pt x="250842" y="567989"/>
                </a:cubicBezTo>
                <a:cubicBezTo>
                  <a:pt x="256032" y="581830"/>
                  <a:pt x="268611" y="593525"/>
                  <a:pt x="282198" y="599349"/>
                </a:cubicBezTo>
                <a:cubicBezTo>
                  <a:pt x="306690" y="609847"/>
                  <a:pt x="334457" y="609802"/>
                  <a:pt x="360586" y="615029"/>
                </a:cubicBezTo>
                <a:cubicBezTo>
                  <a:pt x="365812" y="630709"/>
                  <a:pt x="365940" y="649161"/>
                  <a:pt x="376264" y="662068"/>
                </a:cubicBezTo>
                <a:cubicBezTo>
                  <a:pt x="388034" y="676783"/>
                  <a:pt x="423297" y="693428"/>
                  <a:pt x="423297" y="693428"/>
                </a:cubicBezTo>
                <a:lnTo>
                  <a:pt x="423297" y="693428"/>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1675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Higher-order control </a:t>
            </a:r>
            <a:r>
              <a:rPr lang="en-US" altLang="zh-CN" sz="2800" dirty="0"/>
              <a:t>(</a:t>
            </a:r>
            <a:r>
              <a:rPr lang="en-US" sz="2800" dirty="0"/>
              <a:t>the mass spring model</a:t>
            </a:r>
            <a:r>
              <a:rPr lang="en-US" altLang="zh-CN" sz="2800" dirty="0"/>
              <a:t>)</a:t>
            </a:r>
            <a:r>
              <a:rPr lang="zh-CN" altLang="en-US" sz="2800" dirty="0"/>
              <a:t> </a:t>
            </a:r>
            <a:r>
              <a:rPr lang="en-US" altLang="zh-CN" sz="2800" dirty="0"/>
              <a:t>for</a:t>
            </a:r>
            <a:r>
              <a:rPr lang="zh-CN" altLang="en-US" sz="2800" dirty="0"/>
              <a:t> </a:t>
            </a:r>
            <a:r>
              <a:rPr lang="en-US" altLang="zh-CN" sz="2800" dirty="0"/>
              <a:t>rhythmic</a:t>
            </a:r>
            <a:r>
              <a:rPr lang="zh-CN" altLang="en-US" sz="2800" dirty="0"/>
              <a:t> </a:t>
            </a:r>
            <a:r>
              <a:rPr lang="en-US" altLang="zh-CN" sz="2800" dirty="0"/>
              <a:t>limb</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1114424" y="2062620"/>
            <a:ext cx="7610476" cy="3670767"/>
          </a:xfrm>
        </p:spPr>
        <p:txBody>
          <a:bodyPr>
            <a:normAutofit/>
          </a:bodyPr>
          <a:lstStyle/>
          <a:p>
            <a:pPr marL="0" indent="0">
              <a:buNone/>
            </a:pPr>
            <a:r>
              <a:rPr lang="en-US" dirty="0"/>
              <a:t>Rhythmic limb movements (damped harmonic oscillators with limit cycle attractors) can</a:t>
            </a:r>
            <a:r>
              <a:rPr lang="zh-CN" altLang="en-US" dirty="0"/>
              <a:t> </a:t>
            </a:r>
            <a:r>
              <a:rPr lang="en-US" altLang="zh-CN" dirty="0"/>
              <a:t>be</a:t>
            </a:r>
            <a:r>
              <a:rPr lang="zh-CN" altLang="en-US" dirty="0"/>
              <a:t> </a:t>
            </a:r>
            <a:r>
              <a:rPr lang="en-US" altLang="zh-CN" dirty="0"/>
              <a:t>modeled</a:t>
            </a:r>
            <a:r>
              <a:rPr lang="zh-CN" altLang="en-US" dirty="0"/>
              <a:t> </a:t>
            </a:r>
            <a:r>
              <a:rPr lang="en-US" altLang="zh-CN" dirty="0"/>
              <a:t>with:</a:t>
            </a:r>
            <a:endParaRPr lang="en-US" dirty="0"/>
          </a:p>
          <a:p>
            <a:r>
              <a:rPr lang="en-US" dirty="0"/>
              <a:t>Hybrid</a:t>
            </a:r>
            <a:r>
              <a:rPr lang="zh-CN" altLang="en-US" dirty="0"/>
              <a:t> </a:t>
            </a:r>
            <a:r>
              <a:rPr lang="en-US" altLang="zh-CN" dirty="0"/>
              <a:t>oscillators:</a:t>
            </a:r>
          </a:p>
          <a:p>
            <a:endParaRPr lang="en-US" altLang="zh-CN" dirty="0"/>
          </a:p>
          <a:p>
            <a:pPr marL="0" indent="0">
              <a:buNone/>
            </a:pPr>
            <a:endParaRPr lang="en-US" altLang="zh-CN" sz="100" dirty="0"/>
          </a:p>
        </p:txBody>
      </p:sp>
      <p:graphicFrame>
        <p:nvGraphicFramePr>
          <p:cNvPr id="4" name="Object 3"/>
          <p:cNvGraphicFramePr>
            <a:graphicFrameLocks noChangeAspect="1"/>
          </p:cNvGraphicFramePr>
          <p:nvPr>
            <p:extLst>
              <p:ext uri="{D42A27DB-BD31-4B8C-83A1-F6EECF244321}">
                <p14:modId xmlns:p14="http://schemas.microsoft.com/office/powerpoint/2010/main" val="896540306"/>
              </p:ext>
            </p:extLst>
          </p:nvPr>
        </p:nvGraphicFramePr>
        <p:xfrm>
          <a:off x="1803365" y="3248686"/>
          <a:ext cx="4648923" cy="483005"/>
        </p:xfrm>
        <a:graphic>
          <a:graphicData uri="http://schemas.openxmlformats.org/presentationml/2006/ole">
            <mc:AlternateContent xmlns:mc="http://schemas.openxmlformats.org/markup-compatibility/2006">
              <mc:Choice xmlns:v="urn:schemas-microsoft-com:vml" Requires="v">
                <p:oleObj spid="_x0000_s3490" name="Equation" r:id="rId3" imgW="1955800" imgH="203200" progId="Equation.3">
                  <p:embed/>
                </p:oleObj>
              </mc:Choice>
              <mc:Fallback>
                <p:oleObj name="Equation" r:id="rId3" imgW="1955800" imgH="203200" progId="Equation.3">
                  <p:embed/>
                  <p:pic>
                    <p:nvPicPr>
                      <p:cNvPr id="0" name=""/>
                      <p:cNvPicPr/>
                      <p:nvPr/>
                    </p:nvPicPr>
                    <p:blipFill>
                      <a:blip r:embed="rId4"/>
                      <a:stretch>
                        <a:fillRect/>
                      </a:stretch>
                    </p:blipFill>
                    <p:spPr>
                      <a:xfrm>
                        <a:off x="1803365" y="3248686"/>
                        <a:ext cx="4648923" cy="48300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04291876"/>
              </p:ext>
            </p:extLst>
          </p:nvPr>
        </p:nvGraphicFramePr>
        <p:xfrm>
          <a:off x="1820501" y="3648415"/>
          <a:ext cx="3760898" cy="485277"/>
        </p:xfrm>
        <a:graphic>
          <a:graphicData uri="http://schemas.openxmlformats.org/presentationml/2006/ole">
            <mc:AlternateContent xmlns:mc="http://schemas.openxmlformats.org/markup-compatibility/2006">
              <mc:Choice xmlns:v="urn:schemas-microsoft-com:vml" Requires="v">
                <p:oleObj spid="_x0000_s3491" name="Equation" r:id="rId5" imgW="1574800" imgH="203200" progId="Equation.3">
                  <p:embed/>
                </p:oleObj>
              </mc:Choice>
              <mc:Fallback>
                <p:oleObj name="Equation" r:id="rId5" imgW="1574800" imgH="203200" progId="Equation.3">
                  <p:embed/>
                  <p:pic>
                    <p:nvPicPr>
                      <p:cNvPr id="0" name=""/>
                      <p:cNvPicPr/>
                      <p:nvPr/>
                    </p:nvPicPr>
                    <p:blipFill>
                      <a:blip r:embed="rId6"/>
                      <a:stretch>
                        <a:fillRect/>
                      </a:stretch>
                    </p:blipFill>
                    <p:spPr>
                      <a:xfrm>
                        <a:off x="1820501" y="3648415"/>
                        <a:ext cx="3760898" cy="485277"/>
                      </a:xfrm>
                      <a:prstGeom prst="rect">
                        <a:avLst/>
                      </a:prstGeom>
                    </p:spPr>
                  </p:pic>
                </p:oleObj>
              </mc:Fallback>
            </mc:AlternateContent>
          </a:graphicData>
        </a:graphic>
      </p:graphicFrame>
      <p:sp>
        <p:nvSpPr>
          <p:cNvPr id="6" name="Freeform 5"/>
          <p:cNvSpPr/>
          <p:nvPr/>
        </p:nvSpPr>
        <p:spPr>
          <a:xfrm>
            <a:off x="3433154" y="3706282"/>
            <a:ext cx="468597" cy="479648"/>
          </a:xfrm>
          <a:custGeom>
            <a:avLst/>
            <a:gdLst>
              <a:gd name="connsiteX0" fmla="*/ 46092 w 468597"/>
              <a:gd name="connsiteY0" fmla="*/ 40009 h 479648"/>
              <a:gd name="connsiteX1" fmla="*/ 352656 w 468597"/>
              <a:gd name="connsiteY1" fmla="*/ 10811 h 479648"/>
              <a:gd name="connsiteX2" fmla="*/ 454844 w 468597"/>
              <a:gd name="connsiteY2" fmla="*/ 200601 h 479648"/>
              <a:gd name="connsiteX3" fmla="*/ 425648 w 468597"/>
              <a:gd name="connsiteY3" fmla="*/ 361193 h 479648"/>
              <a:gd name="connsiteX4" fmla="*/ 75289 w 468597"/>
              <a:gd name="connsiteY4" fmla="*/ 477987 h 479648"/>
              <a:gd name="connsiteX5" fmla="*/ 2297 w 468597"/>
              <a:gd name="connsiteY5" fmla="*/ 273597 h 479648"/>
              <a:gd name="connsiteX6" fmla="*/ 16896 w 468597"/>
              <a:gd name="connsiteY6" fmla="*/ 127605 h 47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597" h="479648">
                <a:moveTo>
                  <a:pt x="46092" y="40009"/>
                </a:moveTo>
                <a:cubicBezTo>
                  <a:pt x="165311" y="12027"/>
                  <a:pt x="284531" y="-15954"/>
                  <a:pt x="352656" y="10811"/>
                </a:cubicBezTo>
                <a:cubicBezTo>
                  <a:pt x="420781" y="37576"/>
                  <a:pt x="442679" y="142204"/>
                  <a:pt x="454844" y="200601"/>
                </a:cubicBezTo>
                <a:cubicBezTo>
                  <a:pt x="467009" y="258998"/>
                  <a:pt x="488907" y="314962"/>
                  <a:pt x="425648" y="361193"/>
                </a:cubicBezTo>
                <a:cubicBezTo>
                  <a:pt x="362389" y="407424"/>
                  <a:pt x="145848" y="492586"/>
                  <a:pt x="75289" y="477987"/>
                </a:cubicBezTo>
                <a:cubicBezTo>
                  <a:pt x="4730" y="463388"/>
                  <a:pt x="12029" y="331994"/>
                  <a:pt x="2297" y="273597"/>
                </a:cubicBezTo>
                <a:cubicBezTo>
                  <a:pt x="-7435" y="215200"/>
                  <a:pt x="16896" y="127605"/>
                  <a:pt x="16896" y="127605"/>
                </a:cubicBezTo>
              </a:path>
            </a:pathLst>
          </a:cu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4063086" y="3658143"/>
            <a:ext cx="789941" cy="524152"/>
          </a:xfrm>
          <a:custGeom>
            <a:avLst/>
            <a:gdLst>
              <a:gd name="connsiteX0" fmla="*/ 43886 w 789941"/>
              <a:gd name="connsiteY0" fmla="*/ 44351 h 524152"/>
              <a:gd name="connsiteX1" fmla="*/ 423442 w 789941"/>
              <a:gd name="connsiteY1" fmla="*/ 553 h 524152"/>
              <a:gd name="connsiteX2" fmla="*/ 686211 w 789941"/>
              <a:gd name="connsiteY2" fmla="*/ 29751 h 524152"/>
              <a:gd name="connsiteX3" fmla="*/ 788399 w 789941"/>
              <a:gd name="connsiteY3" fmla="*/ 161145 h 524152"/>
              <a:gd name="connsiteX4" fmla="*/ 744604 w 789941"/>
              <a:gd name="connsiteY4" fmla="*/ 350935 h 524152"/>
              <a:gd name="connsiteX5" fmla="*/ 700809 w 789941"/>
              <a:gd name="connsiteY5" fmla="*/ 467729 h 524152"/>
              <a:gd name="connsiteX6" fmla="*/ 277459 w 789941"/>
              <a:gd name="connsiteY6" fmla="*/ 511527 h 524152"/>
              <a:gd name="connsiteX7" fmla="*/ 58485 w 789941"/>
              <a:gd name="connsiteY7" fmla="*/ 511527 h 524152"/>
              <a:gd name="connsiteX8" fmla="*/ 92 w 789941"/>
              <a:gd name="connsiteY8" fmla="*/ 365534 h 524152"/>
              <a:gd name="connsiteX9" fmla="*/ 43886 w 789941"/>
              <a:gd name="connsiteY9" fmla="*/ 102748 h 52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941" h="524152">
                <a:moveTo>
                  <a:pt x="43886" y="44351"/>
                </a:moveTo>
                <a:cubicBezTo>
                  <a:pt x="180137" y="23668"/>
                  <a:pt x="316388" y="2986"/>
                  <a:pt x="423442" y="553"/>
                </a:cubicBezTo>
                <a:cubicBezTo>
                  <a:pt x="530496" y="-1880"/>
                  <a:pt x="625385" y="2986"/>
                  <a:pt x="686211" y="29751"/>
                </a:cubicBezTo>
                <a:cubicBezTo>
                  <a:pt x="747037" y="56516"/>
                  <a:pt x="778667" y="107614"/>
                  <a:pt x="788399" y="161145"/>
                </a:cubicBezTo>
                <a:cubicBezTo>
                  <a:pt x="798131" y="214676"/>
                  <a:pt x="759202" y="299838"/>
                  <a:pt x="744604" y="350935"/>
                </a:cubicBezTo>
                <a:cubicBezTo>
                  <a:pt x="730006" y="402032"/>
                  <a:pt x="778666" y="440964"/>
                  <a:pt x="700809" y="467729"/>
                </a:cubicBezTo>
                <a:cubicBezTo>
                  <a:pt x="622952" y="494494"/>
                  <a:pt x="384513" y="504227"/>
                  <a:pt x="277459" y="511527"/>
                </a:cubicBezTo>
                <a:cubicBezTo>
                  <a:pt x="170405" y="518827"/>
                  <a:pt x="104713" y="535859"/>
                  <a:pt x="58485" y="511527"/>
                </a:cubicBezTo>
                <a:cubicBezTo>
                  <a:pt x="12257" y="487195"/>
                  <a:pt x="2525" y="433664"/>
                  <a:pt x="92" y="365534"/>
                </a:cubicBezTo>
                <a:cubicBezTo>
                  <a:pt x="-2341" y="297404"/>
                  <a:pt x="43886" y="102748"/>
                  <a:pt x="43886" y="10274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7"/>
          <p:cNvSpPr/>
          <p:nvPr/>
        </p:nvSpPr>
        <p:spPr>
          <a:xfrm>
            <a:off x="5042328" y="3656108"/>
            <a:ext cx="638110" cy="572603"/>
          </a:xfrm>
          <a:custGeom>
            <a:avLst/>
            <a:gdLst>
              <a:gd name="connsiteX0" fmla="*/ 28131 w 638110"/>
              <a:gd name="connsiteY0" fmla="*/ 31786 h 572603"/>
              <a:gd name="connsiteX1" fmla="*/ 349293 w 638110"/>
              <a:gd name="connsiteY1" fmla="*/ 2588 h 572603"/>
              <a:gd name="connsiteX2" fmla="*/ 612062 w 638110"/>
              <a:gd name="connsiteY2" fmla="*/ 90183 h 572603"/>
              <a:gd name="connsiteX3" fmla="*/ 612062 w 638110"/>
              <a:gd name="connsiteY3" fmla="*/ 309172 h 572603"/>
              <a:gd name="connsiteX4" fmla="*/ 466080 w 638110"/>
              <a:gd name="connsiteY4" fmla="*/ 528161 h 572603"/>
              <a:gd name="connsiteX5" fmla="*/ 188712 w 638110"/>
              <a:gd name="connsiteY5" fmla="*/ 571959 h 572603"/>
              <a:gd name="connsiteX6" fmla="*/ 13533 w 638110"/>
              <a:gd name="connsiteY6" fmla="*/ 513562 h 572603"/>
              <a:gd name="connsiteX7" fmla="*/ 13533 w 638110"/>
              <a:gd name="connsiteY7" fmla="*/ 367569 h 572603"/>
              <a:gd name="connsiteX8" fmla="*/ 28131 w 638110"/>
              <a:gd name="connsiteY8" fmla="*/ 119382 h 57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10" h="572603">
                <a:moveTo>
                  <a:pt x="28131" y="31786"/>
                </a:moveTo>
                <a:cubicBezTo>
                  <a:pt x="140051" y="12320"/>
                  <a:pt x="251971" y="-7145"/>
                  <a:pt x="349293" y="2588"/>
                </a:cubicBezTo>
                <a:cubicBezTo>
                  <a:pt x="446615" y="12321"/>
                  <a:pt x="568267" y="39086"/>
                  <a:pt x="612062" y="90183"/>
                </a:cubicBezTo>
                <a:cubicBezTo>
                  <a:pt x="655857" y="141280"/>
                  <a:pt x="636392" y="236176"/>
                  <a:pt x="612062" y="309172"/>
                </a:cubicBezTo>
                <a:cubicBezTo>
                  <a:pt x="587732" y="382168"/>
                  <a:pt x="536638" y="484363"/>
                  <a:pt x="466080" y="528161"/>
                </a:cubicBezTo>
                <a:cubicBezTo>
                  <a:pt x="395522" y="571959"/>
                  <a:pt x="264136" y="574392"/>
                  <a:pt x="188712" y="571959"/>
                </a:cubicBezTo>
                <a:cubicBezTo>
                  <a:pt x="113288" y="569526"/>
                  <a:pt x="42729" y="547627"/>
                  <a:pt x="13533" y="513562"/>
                </a:cubicBezTo>
                <a:cubicBezTo>
                  <a:pt x="-15663" y="479497"/>
                  <a:pt x="11100" y="433266"/>
                  <a:pt x="13533" y="367569"/>
                </a:cubicBezTo>
                <a:cubicBezTo>
                  <a:pt x="15966" y="301872"/>
                  <a:pt x="28131" y="119382"/>
                  <a:pt x="28131" y="119382"/>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9" name="TextBox 8"/>
          <p:cNvSpPr txBox="1"/>
          <p:nvPr/>
        </p:nvSpPr>
        <p:spPr>
          <a:xfrm>
            <a:off x="6573101" y="3241962"/>
            <a:ext cx="1951413" cy="923330"/>
          </a:xfrm>
          <a:prstGeom prst="rect">
            <a:avLst/>
          </a:prstGeom>
          <a:noFill/>
        </p:spPr>
        <p:txBody>
          <a:bodyPr wrap="none" rtlCol="0">
            <a:spAutoFit/>
          </a:bodyPr>
          <a:lstStyle/>
          <a:p>
            <a:r>
              <a:rPr lang="en-US" dirty="0">
                <a:solidFill>
                  <a:srgbClr val="008000"/>
                </a:solidFill>
              </a:rPr>
              <a:t>Linear</a:t>
            </a:r>
            <a:r>
              <a:rPr lang="zh-CN" altLang="en-US" dirty="0">
                <a:solidFill>
                  <a:srgbClr val="008000"/>
                </a:solidFill>
              </a:rPr>
              <a:t> </a:t>
            </a:r>
            <a:r>
              <a:rPr lang="en-US" altLang="zh-CN" dirty="0">
                <a:solidFill>
                  <a:srgbClr val="008000"/>
                </a:solidFill>
              </a:rPr>
              <a:t>damping</a:t>
            </a:r>
          </a:p>
          <a:p>
            <a:r>
              <a:rPr lang="en-US" dirty="0">
                <a:solidFill>
                  <a:srgbClr val="FF0000"/>
                </a:solidFill>
              </a:rPr>
              <a:t>Van</a:t>
            </a:r>
            <a:r>
              <a:rPr lang="zh-CN" altLang="en-US" dirty="0">
                <a:solidFill>
                  <a:srgbClr val="FF0000"/>
                </a:solidFill>
              </a:rPr>
              <a:t> </a:t>
            </a:r>
            <a:r>
              <a:rPr lang="en-US" altLang="zh-CN" dirty="0">
                <a:solidFill>
                  <a:srgbClr val="FF0000"/>
                </a:solidFill>
              </a:rPr>
              <a:t>der</a:t>
            </a:r>
            <a:r>
              <a:rPr lang="zh-CN" altLang="en-US" dirty="0">
                <a:solidFill>
                  <a:srgbClr val="FF0000"/>
                </a:solidFill>
              </a:rPr>
              <a:t> </a:t>
            </a:r>
            <a:r>
              <a:rPr lang="en-US" altLang="zh-CN" dirty="0">
                <a:solidFill>
                  <a:srgbClr val="FF0000"/>
                </a:solidFill>
              </a:rPr>
              <a:t>Pol</a:t>
            </a:r>
          </a:p>
          <a:p>
            <a:r>
              <a:rPr lang="en-US" dirty="0">
                <a:solidFill>
                  <a:srgbClr val="000090"/>
                </a:solidFill>
              </a:rPr>
              <a:t>Rayleigh</a:t>
            </a:r>
          </a:p>
        </p:txBody>
      </p:sp>
      <p:pic>
        <p:nvPicPr>
          <p:cNvPr id="10" name="Picture 9"/>
          <p:cNvPicPr>
            <a:picLocks noChangeAspect="1"/>
          </p:cNvPicPr>
          <p:nvPr/>
        </p:nvPicPr>
        <p:blipFill>
          <a:blip r:embed="rId7"/>
          <a:stretch>
            <a:fillRect/>
          </a:stretch>
        </p:blipFill>
        <p:spPr>
          <a:xfrm>
            <a:off x="5720919" y="4200525"/>
            <a:ext cx="3352800" cy="2657475"/>
          </a:xfrm>
          <a:prstGeom prst="rect">
            <a:avLst/>
          </a:prstGeom>
        </p:spPr>
      </p:pic>
      <p:sp>
        <p:nvSpPr>
          <p:cNvPr id="11" name="Rectangle 10"/>
          <p:cNvSpPr/>
          <p:nvPr/>
        </p:nvSpPr>
        <p:spPr>
          <a:xfrm>
            <a:off x="1004273" y="4802446"/>
            <a:ext cx="4716646" cy="1631216"/>
          </a:xfrm>
          <a:prstGeom prst="rect">
            <a:avLst/>
          </a:prstGeom>
        </p:spPr>
        <p:txBody>
          <a:bodyPr wrap="square">
            <a:spAutoFit/>
          </a:bodyPr>
          <a:lstStyle/>
          <a:p>
            <a:pPr marL="342900" indent="-342900">
              <a:buFont typeface="Wingdings" panose="05000000000000000000" pitchFamily="2" charset="2"/>
              <a:buChar char="q"/>
            </a:pPr>
            <a:r>
              <a:rPr lang="en-US" sz="2000" dirty="0"/>
              <a:t>Rhythmic limb movements exhibit an inverse frequency-amplitude relationship</a:t>
            </a:r>
          </a:p>
          <a:p>
            <a:pPr marL="800100" lvl="1" indent="-342900">
              <a:buFont typeface="Wingdings" panose="05000000000000000000" pitchFamily="2" charset="2"/>
              <a:buChar char="q"/>
            </a:pPr>
            <a:r>
              <a:rPr lang="en-US" sz="2000" dirty="0"/>
              <a:t>The hybrid oscillator model exhibits this relationship</a:t>
            </a:r>
          </a:p>
        </p:txBody>
      </p:sp>
    </p:spTree>
    <p:extLst>
      <p:ext uri="{BB962C8B-B14F-4D97-AF65-F5344CB8AC3E}">
        <p14:creationId xmlns:p14="http://schemas.microsoft.com/office/powerpoint/2010/main" val="18608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Higher-order control </a:t>
            </a:r>
            <a:r>
              <a:rPr lang="en-US" altLang="zh-CN" sz="2800" dirty="0"/>
              <a:t>(</a:t>
            </a:r>
            <a:r>
              <a:rPr lang="en-US" sz="2800" dirty="0"/>
              <a:t>the mass spring model</a:t>
            </a:r>
            <a:r>
              <a:rPr lang="en-US" altLang="zh-CN" sz="2800" dirty="0"/>
              <a:t>)</a:t>
            </a:r>
            <a:r>
              <a:rPr lang="zh-CN" altLang="en-US" sz="2800" dirty="0"/>
              <a:t> </a:t>
            </a:r>
            <a:r>
              <a:rPr lang="en-US" altLang="zh-CN" sz="2800" dirty="0"/>
              <a:t>for</a:t>
            </a:r>
            <a:r>
              <a:rPr lang="zh-CN" altLang="en-US" sz="2800" dirty="0"/>
              <a:t> </a:t>
            </a:r>
            <a:r>
              <a:rPr lang="en-US" altLang="zh-CN" sz="2800" dirty="0"/>
              <a:t>rhythmic</a:t>
            </a:r>
            <a:r>
              <a:rPr lang="zh-CN" altLang="en-US" sz="2800" dirty="0"/>
              <a:t> </a:t>
            </a:r>
            <a:r>
              <a:rPr lang="en-US" altLang="zh-CN" sz="2800" dirty="0"/>
              <a:t>limb</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1114424" y="2270795"/>
            <a:ext cx="7610476" cy="4338235"/>
          </a:xfrm>
        </p:spPr>
        <p:txBody>
          <a:bodyPr>
            <a:normAutofit lnSpcReduction="10000"/>
          </a:bodyPr>
          <a:lstStyle/>
          <a:p>
            <a:pPr marL="0" indent="0">
              <a:buNone/>
            </a:pPr>
            <a:r>
              <a:rPr lang="en-US" dirty="0"/>
              <a:t>Rhythmic limb movements (damped harmonic oscillators with limit cycle attractors) can</a:t>
            </a:r>
            <a:r>
              <a:rPr lang="zh-CN" altLang="en-US" dirty="0"/>
              <a:t> </a:t>
            </a:r>
            <a:r>
              <a:rPr lang="en-US" altLang="zh-CN" dirty="0"/>
              <a:t>be</a:t>
            </a:r>
            <a:r>
              <a:rPr lang="zh-CN" altLang="en-US" dirty="0"/>
              <a:t> </a:t>
            </a:r>
            <a:r>
              <a:rPr lang="en-US" altLang="zh-CN" dirty="0"/>
              <a:t>modeled</a:t>
            </a:r>
            <a:r>
              <a:rPr lang="zh-CN" altLang="en-US" dirty="0"/>
              <a:t> </a:t>
            </a:r>
            <a:r>
              <a:rPr lang="en-US" altLang="zh-CN" dirty="0"/>
              <a:t>with:</a:t>
            </a:r>
            <a:endParaRPr lang="en-US" dirty="0"/>
          </a:p>
          <a:p>
            <a:r>
              <a:rPr lang="en-US" altLang="zh-CN" dirty="0"/>
              <a:t>Phase</a:t>
            </a:r>
            <a:r>
              <a:rPr lang="zh-CN" altLang="en-US" dirty="0"/>
              <a:t> </a:t>
            </a:r>
            <a:r>
              <a:rPr lang="en-US" altLang="zh-CN" dirty="0"/>
              <a:t>driven</a:t>
            </a:r>
            <a:r>
              <a:rPr lang="zh-CN" altLang="en-US" dirty="0"/>
              <a:t> </a:t>
            </a:r>
            <a:r>
              <a:rPr lang="en-US" altLang="zh-CN" dirty="0"/>
              <a:t>oscillators:</a:t>
            </a:r>
          </a:p>
          <a:p>
            <a:endParaRPr lang="en-US" dirty="0"/>
          </a:p>
          <a:p>
            <a:endParaRPr lang="en-US" dirty="0"/>
          </a:p>
          <a:p>
            <a:endParaRPr lang="en-US" dirty="0"/>
          </a:p>
          <a:p>
            <a:endParaRPr lang="en-US" dirty="0"/>
          </a:p>
          <a:p>
            <a:r>
              <a:rPr lang="en-US" dirty="0"/>
              <a:t>The phase-driven oscillator model predicts phase-resetting (phase advancing)</a:t>
            </a:r>
          </a:p>
        </p:txBody>
      </p:sp>
      <p:graphicFrame>
        <p:nvGraphicFramePr>
          <p:cNvPr id="15" name="Object 14"/>
          <p:cNvGraphicFramePr>
            <a:graphicFrameLocks noChangeAspect="1"/>
          </p:cNvGraphicFramePr>
          <p:nvPr>
            <p:extLst>
              <p:ext uri="{D42A27DB-BD31-4B8C-83A1-F6EECF244321}">
                <p14:modId xmlns:p14="http://schemas.microsoft.com/office/powerpoint/2010/main" val="2655985534"/>
              </p:ext>
            </p:extLst>
          </p:nvPr>
        </p:nvGraphicFramePr>
        <p:xfrm>
          <a:off x="350935" y="3628236"/>
          <a:ext cx="6092688" cy="839437"/>
        </p:xfrm>
        <a:graphic>
          <a:graphicData uri="http://schemas.openxmlformats.org/presentationml/2006/ole">
            <mc:AlternateContent xmlns:mc="http://schemas.openxmlformats.org/markup-compatibility/2006">
              <mc:Choice xmlns:v="urn:schemas-microsoft-com:vml" Requires="v">
                <p:oleObj spid="_x0000_s4154" name="Equation" r:id="rId3" imgW="2857500" imgH="393700" progId="Equation.3">
                  <p:embed/>
                </p:oleObj>
              </mc:Choice>
              <mc:Fallback>
                <p:oleObj name="Equation" r:id="rId3" imgW="2857500" imgH="393700" progId="Equation.3">
                  <p:embed/>
                  <p:pic>
                    <p:nvPicPr>
                      <p:cNvPr id="0" name=""/>
                      <p:cNvPicPr/>
                      <p:nvPr/>
                    </p:nvPicPr>
                    <p:blipFill>
                      <a:blip r:embed="rId4"/>
                      <a:stretch>
                        <a:fillRect/>
                      </a:stretch>
                    </p:blipFill>
                    <p:spPr>
                      <a:xfrm>
                        <a:off x="350935" y="3628236"/>
                        <a:ext cx="6092688" cy="839437"/>
                      </a:xfrm>
                      <a:prstGeom prst="rect">
                        <a:avLst/>
                      </a:prstGeom>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119261629"/>
              </p:ext>
            </p:extLst>
          </p:nvPr>
        </p:nvGraphicFramePr>
        <p:xfrm>
          <a:off x="7756349" y="5174378"/>
          <a:ext cx="437317" cy="333361"/>
        </p:xfrm>
        <a:graphic>
          <a:graphicData uri="http://schemas.openxmlformats.org/presentationml/2006/ole">
            <mc:AlternateContent xmlns:mc="http://schemas.openxmlformats.org/markup-compatibility/2006">
              <mc:Choice xmlns:v="urn:schemas-microsoft-com:vml" Requires="v">
                <p:oleObj spid="_x0000_s4155" name="Equation" r:id="rId5" imgW="127000" imgH="165100" progId="Equation.3">
                  <p:embed/>
                </p:oleObj>
              </mc:Choice>
              <mc:Fallback>
                <p:oleObj name="Equation" r:id="rId5" imgW="127000" imgH="165100" progId="Equation.3">
                  <p:embed/>
                  <p:pic>
                    <p:nvPicPr>
                      <p:cNvPr id="0" name=""/>
                      <p:cNvPicPr/>
                      <p:nvPr/>
                    </p:nvPicPr>
                    <p:blipFill>
                      <a:blip r:embed="rId6"/>
                      <a:stretch>
                        <a:fillRect/>
                      </a:stretch>
                    </p:blipFill>
                    <p:spPr>
                      <a:xfrm>
                        <a:off x="7756349" y="5174378"/>
                        <a:ext cx="437317" cy="333361"/>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41162792"/>
              </p:ext>
            </p:extLst>
          </p:nvPr>
        </p:nvGraphicFramePr>
        <p:xfrm>
          <a:off x="8788274" y="4231894"/>
          <a:ext cx="419100" cy="375238"/>
        </p:xfrm>
        <a:graphic>
          <a:graphicData uri="http://schemas.openxmlformats.org/presentationml/2006/ole">
            <mc:AlternateContent xmlns:mc="http://schemas.openxmlformats.org/markup-compatibility/2006">
              <mc:Choice xmlns:v="urn:schemas-microsoft-com:vml" Requires="v">
                <p:oleObj spid="_x0000_s4156" name="Equation" r:id="rId7" imgW="127000" imgH="139700" progId="Equation.3">
                  <p:embed/>
                </p:oleObj>
              </mc:Choice>
              <mc:Fallback>
                <p:oleObj name="Equation" r:id="rId7" imgW="127000" imgH="139700" progId="Equation.3">
                  <p:embed/>
                  <p:pic>
                    <p:nvPicPr>
                      <p:cNvPr id="0" name=""/>
                      <p:cNvPicPr/>
                      <p:nvPr/>
                    </p:nvPicPr>
                    <p:blipFill>
                      <a:blip r:embed="rId8"/>
                      <a:stretch>
                        <a:fillRect/>
                      </a:stretch>
                    </p:blipFill>
                    <p:spPr>
                      <a:xfrm>
                        <a:off x="8788274" y="4231894"/>
                        <a:ext cx="419100" cy="375238"/>
                      </a:xfrm>
                      <a:prstGeom prst="rect">
                        <a:avLst/>
                      </a:prstGeom>
                    </p:spPr>
                  </p:pic>
                </p:oleObj>
              </mc:Fallback>
            </mc:AlternateContent>
          </a:graphicData>
        </a:graphic>
      </p:graphicFrame>
      <p:grpSp>
        <p:nvGrpSpPr>
          <p:cNvPr id="45" name="Group 44"/>
          <p:cNvGrpSpPr/>
          <p:nvPr/>
        </p:nvGrpSpPr>
        <p:grpSpPr>
          <a:xfrm>
            <a:off x="6384431" y="3600118"/>
            <a:ext cx="2592755" cy="1923452"/>
            <a:chOff x="6578952" y="5087524"/>
            <a:chExt cx="2145948" cy="1423742"/>
          </a:xfrm>
        </p:grpSpPr>
        <p:cxnSp>
          <p:nvCxnSpPr>
            <p:cNvPr id="39" name="Straight Connector 38"/>
            <p:cNvCxnSpPr/>
            <p:nvPr/>
          </p:nvCxnSpPr>
          <p:spPr>
            <a:xfrm>
              <a:off x="7629164" y="5087524"/>
              <a:ext cx="0" cy="1423742"/>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578952" y="5781303"/>
              <a:ext cx="2145948" cy="0"/>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7129321" y="5328728"/>
              <a:ext cx="1001923" cy="90515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7" name="Straight Connector 46"/>
          <p:cNvCxnSpPr/>
          <p:nvPr/>
        </p:nvCxnSpPr>
        <p:spPr>
          <a:xfrm flipV="1">
            <a:off x="7653307" y="4125691"/>
            <a:ext cx="424525" cy="41171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8" name="Freeform 47"/>
          <p:cNvSpPr/>
          <p:nvPr/>
        </p:nvSpPr>
        <p:spPr>
          <a:xfrm>
            <a:off x="7800464" y="4388478"/>
            <a:ext cx="76528" cy="131393"/>
          </a:xfrm>
          <a:custGeom>
            <a:avLst/>
            <a:gdLst>
              <a:gd name="connsiteX0" fmla="*/ 0 w 76528"/>
              <a:gd name="connsiteY0" fmla="*/ 0 h 131393"/>
              <a:gd name="connsiteX1" fmla="*/ 72992 w 76528"/>
              <a:gd name="connsiteY1" fmla="*/ 72996 h 131393"/>
              <a:gd name="connsiteX2" fmla="*/ 58394 w 76528"/>
              <a:gd name="connsiteY2" fmla="*/ 131393 h 131393"/>
            </a:gdLst>
            <a:ahLst/>
            <a:cxnLst>
              <a:cxn ang="0">
                <a:pos x="connsiteX0" y="connsiteY0"/>
              </a:cxn>
              <a:cxn ang="0">
                <a:pos x="connsiteX1" y="connsiteY1"/>
              </a:cxn>
              <a:cxn ang="0">
                <a:pos x="connsiteX2" y="connsiteY2"/>
              </a:cxn>
            </a:cxnLst>
            <a:rect l="l" t="t" r="r" b="b"/>
            <a:pathLst>
              <a:path w="76528" h="131393">
                <a:moveTo>
                  <a:pt x="0" y="0"/>
                </a:moveTo>
                <a:cubicBezTo>
                  <a:pt x="31630" y="25548"/>
                  <a:pt x="63260" y="51097"/>
                  <a:pt x="72992" y="72996"/>
                </a:cubicBezTo>
                <a:cubicBezTo>
                  <a:pt x="82724" y="94895"/>
                  <a:pt x="70559" y="113144"/>
                  <a:pt x="58394" y="131393"/>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9" name="Object 48"/>
          <p:cNvGraphicFramePr>
            <a:graphicFrameLocks noChangeAspect="1"/>
          </p:cNvGraphicFramePr>
          <p:nvPr>
            <p:extLst>
              <p:ext uri="{D42A27DB-BD31-4B8C-83A1-F6EECF244321}">
                <p14:modId xmlns:p14="http://schemas.microsoft.com/office/powerpoint/2010/main" val="4149350957"/>
              </p:ext>
            </p:extLst>
          </p:nvPr>
        </p:nvGraphicFramePr>
        <p:xfrm>
          <a:off x="7876992" y="4259866"/>
          <a:ext cx="200840" cy="277536"/>
        </p:xfrm>
        <a:graphic>
          <a:graphicData uri="http://schemas.openxmlformats.org/presentationml/2006/ole">
            <mc:AlternateContent xmlns:mc="http://schemas.openxmlformats.org/markup-compatibility/2006">
              <mc:Choice xmlns:v="urn:schemas-microsoft-com:vml" Requires="v">
                <p:oleObj spid="_x0000_s4157" name="Equation" r:id="rId9" imgW="127000" imgH="190500" progId="Equation.3">
                  <p:embed/>
                </p:oleObj>
              </mc:Choice>
              <mc:Fallback>
                <p:oleObj name="Equation" r:id="rId9" imgW="127000" imgH="190500" progId="Equation.3">
                  <p:embed/>
                  <p:pic>
                    <p:nvPicPr>
                      <p:cNvPr id="0" name=""/>
                      <p:cNvPicPr/>
                      <p:nvPr/>
                    </p:nvPicPr>
                    <p:blipFill>
                      <a:blip r:embed="rId10"/>
                      <a:stretch>
                        <a:fillRect/>
                      </a:stretch>
                    </p:blipFill>
                    <p:spPr>
                      <a:xfrm>
                        <a:off x="7876992" y="4259866"/>
                        <a:ext cx="200840" cy="277536"/>
                      </a:xfrm>
                      <a:prstGeom prst="rect">
                        <a:avLst/>
                      </a:prstGeom>
                    </p:spPr>
                  </p:pic>
                </p:oleObj>
              </mc:Fallback>
            </mc:AlternateContent>
          </a:graphicData>
        </a:graphic>
      </p:graphicFrame>
      <p:sp>
        <p:nvSpPr>
          <p:cNvPr id="52" name="TextBox 51"/>
          <p:cNvSpPr txBox="1"/>
          <p:nvPr/>
        </p:nvSpPr>
        <p:spPr>
          <a:xfrm>
            <a:off x="3005081" y="4467673"/>
            <a:ext cx="3970733" cy="923330"/>
          </a:xfrm>
          <a:prstGeom prst="rect">
            <a:avLst/>
          </a:prstGeom>
          <a:noFill/>
        </p:spPr>
        <p:txBody>
          <a:bodyPr wrap="square" rtlCol="0">
            <a:spAutoFit/>
          </a:bodyPr>
          <a:lstStyle/>
          <a:p>
            <a:r>
              <a:rPr lang="en-US" dirty="0"/>
              <a:t>Known</a:t>
            </a:r>
            <a:r>
              <a:rPr lang="zh-CN" altLang="en-US" dirty="0"/>
              <a:t> </a:t>
            </a:r>
            <a:r>
              <a:rPr lang="en-US" altLang="zh-CN" dirty="0"/>
              <a:t>via</a:t>
            </a:r>
            <a:r>
              <a:rPr lang="zh-CN" altLang="en-US" dirty="0"/>
              <a:t> </a:t>
            </a:r>
            <a:r>
              <a:rPr lang="en-US" altLang="zh-CN" dirty="0"/>
              <a:t>perception</a:t>
            </a:r>
            <a:r>
              <a:rPr lang="zh-CN" altLang="en-US" dirty="0"/>
              <a:t>, </a:t>
            </a:r>
            <a:r>
              <a:rPr lang="en-US" altLang="zh-CN" dirty="0"/>
              <a:t>visual</a:t>
            </a:r>
            <a:r>
              <a:rPr lang="zh-CN" altLang="en-US" dirty="0"/>
              <a:t> </a:t>
            </a:r>
            <a:r>
              <a:rPr lang="en-US" altLang="zh-CN" dirty="0"/>
              <a:t>feedback,</a:t>
            </a:r>
            <a:r>
              <a:rPr lang="zh-CN" altLang="en-US" dirty="0"/>
              <a:t> </a:t>
            </a:r>
            <a:r>
              <a:rPr lang="en-US" altLang="zh-CN" dirty="0"/>
              <a:t>closed-loop</a:t>
            </a:r>
            <a:r>
              <a:rPr lang="zh-CN" altLang="en-US" dirty="0"/>
              <a:t> </a:t>
            </a:r>
            <a:r>
              <a:rPr lang="en-US" altLang="zh-CN" dirty="0"/>
              <a:t>control.</a:t>
            </a:r>
          </a:p>
          <a:p>
            <a:r>
              <a:rPr lang="en-US" dirty="0"/>
              <a:t>Perception</a:t>
            </a:r>
            <a:r>
              <a:rPr lang="zh-CN" altLang="zh-CN" dirty="0"/>
              <a:t> </a:t>
            </a:r>
            <a:r>
              <a:rPr lang="en-US" altLang="zh-CN" dirty="0"/>
              <a:t>guided</a:t>
            </a:r>
            <a:r>
              <a:rPr lang="zh-CN" altLang="en-US" dirty="0"/>
              <a:t> </a:t>
            </a:r>
            <a:r>
              <a:rPr lang="en-US" altLang="zh-CN" dirty="0"/>
              <a:t>action.</a:t>
            </a:r>
            <a:endParaRPr lang="en-US" dirty="0"/>
          </a:p>
        </p:txBody>
      </p:sp>
      <p:sp>
        <p:nvSpPr>
          <p:cNvPr id="53" name="Freeform 52"/>
          <p:cNvSpPr/>
          <p:nvPr/>
        </p:nvSpPr>
        <p:spPr>
          <a:xfrm>
            <a:off x="3724241" y="3834973"/>
            <a:ext cx="1204284" cy="543851"/>
          </a:xfrm>
          <a:custGeom>
            <a:avLst/>
            <a:gdLst>
              <a:gd name="connsiteX0" fmla="*/ 68831 w 1204284"/>
              <a:gd name="connsiteY0" fmla="*/ 60995 h 543851"/>
              <a:gd name="connsiteX1" fmla="*/ 68831 w 1204284"/>
              <a:gd name="connsiteY1" fmla="*/ 440576 h 543851"/>
              <a:gd name="connsiteX2" fmla="*/ 784147 w 1204284"/>
              <a:gd name="connsiteY2" fmla="*/ 542771 h 543851"/>
              <a:gd name="connsiteX3" fmla="*/ 1163703 w 1204284"/>
              <a:gd name="connsiteY3" fmla="*/ 396778 h 543851"/>
              <a:gd name="connsiteX4" fmla="*/ 1149104 w 1204284"/>
              <a:gd name="connsiteY4" fmla="*/ 31797 h 543851"/>
              <a:gd name="connsiteX5" fmla="*/ 769549 w 1204284"/>
              <a:gd name="connsiteY5" fmla="*/ 17197 h 543851"/>
              <a:gd name="connsiteX6" fmla="*/ 258609 w 1204284"/>
              <a:gd name="connsiteY6" fmla="*/ 17197 h 543851"/>
              <a:gd name="connsiteX7" fmla="*/ 156421 w 1204284"/>
              <a:gd name="connsiteY7" fmla="*/ 2598 h 54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4284" h="543851">
                <a:moveTo>
                  <a:pt x="68831" y="60995"/>
                </a:moveTo>
                <a:cubicBezTo>
                  <a:pt x="9221" y="210637"/>
                  <a:pt x="-50388" y="360280"/>
                  <a:pt x="68831" y="440576"/>
                </a:cubicBezTo>
                <a:cubicBezTo>
                  <a:pt x="188050" y="520872"/>
                  <a:pt x="601668" y="550071"/>
                  <a:pt x="784147" y="542771"/>
                </a:cubicBezTo>
                <a:cubicBezTo>
                  <a:pt x="966626" y="535471"/>
                  <a:pt x="1102877" y="481940"/>
                  <a:pt x="1163703" y="396778"/>
                </a:cubicBezTo>
                <a:cubicBezTo>
                  <a:pt x="1224529" y="311616"/>
                  <a:pt x="1214796" y="95060"/>
                  <a:pt x="1149104" y="31797"/>
                </a:cubicBezTo>
                <a:cubicBezTo>
                  <a:pt x="1083412" y="-31466"/>
                  <a:pt x="917965" y="19630"/>
                  <a:pt x="769549" y="17197"/>
                </a:cubicBezTo>
                <a:cubicBezTo>
                  <a:pt x="621133" y="14764"/>
                  <a:pt x="360797" y="19630"/>
                  <a:pt x="258609" y="17197"/>
                </a:cubicBezTo>
                <a:cubicBezTo>
                  <a:pt x="156421" y="14764"/>
                  <a:pt x="156421" y="2598"/>
                  <a:pt x="156421" y="259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5" name="Straight Arrow Connector 54"/>
          <p:cNvCxnSpPr/>
          <p:nvPr/>
        </p:nvCxnSpPr>
        <p:spPr>
          <a:xfrm>
            <a:off x="4367731" y="4274831"/>
            <a:ext cx="0" cy="3055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Line Callout 2 3">
            <a:extLst>
              <a:ext uri="{FF2B5EF4-FFF2-40B4-BE49-F238E27FC236}">
                <a16:creationId xmlns:a16="http://schemas.microsoft.com/office/drawing/2014/main" id="{2CFC9352-B4AE-074C-9084-3D2F09AEABA4}"/>
              </a:ext>
            </a:extLst>
          </p:cNvPr>
          <p:cNvSpPr/>
          <p:nvPr/>
        </p:nvSpPr>
        <p:spPr>
          <a:xfrm>
            <a:off x="6975814" y="2824690"/>
            <a:ext cx="2168186" cy="803546"/>
          </a:xfrm>
          <a:prstGeom prst="borderCallout2">
            <a:avLst>
              <a:gd name="adj1" fmla="val 50910"/>
              <a:gd name="adj2" fmla="val -2374"/>
              <a:gd name="adj3" fmla="val 52147"/>
              <a:gd name="adj4" fmla="val -18157"/>
              <a:gd name="adj5" fmla="val 131270"/>
              <a:gd name="adj6" fmla="val -339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latin typeface="Times New Roman" panose="02020603050405020304" pitchFamily="18" charset="0"/>
                <a:cs typeface="Times New Roman" panose="02020603050405020304" pitchFamily="18" charset="0"/>
              </a:rPr>
              <a:t>Higher-order</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perceptual</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information</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a:t>
            </a:r>
            <a:r>
              <a:rPr lang="en-US" altLang="zh-CN" sz="1600" b="1" dirty="0" err="1">
                <a:latin typeface="Times New Roman" panose="02020603050405020304" pitchFamily="18" charset="0"/>
                <a:cs typeface="Times New Roman" panose="02020603050405020304" pitchFamily="18" charset="0"/>
              </a:rPr>
              <a:t>traj</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form)</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18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P spid="5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hybrid oscillator with van der Pol and Rayleigh damping components and the phase-driving oscillator are both autonomous systems. </a:t>
                </a:r>
              </a:p>
              <a:p>
                <a:pPr lvl="1"/>
                <a:r>
                  <a:rPr lang="en-US" dirty="0"/>
                  <a:t>By definition, no explicit function of time, no external timing</a:t>
                </a:r>
              </a:p>
              <a:p>
                <a:pPr lvl="1"/>
                <a:r>
                  <a:rPr lang="en-US" dirty="0"/>
                  <a:t>Vs. force-driven oscillators, which are  non-autonomous and contain explicit function of external time </a:t>
                </a:r>
              </a:p>
              <a:p>
                <a:pPr marL="68580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𝑏</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 </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a:p>
                <a:pPr marL="685800" lvl="2" indent="0">
                  <a:buNone/>
                </a:pPr>
                <a:endParaRPr lang="en-US" dirty="0"/>
              </a:p>
              <a:p>
                <a:pPr marL="685800" lvl="2" indent="0">
                  <a:buNone/>
                </a:pPr>
                <a:endParaRPr lang="en-US" dirty="0"/>
              </a:p>
              <a:p>
                <a:pPr lvl="1"/>
                <a:r>
                  <a:rPr lang="en-US" dirty="0"/>
                  <a:t>The autonomous oscillators have no external forcing, unlike in force-driven oscillators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41" t="-997" r="-80" b="-166"/>
                </a:stretch>
              </a:blipFill>
            </p:spPr>
            <p:txBody>
              <a:bodyPr/>
              <a:lstStyle/>
              <a:p>
                <a:r>
                  <a:rPr lang="en-US">
                    <a:noFill/>
                  </a:rPr>
                  <a:t> </a:t>
                </a:r>
              </a:p>
            </p:txBody>
          </p:sp>
        </mc:Fallback>
      </mc:AlternateContent>
      <p:sp>
        <p:nvSpPr>
          <p:cNvPr id="4" name="Line Callout 1 3"/>
          <p:cNvSpPr/>
          <p:nvPr/>
        </p:nvSpPr>
        <p:spPr>
          <a:xfrm>
            <a:off x="5450186" y="4521474"/>
            <a:ext cx="380246" cy="362138"/>
          </a:xfrm>
          <a:prstGeom prst="borderCallout1">
            <a:avLst>
              <a:gd name="adj1" fmla="val 71250"/>
              <a:gd name="adj2" fmla="val 103572"/>
              <a:gd name="adj3" fmla="val 122500"/>
              <a:gd name="adj4" fmla="val 23309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337425" y="4812841"/>
            <a:ext cx="1712328" cy="307777"/>
          </a:xfrm>
          <a:prstGeom prst="rect">
            <a:avLst/>
          </a:prstGeom>
          <a:noFill/>
        </p:spPr>
        <p:txBody>
          <a:bodyPr wrap="none" rtlCol="0">
            <a:spAutoFit/>
          </a:bodyPr>
          <a:lstStyle/>
          <a:p>
            <a:r>
              <a:rPr lang="en-US" sz="1400" b="1" dirty="0"/>
              <a:t>Clock in the brain</a:t>
            </a:r>
          </a:p>
        </p:txBody>
      </p:sp>
      <p:sp>
        <p:nvSpPr>
          <p:cNvPr id="6" name="Line Callout 1 5"/>
          <p:cNvSpPr/>
          <p:nvPr/>
        </p:nvSpPr>
        <p:spPr>
          <a:xfrm>
            <a:off x="4943192" y="4521474"/>
            <a:ext cx="253497" cy="362138"/>
          </a:xfrm>
          <a:prstGeom prst="borderCallout1">
            <a:avLst>
              <a:gd name="adj1" fmla="val 71250"/>
              <a:gd name="adj2" fmla="val 7144"/>
              <a:gd name="adj3" fmla="val 145000"/>
              <a:gd name="adj4" fmla="val -177619"/>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34905" y="4979690"/>
            <a:ext cx="3727373" cy="523220"/>
          </a:xfrm>
          <a:prstGeom prst="rect">
            <a:avLst/>
          </a:prstGeom>
          <a:noFill/>
        </p:spPr>
        <p:txBody>
          <a:bodyPr wrap="square" rtlCol="0">
            <a:spAutoFit/>
          </a:bodyPr>
          <a:lstStyle/>
          <a:p>
            <a:r>
              <a:rPr lang="en-US" sz="1400" b="1" dirty="0"/>
              <a:t>The forcing imposes order on the system, i.e. controlling how the limbs move</a:t>
            </a:r>
          </a:p>
        </p:txBody>
      </p:sp>
    </p:spTree>
    <p:extLst>
      <p:ext uri="{BB962C8B-B14F-4D97-AF65-F5344CB8AC3E}">
        <p14:creationId xmlns:p14="http://schemas.microsoft.com/office/powerpoint/2010/main" val="318616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Laws</a:t>
            </a:r>
            <a:r>
              <a:rPr lang="zh-CN" altLang="en-US" sz="2800" dirty="0"/>
              <a:t> </a:t>
            </a:r>
            <a:r>
              <a:rPr lang="en-US" altLang="zh-CN" sz="2800" dirty="0"/>
              <a:t>and</a:t>
            </a:r>
            <a:r>
              <a:rPr lang="zh-CN" altLang="en-US" sz="2800" dirty="0"/>
              <a:t> </a:t>
            </a:r>
            <a:r>
              <a:rPr lang="en-US" altLang="zh-CN" sz="2800" dirty="0"/>
              <a:t>properties</a:t>
            </a:r>
            <a:r>
              <a:rPr lang="zh-CN" altLang="en-US" sz="2800" dirty="0"/>
              <a:t> </a:t>
            </a:r>
            <a:r>
              <a:rPr lang="en-US" altLang="zh-CN" sz="2800" dirty="0"/>
              <a:t>for</a:t>
            </a:r>
            <a:r>
              <a:rPr lang="zh-CN" altLang="en-US" sz="2800" dirty="0"/>
              <a:t> </a:t>
            </a:r>
            <a:r>
              <a:rPr lang="en-US" altLang="zh-CN" sz="2800" dirty="0"/>
              <a:t>the</a:t>
            </a:r>
            <a:r>
              <a:rPr lang="zh-CN" altLang="en-US" sz="2800" dirty="0"/>
              <a:t> </a:t>
            </a:r>
            <a:r>
              <a:rPr lang="en-US" sz="2800" dirty="0"/>
              <a:t>control of</a:t>
            </a:r>
            <a:r>
              <a:rPr lang="zh-CN" altLang="en-US" sz="2800" dirty="0"/>
              <a:t> </a:t>
            </a:r>
            <a:r>
              <a:rPr lang="en-US" altLang="zh-CN" sz="2800" dirty="0"/>
              <a:t>discrete</a:t>
            </a:r>
            <a:r>
              <a:rPr lang="zh-CN" altLang="en-US" sz="2800" dirty="0"/>
              <a:t> </a:t>
            </a:r>
            <a:r>
              <a:rPr lang="en-US" altLang="zh-CN" sz="2800" dirty="0"/>
              <a:t>reaching</a:t>
            </a:r>
            <a:r>
              <a:rPr lang="zh-CN" altLang="en-US" sz="2800" dirty="0"/>
              <a:t> </a:t>
            </a:r>
            <a:r>
              <a:rPr lang="en-US" altLang="zh-CN" sz="2800" dirty="0"/>
              <a:t>and</a:t>
            </a:r>
            <a:r>
              <a:rPr lang="zh-CN" altLang="en-US" sz="2800" dirty="0"/>
              <a:t> </a:t>
            </a:r>
            <a:r>
              <a:rPr lang="en-US" altLang="zh-CN" sz="2800" dirty="0"/>
              <a:t>rhythmic</a:t>
            </a:r>
            <a:r>
              <a:rPr lang="zh-CN" altLang="en-US" sz="2800" dirty="0"/>
              <a:t> </a:t>
            </a:r>
            <a:r>
              <a:rPr lang="en-US" altLang="zh-CN" sz="2800" dirty="0"/>
              <a:t>movement</a:t>
            </a:r>
            <a:endParaRPr lang="en-US" sz="2800" dirty="0"/>
          </a:p>
        </p:txBody>
      </p:sp>
      <p:sp>
        <p:nvSpPr>
          <p:cNvPr id="3" name="Content Placeholder 2"/>
          <p:cNvSpPr>
            <a:spLocks noGrp="1"/>
          </p:cNvSpPr>
          <p:nvPr>
            <p:ph idx="1"/>
          </p:nvPr>
        </p:nvSpPr>
        <p:spPr>
          <a:xfrm>
            <a:off x="875897" y="2185458"/>
            <a:ext cx="8037916" cy="4559398"/>
          </a:xfrm>
        </p:spPr>
        <p:txBody>
          <a:bodyPr>
            <a:normAutofit/>
          </a:bodyPr>
          <a:lstStyle/>
          <a:p>
            <a:r>
              <a:rPr lang="en-US" altLang="zh-CN" b="1" dirty="0">
                <a:solidFill>
                  <a:srgbClr val="FF0000"/>
                </a:solidFill>
              </a:rPr>
              <a:t>What</a:t>
            </a:r>
            <a:r>
              <a:rPr lang="zh-CN" altLang="en-US" b="1" dirty="0">
                <a:solidFill>
                  <a:srgbClr val="FF0000"/>
                </a:solidFill>
              </a:rPr>
              <a:t> </a:t>
            </a:r>
            <a:r>
              <a:rPr lang="en-US" altLang="zh-CN" b="1" dirty="0">
                <a:solidFill>
                  <a:srgbClr val="FF0000"/>
                </a:solidFill>
              </a:rPr>
              <a:t>kinds</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devices</a:t>
            </a:r>
            <a:r>
              <a:rPr lang="zh-CN" altLang="en-US" b="1" dirty="0">
                <a:solidFill>
                  <a:srgbClr val="FF0000"/>
                </a:solidFill>
              </a:rPr>
              <a:t> </a:t>
            </a:r>
            <a:r>
              <a:rPr lang="en-US" altLang="zh-CN" b="1" dirty="0">
                <a:solidFill>
                  <a:srgbClr val="FF0000"/>
                </a:solidFill>
              </a:rPr>
              <a:t>can</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P/A</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assemble</a:t>
            </a:r>
            <a:r>
              <a:rPr lang="zh-CN" altLang="en-US" b="1" dirty="0">
                <a:solidFill>
                  <a:srgbClr val="FF0000"/>
                </a:solidFill>
              </a:rPr>
              <a:t> </a:t>
            </a:r>
            <a:r>
              <a:rPr lang="en-US" altLang="zh-CN" b="1" dirty="0">
                <a:solidFill>
                  <a:srgbClr val="FF0000"/>
                </a:solidFill>
              </a:rPr>
              <a:t>themselves</a:t>
            </a:r>
            <a:r>
              <a:rPr lang="zh-CN" altLang="en-US" b="1" dirty="0">
                <a:solidFill>
                  <a:srgbClr val="FF0000"/>
                </a:solidFill>
              </a:rPr>
              <a:t> </a:t>
            </a:r>
            <a:r>
              <a:rPr lang="en-US" altLang="zh-CN" b="1" dirty="0">
                <a:solidFill>
                  <a:srgbClr val="FF0000"/>
                </a:solidFill>
              </a:rPr>
              <a:t>into?</a:t>
            </a:r>
            <a:r>
              <a:rPr lang="zh-CN" altLang="en-US" b="1" dirty="0">
                <a:solidFill>
                  <a:srgbClr val="FF0000"/>
                </a:solidFill>
              </a:rPr>
              <a:t> </a:t>
            </a:r>
            <a:r>
              <a:rPr lang="en-US" altLang="zh-CN" b="1" dirty="0">
                <a:solidFill>
                  <a:srgbClr val="FF0000"/>
                </a:solidFill>
              </a:rPr>
              <a:t>What</a:t>
            </a:r>
            <a:r>
              <a:rPr lang="zh-CN" altLang="en-US" b="1" dirty="0">
                <a:solidFill>
                  <a:srgbClr val="FF0000"/>
                </a:solidFill>
              </a:rPr>
              <a:t> </a:t>
            </a:r>
            <a:r>
              <a:rPr lang="en-US" altLang="zh-CN" b="1" dirty="0">
                <a:solidFill>
                  <a:srgbClr val="FF0000"/>
                </a:solidFill>
              </a:rPr>
              <a:t>dynamic</a:t>
            </a:r>
            <a:r>
              <a:rPr lang="zh-CN" altLang="en-US" b="1" dirty="0">
                <a:solidFill>
                  <a:srgbClr val="FF0000"/>
                </a:solidFill>
              </a:rPr>
              <a:t> </a:t>
            </a:r>
            <a:r>
              <a:rPr lang="en-US" altLang="zh-CN" b="1" dirty="0">
                <a:solidFill>
                  <a:srgbClr val="FF0000"/>
                </a:solidFill>
              </a:rPr>
              <a:t>properties</a:t>
            </a:r>
            <a:r>
              <a:rPr lang="zh-CN" altLang="en-US" b="1" dirty="0">
                <a:solidFill>
                  <a:srgbClr val="FF0000"/>
                </a:solidFill>
              </a:rPr>
              <a:t> </a:t>
            </a:r>
            <a:r>
              <a:rPr lang="en-US" altLang="zh-CN" b="1" dirty="0">
                <a:solidFill>
                  <a:srgbClr val="FF0000"/>
                </a:solidFill>
              </a:rPr>
              <a:t>do</a:t>
            </a:r>
            <a:r>
              <a:rPr lang="zh-CN" altLang="en-US" b="1" dirty="0">
                <a:solidFill>
                  <a:srgbClr val="FF0000"/>
                </a:solidFill>
              </a:rPr>
              <a:t> </a:t>
            </a:r>
            <a:r>
              <a:rPr lang="en-US" altLang="zh-CN" b="1" dirty="0">
                <a:solidFill>
                  <a:srgbClr val="FF0000"/>
                </a:solidFill>
              </a:rPr>
              <a:t>they</a:t>
            </a:r>
            <a:r>
              <a:rPr lang="zh-CN" altLang="en-US" b="1" dirty="0">
                <a:solidFill>
                  <a:srgbClr val="FF0000"/>
                </a:solidFill>
              </a:rPr>
              <a:t> </a:t>
            </a:r>
            <a:r>
              <a:rPr lang="en-US" altLang="zh-CN" b="1" dirty="0">
                <a:solidFill>
                  <a:srgbClr val="FF0000"/>
                </a:solidFill>
              </a:rPr>
              <a:t>exhibit?</a:t>
            </a:r>
          </a:p>
          <a:p>
            <a:r>
              <a:rPr lang="zh-CN" altLang="zh-CN" dirty="0"/>
              <a:t>1</a:t>
            </a:r>
            <a:r>
              <a:rPr lang="en-US" altLang="zh-CN" dirty="0"/>
              <a:t>.</a:t>
            </a:r>
            <a:r>
              <a:rPr lang="zh-CN" altLang="en-US" dirty="0"/>
              <a:t> </a:t>
            </a:r>
            <a:r>
              <a:rPr lang="en-US" altLang="zh-CN" dirty="0"/>
              <a:t>discrete</a:t>
            </a:r>
            <a:r>
              <a:rPr lang="zh-CN" altLang="en-US" dirty="0"/>
              <a:t> </a:t>
            </a:r>
            <a:r>
              <a:rPr lang="en-US" altLang="zh-CN" dirty="0"/>
              <a:t>reaching:</a:t>
            </a:r>
            <a:r>
              <a:rPr lang="zh-CN" altLang="en-US" dirty="0"/>
              <a:t> </a:t>
            </a:r>
            <a:r>
              <a:rPr lang="en-US" altLang="zh-CN" dirty="0"/>
              <a:t>damped</a:t>
            </a:r>
            <a:r>
              <a:rPr lang="zh-CN" altLang="en-US" dirty="0"/>
              <a:t> </a:t>
            </a:r>
            <a:r>
              <a:rPr lang="en-US" altLang="zh-CN" dirty="0"/>
              <a:t>harmonic</a:t>
            </a:r>
            <a:r>
              <a:rPr lang="zh-CN" altLang="en-US" dirty="0"/>
              <a:t> </a:t>
            </a:r>
            <a:r>
              <a:rPr lang="en-US" altLang="zh-CN" dirty="0"/>
              <a:t>oscillators</a:t>
            </a:r>
            <a:r>
              <a:rPr lang="zh-CN" altLang="en-US" dirty="0"/>
              <a:t> </a:t>
            </a:r>
            <a:r>
              <a:rPr lang="en-US" altLang="zh-CN" dirty="0"/>
              <a:t>with</a:t>
            </a:r>
            <a:r>
              <a:rPr lang="zh-CN" altLang="en-US" dirty="0"/>
              <a:t>  </a:t>
            </a:r>
            <a:r>
              <a:rPr lang="en-US" altLang="zh-CN" dirty="0"/>
              <a:t>point</a:t>
            </a:r>
            <a:r>
              <a:rPr lang="zh-CN" altLang="en-US" dirty="0"/>
              <a:t> </a:t>
            </a:r>
            <a:r>
              <a:rPr lang="en-US" altLang="zh-CN" dirty="0"/>
              <a:t>attractors</a:t>
            </a:r>
          </a:p>
          <a:p>
            <a:r>
              <a:rPr lang="zh-CN" altLang="zh-CN" dirty="0"/>
              <a:t>2</a:t>
            </a:r>
            <a:r>
              <a:rPr lang="en-US" altLang="zh-CN" dirty="0"/>
              <a:t>.</a:t>
            </a:r>
            <a:r>
              <a:rPr lang="zh-CN" altLang="en-US" dirty="0"/>
              <a:t> </a:t>
            </a:r>
            <a:r>
              <a:rPr lang="en-US" altLang="zh-CN" dirty="0"/>
              <a:t>rhythmic</a:t>
            </a:r>
            <a:r>
              <a:rPr lang="zh-CN" altLang="en-US" dirty="0"/>
              <a:t> </a:t>
            </a:r>
            <a:r>
              <a:rPr lang="en-US" altLang="zh-CN" dirty="0"/>
              <a:t>movements</a:t>
            </a:r>
            <a:r>
              <a:rPr lang="zh-CN" altLang="en-US" dirty="0"/>
              <a:t>: </a:t>
            </a:r>
            <a:r>
              <a:rPr lang="en-US" altLang="zh-CN" dirty="0"/>
              <a:t>hybrid</a:t>
            </a:r>
            <a:r>
              <a:rPr lang="zh-CN" altLang="en-US" dirty="0"/>
              <a:t> </a:t>
            </a:r>
            <a:r>
              <a:rPr lang="en-US" altLang="zh-CN" dirty="0"/>
              <a:t>or phase driven oscillators</a:t>
            </a:r>
            <a:r>
              <a:rPr lang="zh-CN" altLang="en-US" dirty="0"/>
              <a:t> </a:t>
            </a:r>
            <a:r>
              <a:rPr lang="en-US" altLang="zh-CN" dirty="0"/>
              <a:t>with</a:t>
            </a:r>
            <a:r>
              <a:rPr lang="zh-CN" altLang="en-US" dirty="0"/>
              <a:t> </a:t>
            </a:r>
            <a:r>
              <a:rPr lang="en-US" altLang="zh-CN" dirty="0"/>
              <a:t>limit</a:t>
            </a:r>
            <a:r>
              <a:rPr lang="zh-CN" altLang="en-US" dirty="0"/>
              <a:t> </a:t>
            </a:r>
            <a:r>
              <a:rPr lang="en-US" altLang="zh-CN" dirty="0"/>
              <a:t>cycle</a:t>
            </a:r>
            <a:r>
              <a:rPr lang="zh-CN" altLang="en-US" dirty="0"/>
              <a:t> </a:t>
            </a:r>
            <a:r>
              <a:rPr lang="en-US" altLang="zh-CN" dirty="0"/>
              <a:t>attractors</a:t>
            </a:r>
          </a:p>
          <a:p>
            <a:pPr lvl="1"/>
            <a:r>
              <a:rPr lang="en-US" altLang="zh-CN" dirty="0"/>
              <a:t>Properties</a:t>
            </a:r>
            <a:r>
              <a:rPr lang="zh-CN" altLang="en-US" dirty="0"/>
              <a:t> </a:t>
            </a:r>
            <a:r>
              <a:rPr lang="en-US" altLang="zh-CN" dirty="0"/>
              <a:t>of</a:t>
            </a:r>
            <a:r>
              <a:rPr lang="zh-CN" altLang="en-US" dirty="0"/>
              <a:t> </a:t>
            </a:r>
            <a:r>
              <a:rPr lang="en-US" altLang="zh-CN" dirty="0"/>
              <a:t>rhythmic</a:t>
            </a:r>
            <a:r>
              <a:rPr lang="zh-CN" altLang="en-US" dirty="0"/>
              <a:t> </a:t>
            </a:r>
            <a:r>
              <a:rPr lang="en-US" altLang="zh-CN" dirty="0"/>
              <a:t>movement:</a:t>
            </a:r>
          </a:p>
          <a:p>
            <a:pPr lvl="1"/>
            <a:r>
              <a:rPr lang="zh-CN" altLang="zh-CN" dirty="0"/>
              <a:t>(</a:t>
            </a:r>
            <a:r>
              <a:rPr lang="en-US" altLang="zh-CN" dirty="0"/>
              <a:t>1)</a:t>
            </a:r>
            <a:r>
              <a:rPr lang="zh-CN" altLang="en-US" dirty="0"/>
              <a:t> </a:t>
            </a:r>
            <a:r>
              <a:rPr lang="en-US" altLang="zh-CN" dirty="0"/>
              <a:t>phase</a:t>
            </a:r>
            <a:r>
              <a:rPr lang="zh-CN" altLang="en-US" dirty="0"/>
              <a:t> </a:t>
            </a:r>
            <a:r>
              <a:rPr lang="en-US" altLang="zh-CN" dirty="0"/>
              <a:t>resetting</a:t>
            </a:r>
          </a:p>
          <a:p>
            <a:pPr lvl="1"/>
            <a:r>
              <a:rPr lang="zh-CN" altLang="zh-CN" dirty="0"/>
              <a:t>(</a:t>
            </a:r>
            <a:r>
              <a:rPr lang="en-US" altLang="zh-CN" dirty="0"/>
              <a:t>2)</a:t>
            </a:r>
            <a:r>
              <a:rPr lang="zh-CN" altLang="en-US" dirty="0"/>
              <a:t> </a:t>
            </a:r>
            <a:r>
              <a:rPr lang="en-US" altLang="zh-CN" dirty="0"/>
              <a:t>phase</a:t>
            </a:r>
            <a:r>
              <a:rPr lang="zh-CN" altLang="en-US" dirty="0"/>
              <a:t> </a:t>
            </a:r>
            <a:r>
              <a:rPr lang="en-US" altLang="zh-CN" dirty="0"/>
              <a:t>advance</a:t>
            </a:r>
            <a:r>
              <a:rPr lang="zh-CN" altLang="en-US" dirty="0"/>
              <a:t> </a:t>
            </a:r>
            <a:r>
              <a:rPr lang="en-US" altLang="zh-CN" dirty="0"/>
              <a:t>after</a:t>
            </a:r>
            <a:r>
              <a:rPr lang="zh-CN" altLang="en-US" dirty="0"/>
              <a:t> </a:t>
            </a:r>
            <a:r>
              <a:rPr lang="en-US" altLang="zh-CN" dirty="0"/>
              <a:t>resetting</a:t>
            </a:r>
          </a:p>
          <a:p>
            <a:pPr lvl="1"/>
            <a:r>
              <a:rPr lang="zh-CN" altLang="zh-CN" dirty="0"/>
              <a:t>(</a:t>
            </a:r>
            <a:r>
              <a:rPr lang="en-US" altLang="zh-CN" dirty="0"/>
              <a:t>3)</a:t>
            </a:r>
            <a:r>
              <a:rPr lang="zh-CN" altLang="en-US" dirty="0"/>
              <a:t> </a:t>
            </a:r>
            <a:r>
              <a:rPr lang="en-US" altLang="zh-CN" dirty="0"/>
              <a:t>inversed</a:t>
            </a:r>
            <a:r>
              <a:rPr lang="zh-CN" altLang="en-US" dirty="0"/>
              <a:t> </a:t>
            </a:r>
            <a:r>
              <a:rPr lang="en-US" altLang="zh-CN" dirty="0"/>
              <a:t>relationship</a:t>
            </a:r>
            <a:r>
              <a:rPr lang="zh-CN" altLang="en-US" dirty="0"/>
              <a:t> </a:t>
            </a:r>
            <a:r>
              <a:rPr lang="en-US" altLang="zh-CN" dirty="0"/>
              <a:t>between</a:t>
            </a:r>
            <a:r>
              <a:rPr lang="zh-CN" altLang="en-US" dirty="0"/>
              <a:t> </a:t>
            </a:r>
            <a:r>
              <a:rPr lang="en-US" altLang="zh-CN" dirty="0"/>
              <a:t>frequency</a:t>
            </a:r>
            <a:r>
              <a:rPr lang="zh-CN" altLang="en-US" dirty="0"/>
              <a:t> </a:t>
            </a:r>
            <a:r>
              <a:rPr lang="en-US" altLang="zh-CN" dirty="0"/>
              <a:t>and</a:t>
            </a:r>
            <a:r>
              <a:rPr lang="zh-CN" altLang="en-US" dirty="0"/>
              <a:t> </a:t>
            </a:r>
            <a:r>
              <a:rPr lang="en-US" altLang="zh-CN" dirty="0"/>
              <a:t>amplitude</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49250" lvl="1" indent="0">
              <a:buNone/>
            </a:pPr>
            <a:endParaRPr lang="en-US" dirty="0"/>
          </a:p>
        </p:txBody>
      </p:sp>
      <p:pic>
        <p:nvPicPr>
          <p:cNvPr id="4" name="Picture 3"/>
          <p:cNvPicPr>
            <a:picLocks noChangeAspect="1"/>
          </p:cNvPicPr>
          <p:nvPr/>
        </p:nvPicPr>
        <p:blipFill>
          <a:blip r:embed="rId2"/>
          <a:stretch>
            <a:fillRect/>
          </a:stretch>
        </p:blipFill>
        <p:spPr>
          <a:xfrm>
            <a:off x="6027385" y="4365619"/>
            <a:ext cx="2273300" cy="1397000"/>
          </a:xfrm>
          <a:prstGeom prst="rect">
            <a:avLst/>
          </a:prstGeom>
        </p:spPr>
      </p:pic>
    </p:spTree>
    <p:extLst>
      <p:ext uri="{BB962C8B-B14F-4D97-AF65-F5344CB8AC3E}">
        <p14:creationId xmlns:p14="http://schemas.microsoft.com/office/powerpoint/2010/main" val="179130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1114424" y="2157583"/>
            <a:ext cx="7610476" cy="4441279"/>
          </a:xfrm>
        </p:spPr>
        <p:txBody>
          <a:bodyPr>
            <a:normAutofit lnSpcReduction="10000"/>
          </a:bodyPr>
          <a:lstStyle/>
          <a:p>
            <a:pPr lvl="1"/>
            <a:r>
              <a:rPr lang="en-US" dirty="0"/>
              <a:t>Dynamical systems</a:t>
            </a:r>
          </a:p>
          <a:p>
            <a:pPr lvl="2"/>
            <a:r>
              <a:rPr lang="en-US" dirty="0"/>
              <a:t>(Spatiotemporal) change</a:t>
            </a:r>
          </a:p>
          <a:p>
            <a:pPr lvl="2"/>
            <a:r>
              <a:rPr lang="en-US" dirty="0"/>
              <a:t>Forces </a:t>
            </a:r>
          </a:p>
          <a:p>
            <a:pPr lvl="1"/>
            <a:r>
              <a:rPr lang="en-US" dirty="0"/>
              <a:t>Self-organization of systems (can be studied by dynamical systems analysis as a method)</a:t>
            </a:r>
          </a:p>
          <a:p>
            <a:pPr lvl="2"/>
            <a:r>
              <a:rPr lang="en-US" dirty="0"/>
              <a:t>From no order to order with no pre-planned rules</a:t>
            </a:r>
          </a:p>
          <a:p>
            <a:pPr lvl="2"/>
            <a:r>
              <a:rPr lang="en-US" dirty="0"/>
              <a:t>Global enslaves local</a:t>
            </a:r>
          </a:p>
          <a:p>
            <a:pPr lvl="2"/>
            <a:r>
              <a:rPr lang="en-US" dirty="0"/>
              <a:t>Attractors and stabilities </a:t>
            </a:r>
          </a:p>
          <a:p>
            <a:r>
              <a:rPr lang="en-US" dirty="0"/>
              <a:t>The dynamics of simple human movements</a:t>
            </a:r>
          </a:p>
          <a:p>
            <a:pPr lvl="2"/>
            <a:r>
              <a:rPr lang="en-US" dirty="0"/>
              <a:t>Ballistic reaching – modeled as damped harmonic oscillator (damped mass spring)</a:t>
            </a:r>
          </a:p>
          <a:p>
            <a:pPr lvl="2"/>
            <a:r>
              <a:rPr lang="en-US" dirty="0" err="1"/>
              <a:t>Rythmic</a:t>
            </a:r>
            <a:r>
              <a:rPr lang="en-US" dirty="0"/>
              <a:t> limb oscillation – modeled as hybrid oscillator or phase-driven oscillator </a:t>
            </a:r>
          </a:p>
        </p:txBody>
      </p:sp>
    </p:spTree>
    <p:extLst>
      <p:ext uri="{BB962C8B-B14F-4D97-AF65-F5344CB8AC3E}">
        <p14:creationId xmlns:p14="http://schemas.microsoft.com/office/powerpoint/2010/main" val="251920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may synergy be achieved?</a:t>
            </a:r>
          </a:p>
        </p:txBody>
      </p:sp>
      <p:sp>
        <p:nvSpPr>
          <p:cNvPr id="3" name="Content Placeholder 2"/>
          <p:cNvSpPr>
            <a:spLocks noGrp="1"/>
          </p:cNvSpPr>
          <p:nvPr>
            <p:ph idx="1"/>
          </p:nvPr>
        </p:nvSpPr>
        <p:spPr/>
        <p:txBody>
          <a:bodyPr/>
          <a:lstStyle/>
          <a:p>
            <a:r>
              <a:rPr lang="en-US" dirty="0"/>
              <a:t>Hypothesis 1: via computation</a:t>
            </a:r>
          </a:p>
          <a:p>
            <a:pPr lvl="1"/>
            <a:r>
              <a:rPr lang="en-US" dirty="0"/>
              <a:t>Engineering approach</a:t>
            </a:r>
          </a:p>
          <a:p>
            <a:r>
              <a:rPr lang="en-US" dirty="0"/>
              <a:t>Hypothesis 2: dynamics, self-organization</a:t>
            </a:r>
          </a:p>
        </p:txBody>
      </p:sp>
    </p:spTree>
    <p:extLst>
      <p:ext uri="{BB962C8B-B14F-4D97-AF65-F5344CB8AC3E}">
        <p14:creationId xmlns:p14="http://schemas.microsoft.com/office/powerpoint/2010/main" val="140566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a:xfrm>
            <a:off x="1051050" y="2206263"/>
            <a:ext cx="7610476" cy="3670767"/>
          </a:xfrm>
        </p:spPr>
        <p:txBody>
          <a:bodyPr/>
          <a:lstStyle/>
          <a:p>
            <a:r>
              <a:rPr lang="en-US" dirty="0"/>
              <a:t>Kelso: Contrasting Perspectives on Order and Regulation in Movements</a:t>
            </a:r>
          </a:p>
        </p:txBody>
      </p:sp>
    </p:spTree>
    <p:extLst>
      <p:ext uri="{BB962C8B-B14F-4D97-AF65-F5344CB8AC3E}">
        <p14:creationId xmlns:p14="http://schemas.microsoft.com/office/powerpoint/2010/main" val="303065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7E2A-5E7E-1C4A-ADB2-52C69407AF37}"/>
              </a:ext>
            </a:extLst>
          </p:cNvPr>
          <p:cNvSpPr>
            <a:spLocks noGrp="1"/>
          </p:cNvSpPr>
          <p:nvPr>
            <p:ph type="title"/>
          </p:nvPr>
        </p:nvSpPr>
        <p:spPr>
          <a:xfrm>
            <a:off x="115093" y="104299"/>
            <a:ext cx="8913813" cy="914400"/>
          </a:xfrm>
        </p:spPr>
        <p:txBody>
          <a:bodyPr>
            <a:normAutofit fontScale="90000"/>
          </a:bodyPr>
          <a:lstStyle/>
          <a:p>
            <a:r>
              <a:rPr lang="en-US" altLang="zh-CN" dirty="0"/>
              <a:t>The</a:t>
            </a:r>
            <a:r>
              <a:rPr lang="zh-CN" altLang="en-US" dirty="0"/>
              <a:t> </a:t>
            </a:r>
            <a:r>
              <a:rPr lang="en-US" altLang="zh-CN" dirty="0"/>
              <a:t>dynamics</a:t>
            </a:r>
            <a:r>
              <a:rPr lang="zh-CN" altLang="en-US" dirty="0"/>
              <a:t> </a:t>
            </a:r>
            <a:r>
              <a:rPr lang="en-US" altLang="zh-CN" dirty="0"/>
              <a:t>hypothesis</a:t>
            </a:r>
            <a:r>
              <a:rPr lang="zh-CN" altLang="en-US" dirty="0"/>
              <a:t> </a:t>
            </a:r>
            <a:r>
              <a:rPr lang="en-US" altLang="zh-CN" dirty="0"/>
              <a:t>of</a:t>
            </a:r>
            <a:r>
              <a:rPr lang="zh-CN" altLang="en-US" dirty="0"/>
              <a:t> </a:t>
            </a:r>
            <a:r>
              <a:rPr lang="en-US" altLang="zh-CN" dirty="0"/>
              <a:t>action</a:t>
            </a:r>
            <a:r>
              <a:rPr lang="zh-CN" altLang="en-US" dirty="0"/>
              <a:t> </a:t>
            </a:r>
            <a:r>
              <a:rPr lang="en-US" altLang="zh-CN" dirty="0"/>
              <a:t>control</a:t>
            </a:r>
            <a:endParaRPr lang="en-US" dirty="0"/>
          </a:p>
        </p:txBody>
      </p:sp>
      <p:sp>
        <p:nvSpPr>
          <p:cNvPr id="3" name="Content Placeholder 2">
            <a:extLst>
              <a:ext uri="{FF2B5EF4-FFF2-40B4-BE49-F238E27FC236}">
                <a16:creationId xmlns:a16="http://schemas.microsoft.com/office/drawing/2014/main" id="{96E9A947-F84E-BF49-8380-348757392448}"/>
              </a:ext>
            </a:extLst>
          </p:cNvPr>
          <p:cNvSpPr>
            <a:spLocks noGrp="1"/>
          </p:cNvSpPr>
          <p:nvPr>
            <p:ph idx="1"/>
          </p:nvPr>
        </p:nvSpPr>
        <p:spPr>
          <a:xfrm>
            <a:off x="273176" y="1275359"/>
            <a:ext cx="4298823" cy="4631665"/>
          </a:xfrm>
        </p:spPr>
        <p:txBody>
          <a:bodyPr>
            <a:normAutofit fontScale="85000" lnSpcReduction="10000"/>
          </a:bodyPr>
          <a:lstStyle/>
          <a:p>
            <a:r>
              <a:rPr lang="en-US" altLang="zh-CN" dirty="0"/>
              <a:t>In</a:t>
            </a:r>
            <a:r>
              <a:rPr lang="zh-CN" altLang="en-US" dirty="0"/>
              <a:t> </a:t>
            </a:r>
            <a:r>
              <a:rPr lang="en-US" altLang="zh-CN" dirty="0"/>
              <a:t>a</a:t>
            </a:r>
            <a:r>
              <a:rPr lang="zh-CN" altLang="en-US" dirty="0"/>
              <a:t>  </a:t>
            </a:r>
            <a:r>
              <a:rPr lang="en-US" altLang="zh-CN" dirty="0"/>
              <a:t>human</a:t>
            </a:r>
            <a:r>
              <a:rPr lang="zh-CN" altLang="en-US" dirty="0"/>
              <a:t> </a:t>
            </a:r>
            <a:r>
              <a:rPr lang="en-US" altLang="zh-CN" dirty="0"/>
              <a:t>movement</a:t>
            </a:r>
            <a:r>
              <a:rPr lang="zh-CN" altLang="en-US" dirty="0"/>
              <a:t> </a:t>
            </a:r>
            <a:r>
              <a:rPr lang="en-US" altLang="zh-CN" dirty="0"/>
              <a:t>system:</a:t>
            </a:r>
          </a:p>
          <a:p>
            <a:pPr lvl="1"/>
            <a:r>
              <a:rPr lang="en-US" altLang="zh-CN" dirty="0"/>
              <a:t>Components</a:t>
            </a:r>
            <a:r>
              <a:rPr lang="zh-CN" altLang="en-US" dirty="0"/>
              <a:t> </a:t>
            </a:r>
            <a:r>
              <a:rPr lang="en-US" altLang="zh-CN" dirty="0"/>
              <a:t>=</a:t>
            </a:r>
            <a:r>
              <a:rPr lang="zh-CN" altLang="en-US" dirty="0"/>
              <a:t> </a:t>
            </a:r>
            <a:r>
              <a:rPr lang="en-US" altLang="zh-CN" dirty="0"/>
              <a:t>limbs,</a:t>
            </a:r>
            <a:r>
              <a:rPr lang="zh-CN" altLang="en-US" dirty="0"/>
              <a:t> </a:t>
            </a:r>
            <a:r>
              <a:rPr lang="en-US" altLang="zh-CN" dirty="0"/>
              <a:t>muscles</a:t>
            </a:r>
            <a:r>
              <a:rPr lang="zh-CN" altLang="en-US" dirty="0"/>
              <a:t> </a:t>
            </a:r>
            <a:r>
              <a:rPr lang="en-US" altLang="zh-CN" dirty="0" err="1"/>
              <a:t>etc</a:t>
            </a:r>
            <a:endParaRPr lang="en-US" altLang="zh-CN" dirty="0"/>
          </a:p>
          <a:p>
            <a:pPr lvl="1"/>
            <a:r>
              <a:rPr lang="en-US" altLang="zh-CN" dirty="0"/>
              <a:t>Coupling:</a:t>
            </a:r>
            <a:r>
              <a:rPr lang="zh-CN" altLang="en-US" dirty="0"/>
              <a:t> </a:t>
            </a:r>
            <a:r>
              <a:rPr lang="en-US" altLang="zh-CN" dirty="0"/>
              <a:t>neural,</a:t>
            </a:r>
            <a:r>
              <a:rPr lang="zh-CN" altLang="en-US" dirty="0"/>
              <a:t> </a:t>
            </a:r>
            <a:r>
              <a:rPr lang="en-US" altLang="zh-CN" dirty="0"/>
              <a:t>mechanical</a:t>
            </a:r>
          </a:p>
          <a:p>
            <a:pPr lvl="1"/>
            <a:r>
              <a:rPr lang="en-US" altLang="zh-CN" dirty="0"/>
              <a:t>Reduce</a:t>
            </a:r>
            <a:r>
              <a:rPr lang="zh-CN" altLang="en-US" dirty="0"/>
              <a:t> </a:t>
            </a:r>
            <a:r>
              <a:rPr lang="en-US" altLang="zh-CN" dirty="0"/>
              <a:t>DF</a:t>
            </a:r>
          </a:p>
          <a:p>
            <a:r>
              <a:rPr lang="en-US" altLang="zh-CN" dirty="0"/>
              <a:t>Energy-saving</a:t>
            </a:r>
            <a:r>
              <a:rPr lang="zh-CN" altLang="en-US" dirty="0"/>
              <a:t> </a:t>
            </a:r>
            <a:r>
              <a:rPr lang="en-US" altLang="zh-CN" dirty="0"/>
              <a:t>movement</a:t>
            </a:r>
            <a:r>
              <a:rPr lang="zh-CN" altLang="en-US" dirty="0"/>
              <a:t> </a:t>
            </a:r>
            <a:r>
              <a:rPr lang="en-US" altLang="zh-CN" dirty="0"/>
              <a:t>patterns</a:t>
            </a:r>
            <a:r>
              <a:rPr lang="zh-CN" altLang="en-US" dirty="0"/>
              <a:t> </a:t>
            </a:r>
            <a:r>
              <a:rPr lang="en-US" altLang="zh-CN" dirty="0"/>
              <a:t>emerge</a:t>
            </a:r>
            <a:r>
              <a:rPr lang="zh-CN" altLang="en-US" dirty="0"/>
              <a:t> </a:t>
            </a:r>
            <a:r>
              <a:rPr lang="en-US" altLang="zh-CN" dirty="0"/>
              <a:t>from</a:t>
            </a:r>
            <a:r>
              <a:rPr lang="zh-CN" altLang="en-US" dirty="0"/>
              <a:t> </a:t>
            </a:r>
            <a:r>
              <a:rPr lang="en-US" altLang="zh-CN" dirty="0"/>
              <a:t>common</a:t>
            </a:r>
            <a:r>
              <a:rPr lang="zh-CN" altLang="en-US" dirty="0"/>
              <a:t> </a:t>
            </a:r>
            <a:r>
              <a:rPr lang="en-US" altLang="zh-CN" dirty="0"/>
              <a:t>underlying</a:t>
            </a:r>
            <a:r>
              <a:rPr lang="zh-CN" altLang="en-US" dirty="0"/>
              <a:t> </a:t>
            </a:r>
            <a:r>
              <a:rPr lang="en-US" altLang="zh-CN" dirty="0"/>
              <a:t>dynamics</a:t>
            </a:r>
          </a:p>
          <a:p>
            <a:pPr lvl="1"/>
            <a:r>
              <a:rPr lang="en-US" altLang="zh-CN" dirty="0"/>
              <a:t>Solves</a:t>
            </a:r>
            <a:r>
              <a:rPr lang="zh-CN" altLang="en-US" dirty="0"/>
              <a:t> </a:t>
            </a:r>
            <a:r>
              <a:rPr lang="en-US" altLang="zh-CN" dirty="0"/>
              <a:t>the</a:t>
            </a:r>
            <a:r>
              <a:rPr lang="zh-CN" altLang="en-US" dirty="0"/>
              <a:t> </a:t>
            </a:r>
            <a:r>
              <a:rPr lang="en-US" altLang="zh-CN" dirty="0"/>
              <a:t>problems</a:t>
            </a:r>
            <a:r>
              <a:rPr lang="zh-CN" altLang="en-US" dirty="0"/>
              <a:t> </a:t>
            </a:r>
            <a:r>
              <a:rPr lang="en-US" altLang="zh-CN" dirty="0"/>
              <a:t>of</a:t>
            </a:r>
            <a:r>
              <a:rPr lang="zh-CN" altLang="en-US" dirty="0"/>
              <a:t> </a:t>
            </a:r>
            <a:r>
              <a:rPr lang="en-US" altLang="zh-CN" dirty="0"/>
              <a:t>motor</a:t>
            </a:r>
            <a:r>
              <a:rPr lang="zh-CN" altLang="en-US" dirty="0"/>
              <a:t> </a:t>
            </a:r>
            <a:r>
              <a:rPr lang="en-US" altLang="zh-CN" dirty="0"/>
              <a:t>equivalence,</a:t>
            </a:r>
            <a:r>
              <a:rPr lang="zh-CN" altLang="en-US" dirty="0"/>
              <a:t> </a:t>
            </a:r>
            <a:r>
              <a:rPr lang="en-US" altLang="zh-CN" dirty="0"/>
              <a:t>equifinality,</a:t>
            </a:r>
            <a:r>
              <a:rPr lang="zh-CN" altLang="en-US" dirty="0"/>
              <a:t> </a:t>
            </a:r>
            <a:r>
              <a:rPr lang="en-US" altLang="zh-CN" dirty="0"/>
              <a:t>CCV</a:t>
            </a:r>
            <a:r>
              <a:rPr lang="zh-CN" altLang="en-US" dirty="0"/>
              <a:t> </a:t>
            </a:r>
            <a:r>
              <a:rPr lang="en-US" altLang="zh-CN" dirty="0"/>
              <a:t>etc..</a:t>
            </a:r>
          </a:p>
          <a:p>
            <a:r>
              <a:rPr lang="en-US" altLang="zh-CN" dirty="0"/>
              <a:t>The</a:t>
            </a:r>
            <a:r>
              <a:rPr lang="zh-CN" altLang="en-US" dirty="0"/>
              <a:t> </a:t>
            </a:r>
            <a:r>
              <a:rPr lang="en-US" altLang="zh-CN" dirty="0"/>
              <a:t>dynamics</a:t>
            </a:r>
            <a:r>
              <a:rPr lang="zh-CN" altLang="en-US" dirty="0"/>
              <a:t> </a:t>
            </a:r>
            <a:r>
              <a:rPr lang="en-US" altLang="zh-CN" dirty="0"/>
              <a:t>of</a:t>
            </a:r>
            <a:r>
              <a:rPr lang="zh-CN" altLang="en-US" dirty="0"/>
              <a:t> </a:t>
            </a:r>
            <a:r>
              <a:rPr lang="en-US" altLang="zh-CN" dirty="0"/>
              <a:t>movement</a:t>
            </a:r>
          </a:p>
          <a:p>
            <a:pPr lvl="1"/>
            <a:r>
              <a:rPr lang="en-US" altLang="zh-CN" dirty="0"/>
              <a:t>Stable</a:t>
            </a:r>
            <a:r>
              <a:rPr lang="zh-CN" altLang="en-US" dirty="0"/>
              <a:t> </a:t>
            </a:r>
            <a:r>
              <a:rPr lang="en-US" altLang="zh-CN" dirty="0"/>
              <a:t>pattern</a:t>
            </a:r>
            <a:r>
              <a:rPr lang="zh-CN" altLang="en-US" dirty="0"/>
              <a:t> </a:t>
            </a:r>
            <a:r>
              <a:rPr lang="en-US" altLang="zh-CN" dirty="0"/>
              <a:t>=</a:t>
            </a:r>
            <a:r>
              <a:rPr lang="zh-CN" altLang="en-US" dirty="0"/>
              <a:t> </a:t>
            </a:r>
            <a:r>
              <a:rPr lang="en-US" altLang="zh-CN" dirty="0"/>
              <a:t>attractors</a:t>
            </a:r>
          </a:p>
          <a:p>
            <a:pPr lvl="1"/>
            <a:r>
              <a:rPr lang="en-US" altLang="zh-CN" dirty="0"/>
              <a:t>Change</a:t>
            </a:r>
            <a:r>
              <a:rPr lang="zh-CN" altLang="en-US" dirty="0"/>
              <a:t> </a:t>
            </a:r>
            <a:r>
              <a:rPr lang="en-US" altLang="zh-CN" dirty="0"/>
              <a:t>of</a:t>
            </a:r>
            <a:r>
              <a:rPr lang="zh-CN" altLang="en-US" dirty="0"/>
              <a:t> </a:t>
            </a:r>
            <a:r>
              <a:rPr lang="en-US" altLang="zh-CN" dirty="0"/>
              <a:t>movement</a:t>
            </a:r>
            <a:r>
              <a:rPr lang="zh-CN" altLang="en-US" dirty="0"/>
              <a:t> </a:t>
            </a:r>
            <a:r>
              <a:rPr lang="en-US" altLang="zh-CN" dirty="0"/>
              <a:t>pattern</a:t>
            </a:r>
            <a:r>
              <a:rPr lang="zh-CN" altLang="en-US" dirty="0"/>
              <a:t> </a:t>
            </a:r>
            <a:r>
              <a:rPr lang="en-US" altLang="zh-CN" dirty="0"/>
              <a:t>=</a:t>
            </a:r>
            <a:r>
              <a:rPr lang="zh-CN" altLang="en-US" dirty="0"/>
              <a:t> </a:t>
            </a:r>
            <a:r>
              <a:rPr lang="en-US" altLang="zh-CN" dirty="0"/>
              <a:t>bifurcation</a:t>
            </a:r>
          </a:p>
          <a:p>
            <a:r>
              <a:rPr lang="en-US" altLang="zh-CN" dirty="0"/>
              <a:t>The</a:t>
            </a:r>
            <a:r>
              <a:rPr lang="zh-CN" altLang="en-US" dirty="0"/>
              <a:t> </a:t>
            </a:r>
            <a:r>
              <a:rPr lang="en-US" altLang="zh-CN" dirty="0"/>
              <a:t>importance</a:t>
            </a:r>
            <a:r>
              <a:rPr lang="zh-CN" altLang="en-US" dirty="0"/>
              <a:t> </a:t>
            </a:r>
            <a:r>
              <a:rPr lang="en-US" altLang="zh-CN" dirty="0"/>
              <a:t>of</a:t>
            </a:r>
            <a:r>
              <a:rPr lang="zh-CN" altLang="en-US" dirty="0"/>
              <a:t> </a:t>
            </a:r>
            <a:r>
              <a:rPr lang="en-US" altLang="zh-CN" dirty="0"/>
              <a:t>feedback</a:t>
            </a:r>
            <a:r>
              <a:rPr lang="zh-CN" altLang="en-US" dirty="0"/>
              <a:t> </a:t>
            </a:r>
            <a:r>
              <a:rPr lang="en-US" altLang="zh-CN" dirty="0"/>
              <a:t>(via</a:t>
            </a:r>
            <a:r>
              <a:rPr lang="zh-CN" altLang="en-US" dirty="0"/>
              <a:t> </a:t>
            </a:r>
            <a:r>
              <a:rPr lang="en-US" altLang="zh-CN" dirty="0"/>
              <a:t>perception)</a:t>
            </a:r>
            <a:endParaRPr lang="en-US" dirty="0"/>
          </a:p>
        </p:txBody>
      </p:sp>
      <p:pic>
        <p:nvPicPr>
          <p:cNvPr id="5" name="Picture 4">
            <a:extLst>
              <a:ext uri="{FF2B5EF4-FFF2-40B4-BE49-F238E27FC236}">
                <a16:creationId xmlns:a16="http://schemas.microsoft.com/office/drawing/2014/main" id="{FC822E5E-28F9-C341-B483-83BE40CC43D2}"/>
              </a:ext>
            </a:extLst>
          </p:cNvPr>
          <p:cNvPicPr>
            <a:picLocks noChangeAspect="1"/>
          </p:cNvPicPr>
          <p:nvPr/>
        </p:nvPicPr>
        <p:blipFill>
          <a:blip r:embed="rId2"/>
          <a:stretch>
            <a:fillRect/>
          </a:stretch>
        </p:blipFill>
        <p:spPr>
          <a:xfrm>
            <a:off x="4571999" y="1883168"/>
            <a:ext cx="4304284" cy="2455151"/>
          </a:xfrm>
          <a:prstGeom prst="rect">
            <a:avLst/>
          </a:prstGeom>
        </p:spPr>
      </p:pic>
    </p:spTree>
    <p:extLst>
      <p:ext uri="{BB962C8B-B14F-4D97-AF65-F5344CB8AC3E}">
        <p14:creationId xmlns:p14="http://schemas.microsoft.com/office/powerpoint/2010/main" val="29423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Human</a:t>
            </a:r>
            <a:r>
              <a:rPr lang="zh-CN" altLang="en-US" dirty="0"/>
              <a:t> </a:t>
            </a:r>
            <a:r>
              <a:rPr lang="en-US" altLang="zh-CN" dirty="0"/>
              <a:t>movement</a:t>
            </a:r>
            <a:r>
              <a:rPr lang="zh-CN" altLang="en-US" dirty="0"/>
              <a:t> </a:t>
            </a:r>
            <a:r>
              <a:rPr lang="en-US" altLang="zh-CN" dirty="0"/>
              <a:t>as</a:t>
            </a:r>
            <a:r>
              <a:rPr lang="zh-CN" altLang="en-US" dirty="0"/>
              <a:t> </a:t>
            </a:r>
            <a:r>
              <a:rPr lang="en-US" altLang="zh-CN" dirty="0"/>
              <a:t>a</a:t>
            </a:r>
            <a:r>
              <a:rPr lang="zh-CN" altLang="en-US" dirty="0"/>
              <a:t> </a:t>
            </a:r>
            <a:r>
              <a:rPr lang="en-US" altLang="zh-CN" dirty="0"/>
              <a:t>dynamical</a:t>
            </a:r>
            <a:r>
              <a:rPr lang="zh-CN" altLang="en-US" dirty="0"/>
              <a:t> </a:t>
            </a:r>
            <a:r>
              <a:rPr lang="en-US" altLang="zh-CN" dirty="0"/>
              <a:t>system</a:t>
            </a:r>
            <a:endParaRPr lang="en-US" dirty="0"/>
          </a:p>
        </p:txBody>
      </p:sp>
      <p:sp>
        <p:nvSpPr>
          <p:cNvPr id="3" name="Content Placeholder 2"/>
          <p:cNvSpPr>
            <a:spLocks noGrp="1"/>
          </p:cNvSpPr>
          <p:nvPr>
            <p:ph idx="1"/>
          </p:nvPr>
        </p:nvSpPr>
        <p:spPr>
          <a:xfrm>
            <a:off x="1171222" y="2079707"/>
            <a:ext cx="7742591" cy="4613701"/>
          </a:xfrm>
        </p:spPr>
        <p:txBody>
          <a:bodyPr>
            <a:normAutofit fontScale="92500" lnSpcReduction="20000"/>
          </a:bodyPr>
          <a:lstStyle/>
          <a:p>
            <a:r>
              <a:rPr lang="en-US" altLang="zh-CN" dirty="0"/>
              <a:t>A</a:t>
            </a:r>
            <a:r>
              <a:rPr lang="zh-CN" altLang="en-US" dirty="0"/>
              <a:t> </a:t>
            </a:r>
            <a:r>
              <a:rPr lang="en-US" altLang="zh-CN" dirty="0"/>
              <a:t>dynamical</a:t>
            </a:r>
            <a:r>
              <a:rPr lang="zh-CN" altLang="en-US" dirty="0"/>
              <a:t> </a:t>
            </a:r>
            <a:r>
              <a:rPr lang="en-US" altLang="zh-CN" dirty="0"/>
              <a:t>system</a:t>
            </a:r>
            <a:r>
              <a:rPr lang="zh-CN" altLang="en-US" dirty="0"/>
              <a:t> </a:t>
            </a:r>
            <a:r>
              <a:rPr lang="en-US" altLang="zh-CN" dirty="0"/>
              <a:t>is</a:t>
            </a:r>
            <a:r>
              <a:rPr lang="zh-CN" altLang="en-US" dirty="0"/>
              <a:t> </a:t>
            </a:r>
            <a:r>
              <a:rPr lang="en-US" altLang="zh-CN" dirty="0"/>
              <a:t>a</a:t>
            </a:r>
            <a:r>
              <a:rPr lang="zh-CN" altLang="en-US" dirty="0"/>
              <a:t> </a:t>
            </a:r>
            <a:r>
              <a:rPr lang="en-US" altLang="zh-CN" dirty="0"/>
              <a:t>formal</a:t>
            </a:r>
            <a:r>
              <a:rPr lang="zh-CN" altLang="en-US" dirty="0"/>
              <a:t> </a:t>
            </a:r>
            <a:r>
              <a:rPr lang="en-US" altLang="zh-CN" dirty="0"/>
              <a:t>description</a:t>
            </a:r>
            <a:r>
              <a:rPr lang="zh-CN" altLang="en-US" dirty="0"/>
              <a:t> </a:t>
            </a:r>
            <a:r>
              <a:rPr lang="en-US" altLang="zh-CN" dirty="0"/>
              <a:t>of</a:t>
            </a:r>
            <a:r>
              <a:rPr lang="zh-CN" altLang="en-US" dirty="0"/>
              <a:t> </a:t>
            </a:r>
            <a:r>
              <a:rPr lang="en-US" altLang="zh-CN" dirty="0"/>
              <a:t>how</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a</a:t>
            </a:r>
            <a:r>
              <a:rPr lang="zh-CN" altLang="en-US" dirty="0"/>
              <a:t> </a:t>
            </a:r>
            <a:r>
              <a:rPr lang="en-US" altLang="zh-CN" dirty="0"/>
              <a:t>system</a:t>
            </a:r>
            <a:r>
              <a:rPr lang="zh-CN" altLang="en-US" dirty="0"/>
              <a:t> </a:t>
            </a:r>
            <a:r>
              <a:rPr lang="en-US" altLang="zh-CN" dirty="0"/>
              <a:t>changes</a:t>
            </a:r>
            <a:r>
              <a:rPr lang="zh-CN" altLang="en-US" dirty="0"/>
              <a:t> </a:t>
            </a:r>
            <a:r>
              <a:rPr lang="en-US" altLang="zh-CN" dirty="0"/>
              <a:t>over</a:t>
            </a:r>
            <a:r>
              <a:rPr lang="zh-CN" altLang="en-US" dirty="0"/>
              <a:t> </a:t>
            </a:r>
            <a:r>
              <a:rPr lang="en-US" altLang="zh-CN" dirty="0"/>
              <a:t>time,</a:t>
            </a:r>
            <a:r>
              <a:rPr lang="zh-CN" altLang="en-US" dirty="0"/>
              <a:t> </a:t>
            </a:r>
            <a:r>
              <a:rPr lang="en-US" altLang="zh-CN" dirty="0"/>
              <a:t>depending</a:t>
            </a:r>
            <a:r>
              <a:rPr lang="zh-CN" altLang="en-US" dirty="0"/>
              <a:t> </a:t>
            </a:r>
            <a:r>
              <a:rPr lang="en-US" altLang="zh-CN" dirty="0"/>
              <a:t>on</a:t>
            </a:r>
            <a:r>
              <a:rPr lang="zh-CN" altLang="en-US" dirty="0"/>
              <a:t> </a:t>
            </a:r>
            <a:r>
              <a:rPr lang="en-US" altLang="zh-CN" dirty="0"/>
              <a:t>its</a:t>
            </a:r>
            <a:r>
              <a:rPr lang="zh-CN" altLang="en-US" dirty="0"/>
              <a:t> </a:t>
            </a:r>
            <a:r>
              <a:rPr lang="en-US" altLang="zh-CN" dirty="0"/>
              <a:t>parameter</a:t>
            </a:r>
            <a:r>
              <a:rPr lang="zh-CN" altLang="en-US" dirty="0"/>
              <a:t> </a:t>
            </a:r>
            <a:r>
              <a:rPr lang="en-US" altLang="zh-CN" dirty="0"/>
              <a:t>values.</a:t>
            </a:r>
            <a:r>
              <a:rPr lang="zh-CN" altLang="en-US" dirty="0"/>
              <a:t> </a:t>
            </a:r>
            <a:endParaRPr lang="en-US" altLang="zh-CN" dirty="0"/>
          </a:p>
          <a:p>
            <a:pPr lvl="1"/>
            <a:r>
              <a:rPr lang="en-US" altLang="zh-CN" dirty="0"/>
              <a:t>Continuous</a:t>
            </a:r>
            <a:r>
              <a:rPr lang="zh-CN" altLang="en-US" dirty="0"/>
              <a:t> </a:t>
            </a:r>
            <a:r>
              <a:rPr lang="en-US" altLang="zh-CN" dirty="0"/>
              <a:t>spatial</a:t>
            </a:r>
            <a:r>
              <a:rPr lang="zh-CN" altLang="en-US" dirty="0"/>
              <a:t> </a:t>
            </a:r>
            <a:r>
              <a:rPr lang="en-US" altLang="zh-CN" dirty="0"/>
              <a:t>changes</a:t>
            </a:r>
            <a:r>
              <a:rPr lang="zh-CN" altLang="en-US" dirty="0"/>
              <a:t> </a:t>
            </a:r>
            <a:r>
              <a:rPr lang="en-US" altLang="zh-CN" dirty="0"/>
              <a:t>over</a:t>
            </a:r>
            <a:r>
              <a:rPr lang="zh-CN" altLang="en-US" dirty="0"/>
              <a:t> </a:t>
            </a:r>
            <a:r>
              <a:rPr lang="en-US" altLang="zh-CN" dirty="0"/>
              <a:t>time</a:t>
            </a:r>
          </a:p>
          <a:p>
            <a:r>
              <a:rPr lang="en-US" altLang="zh-CN" dirty="0"/>
              <a:t>Need</a:t>
            </a:r>
            <a:r>
              <a:rPr lang="zh-CN" altLang="en-US" dirty="0"/>
              <a:t> </a:t>
            </a:r>
            <a:r>
              <a:rPr lang="en-US" altLang="zh-CN" dirty="0"/>
              <a:t>feedback</a:t>
            </a:r>
            <a:r>
              <a:rPr lang="zh-CN" altLang="en-US" dirty="0"/>
              <a:t> </a:t>
            </a:r>
            <a:r>
              <a:rPr lang="en-US" altLang="zh-CN" dirty="0"/>
              <a:t>to</a:t>
            </a:r>
            <a:r>
              <a:rPr lang="zh-CN" altLang="en-US" dirty="0"/>
              <a:t> </a:t>
            </a:r>
            <a:r>
              <a:rPr lang="en-US" altLang="zh-CN" dirty="0"/>
              <a:t>adjust system</a:t>
            </a:r>
            <a:r>
              <a:rPr lang="zh-CN" altLang="en-US" dirty="0"/>
              <a:t> </a:t>
            </a:r>
            <a:r>
              <a:rPr lang="en-US" altLang="zh-CN" dirty="0"/>
              <a:t>–</a:t>
            </a:r>
            <a:r>
              <a:rPr lang="zh-CN" altLang="en-US" dirty="0"/>
              <a:t> </a:t>
            </a:r>
            <a:r>
              <a:rPr lang="en-US" altLang="zh-CN" dirty="0"/>
              <a:t>online</a:t>
            </a:r>
            <a:r>
              <a:rPr lang="zh-CN" altLang="en-US" dirty="0"/>
              <a:t> </a:t>
            </a:r>
            <a:r>
              <a:rPr lang="en-US" altLang="zh-CN" dirty="0"/>
              <a:t>control</a:t>
            </a:r>
            <a:r>
              <a:rPr lang="zh-CN" altLang="en-US" dirty="0"/>
              <a:t> </a:t>
            </a:r>
            <a:r>
              <a:rPr lang="en-US" altLang="zh-CN" dirty="0"/>
              <a:t>of</a:t>
            </a:r>
            <a:r>
              <a:rPr lang="zh-CN" altLang="en-US" dirty="0"/>
              <a:t> </a:t>
            </a:r>
            <a:r>
              <a:rPr lang="en-US" altLang="zh-CN" dirty="0"/>
              <a:t>behavior</a:t>
            </a:r>
          </a:p>
          <a:p>
            <a:r>
              <a:rPr lang="en-US" altLang="zh-CN" dirty="0"/>
              <a:t>Settles</a:t>
            </a:r>
            <a:r>
              <a:rPr lang="zh-CN" altLang="en-US" dirty="0"/>
              <a:t> </a:t>
            </a:r>
            <a:r>
              <a:rPr lang="en-US" altLang="zh-CN" dirty="0"/>
              <a:t>at</a:t>
            </a:r>
            <a:r>
              <a:rPr lang="zh-CN" altLang="en-US" dirty="0"/>
              <a:t> </a:t>
            </a:r>
            <a:r>
              <a:rPr lang="en-US" altLang="zh-CN" dirty="0"/>
              <a:t>a</a:t>
            </a:r>
            <a:r>
              <a:rPr lang="zh-CN" altLang="en-US" dirty="0"/>
              <a:t> </a:t>
            </a:r>
            <a:r>
              <a:rPr lang="en-US" altLang="zh-CN" dirty="0"/>
              <a:t>pattern</a:t>
            </a:r>
          </a:p>
          <a:p>
            <a:pPr lvl="1"/>
            <a:r>
              <a:rPr lang="en-US" altLang="zh-CN" dirty="0"/>
              <a:t>Point</a:t>
            </a:r>
            <a:r>
              <a:rPr lang="zh-CN" altLang="en-US" dirty="0"/>
              <a:t> </a:t>
            </a:r>
            <a:r>
              <a:rPr lang="en-US" altLang="zh-CN" dirty="0"/>
              <a:t>attractor</a:t>
            </a:r>
          </a:p>
          <a:p>
            <a:pPr lvl="1"/>
            <a:r>
              <a:rPr lang="en-US" altLang="zh-CN" dirty="0"/>
              <a:t>Limit</a:t>
            </a:r>
            <a:r>
              <a:rPr lang="zh-CN" altLang="en-US" dirty="0"/>
              <a:t> </a:t>
            </a:r>
            <a:r>
              <a:rPr lang="en-US" altLang="zh-CN" dirty="0"/>
              <a:t>cycle</a:t>
            </a:r>
            <a:r>
              <a:rPr lang="zh-CN" altLang="en-US" dirty="0"/>
              <a:t> </a:t>
            </a:r>
            <a:r>
              <a:rPr lang="en-US" altLang="zh-CN" dirty="0"/>
              <a:t>attractor</a:t>
            </a:r>
          </a:p>
          <a:p>
            <a:pPr lvl="1"/>
            <a:r>
              <a:rPr lang="en-US" altLang="zh-CN" dirty="0"/>
              <a:t>Limit torus attractor</a:t>
            </a:r>
          </a:p>
          <a:p>
            <a:pPr lvl="1"/>
            <a:r>
              <a:rPr lang="en-US" altLang="zh-CN" dirty="0"/>
              <a:t>Chaotic attractor</a:t>
            </a:r>
          </a:p>
          <a:p>
            <a:r>
              <a:rPr lang="en-US" altLang="zh-CN" dirty="0"/>
              <a:t>Critical</a:t>
            </a:r>
            <a:r>
              <a:rPr lang="zh-CN" altLang="en-US" dirty="0"/>
              <a:t> </a:t>
            </a:r>
            <a:r>
              <a:rPr lang="en-US" altLang="zh-CN" dirty="0"/>
              <a:t>change</a:t>
            </a:r>
            <a:r>
              <a:rPr lang="zh-CN" altLang="en-US" dirty="0"/>
              <a:t> </a:t>
            </a:r>
            <a:r>
              <a:rPr lang="en-US" altLang="zh-CN" dirty="0"/>
              <a:t>of</a:t>
            </a:r>
            <a:r>
              <a:rPr lang="zh-CN" altLang="en-US" dirty="0"/>
              <a:t> </a:t>
            </a:r>
            <a:r>
              <a:rPr lang="en-US" altLang="zh-CN" dirty="0"/>
              <a:t>behavior</a:t>
            </a:r>
            <a:r>
              <a:rPr lang="zh-CN" altLang="en-US" dirty="0"/>
              <a:t> </a:t>
            </a:r>
            <a:r>
              <a:rPr lang="en-US" altLang="zh-CN" dirty="0"/>
              <a:t>(from</a:t>
            </a:r>
            <a:r>
              <a:rPr lang="zh-CN" altLang="en-US" dirty="0"/>
              <a:t> </a:t>
            </a:r>
            <a:r>
              <a:rPr lang="en-US" altLang="zh-CN" dirty="0"/>
              <a:t>one</a:t>
            </a:r>
            <a:r>
              <a:rPr lang="zh-CN" altLang="en-US" dirty="0"/>
              <a:t> </a:t>
            </a:r>
            <a:r>
              <a:rPr lang="en-US" altLang="zh-CN" dirty="0"/>
              <a:t>stable</a:t>
            </a:r>
            <a:r>
              <a:rPr lang="zh-CN" altLang="en-US" dirty="0"/>
              <a:t> </a:t>
            </a:r>
            <a:r>
              <a:rPr lang="en-US" altLang="zh-CN" dirty="0"/>
              <a:t>state</a:t>
            </a:r>
            <a:r>
              <a:rPr lang="zh-CN" altLang="en-US" dirty="0"/>
              <a:t> </a:t>
            </a:r>
            <a:r>
              <a:rPr lang="en-US" altLang="zh-CN" dirty="0"/>
              <a:t>to</a:t>
            </a:r>
            <a:r>
              <a:rPr lang="zh-CN" altLang="en-US" dirty="0"/>
              <a:t> </a:t>
            </a:r>
            <a:r>
              <a:rPr lang="en-US" altLang="zh-CN" dirty="0"/>
              <a:t>an</a:t>
            </a:r>
            <a:r>
              <a:rPr lang="zh-CN" altLang="en-US" dirty="0"/>
              <a:t> </a:t>
            </a:r>
            <a:r>
              <a:rPr lang="en-US" altLang="zh-CN" dirty="0"/>
              <a:t>other)</a:t>
            </a:r>
            <a:r>
              <a:rPr lang="zh-CN" altLang="en-US" dirty="0"/>
              <a:t> </a:t>
            </a:r>
            <a:r>
              <a:rPr lang="en-US" altLang="zh-CN" dirty="0"/>
              <a:t>–</a:t>
            </a:r>
            <a:r>
              <a:rPr lang="zh-CN" altLang="en-US" dirty="0"/>
              <a:t> </a:t>
            </a:r>
            <a:r>
              <a:rPr lang="en-US" altLang="zh-CN" dirty="0"/>
              <a:t>bifurcation</a:t>
            </a:r>
          </a:p>
          <a:p>
            <a:pPr lvl="1"/>
            <a:r>
              <a:rPr lang="en-US" altLang="zh-CN" dirty="0"/>
              <a:t>E.g.</a:t>
            </a:r>
            <a:r>
              <a:rPr lang="zh-CN" altLang="en-US" dirty="0"/>
              <a:t> </a:t>
            </a:r>
            <a:r>
              <a:rPr lang="en-US" altLang="zh-CN" dirty="0"/>
              <a:t>walking</a:t>
            </a:r>
            <a:r>
              <a:rPr lang="zh-CN" altLang="en-US" dirty="0"/>
              <a:t> </a:t>
            </a:r>
            <a:r>
              <a:rPr lang="en-US" altLang="zh-CN" dirty="0"/>
              <a:t>and</a:t>
            </a:r>
            <a:r>
              <a:rPr lang="zh-CN" altLang="en-US" dirty="0"/>
              <a:t> </a:t>
            </a:r>
            <a:r>
              <a:rPr lang="en-US" altLang="zh-CN" dirty="0"/>
              <a:t>being</a:t>
            </a:r>
            <a:r>
              <a:rPr lang="zh-CN" altLang="en-US" dirty="0"/>
              <a:t> </a:t>
            </a:r>
            <a:r>
              <a:rPr lang="en-US" altLang="zh-CN" dirty="0"/>
              <a:t>upright</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lying</a:t>
            </a:r>
            <a:r>
              <a:rPr lang="zh-CN" altLang="en-US" dirty="0">
                <a:sym typeface="Wingdings" pitchFamily="2" charset="2"/>
              </a:rPr>
              <a:t> </a:t>
            </a:r>
            <a:r>
              <a:rPr lang="en-US" altLang="zh-CN" dirty="0">
                <a:sym typeface="Wingdings" pitchFamily="2" charset="2"/>
              </a:rPr>
              <a:t>down</a:t>
            </a:r>
            <a:r>
              <a:rPr lang="zh-CN" altLang="en-US" dirty="0">
                <a:sym typeface="Wingdings" pitchFamily="2" charset="2"/>
              </a:rPr>
              <a:t> </a:t>
            </a:r>
            <a:r>
              <a:rPr lang="en-US" altLang="zh-CN" dirty="0">
                <a:sym typeface="Wingdings" pitchFamily="2" charset="2"/>
              </a:rPr>
              <a:t>as</a:t>
            </a:r>
            <a:r>
              <a:rPr lang="zh-CN" altLang="en-US" dirty="0">
                <a:sym typeface="Wingdings" pitchFamily="2" charset="2"/>
              </a:rPr>
              <a:t> </a:t>
            </a:r>
            <a:r>
              <a:rPr lang="en-US" altLang="zh-CN" dirty="0">
                <a:sym typeface="Wingdings" pitchFamily="2" charset="2"/>
              </a:rPr>
              <a:t>a</a:t>
            </a:r>
            <a:r>
              <a:rPr lang="zh-CN" altLang="en-US" dirty="0">
                <a:sym typeface="Wingdings" pitchFamily="2" charset="2"/>
              </a:rPr>
              <a:t> </a:t>
            </a:r>
            <a:r>
              <a:rPr lang="en-US" altLang="zh-CN" dirty="0">
                <a:sym typeface="Wingdings" pitchFamily="2" charset="2"/>
              </a:rPr>
              <a:t>result</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tripping</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falling</a:t>
            </a:r>
          </a:p>
          <a:p>
            <a:pPr marL="349250" lvl="1" indent="0">
              <a:buNone/>
            </a:pPr>
            <a:endParaRPr lang="en-US" altLang="zh-CN" dirty="0"/>
          </a:p>
        </p:txBody>
      </p:sp>
      <p:pic>
        <p:nvPicPr>
          <p:cNvPr id="5" name="Picture 4"/>
          <p:cNvPicPr>
            <a:picLocks noChangeAspect="1"/>
          </p:cNvPicPr>
          <p:nvPr/>
        </p:nvPicPr>
        <p:blipFill>
          <a:blip r:embed="rId2"/>
          <a:stretch>
            <a:fillRect/>
          </a:stretch>
        </p:blipFill>
        <p:spPr>
          <a:xfrm>
            <a:off x="6846337" y="3705421"/>
            <a:ext cx="1702837" cy="1702837"/>
          </a:xfrm>
          <a:prstGeom prst="rect">
            <a:avLst/>
          </a:prstGeom>
        </p:spPr>
      </p:pic>
      <p:pic>
        <p:nvPicPr>
          <p:cNvPr id="6" name="Picture 5"/>
          <p:cNvPicPr>
            <a:picLocks noChangeAspect="1"/>
          </p:cNvPicPr>
          <p:nvPr/>
        </p:nvPicPr>
        <p:blipFill>
          <a:blip r:embed="rId3"/>
          <a:stretch>
            <a:fillRect/>
          </a:stretch>
        </p:blipFill>
        <p:spPr>
          <a:xfrm>
            <a:off x="4562669" y="3843010"/>
            <a:ext cx="1919029" cy="1228178"/>
          </a:xfrm>
          <a:prstGeom prst="rect">
            <a:avLst/>
          </a:prstGeom>
        </p:spPr>
      </p:pic>
    </p:spTree>
    <p:extLst>
      <p:ext uri="{BB962C8B-B14F-4D97-AF65-F5344CB8AC3E}">
        <p14:creationId xmlns:p14="http://schemas.microsoft.com/office/powerpoint/2010/main" val="90491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8225"/>
            <a:ext cx="8913813" cy="1360032"/>
          </a:xfrm>
        </p:spPr>
        <p:txBody>
          <a:bodyPr>
            <a:normAutofit fontScale="90000"/>
          </a:bodyPr>
          <a:lstStyle/>
          <a:p>
            <a:r>
              <a:rPr lang="en-US" dirty="0"/>
              <a:t>Evidence for online guidance – double step targeting paradigm </a:t>
            </a:r>
            <a:r>
              <a:rPr lang="en-US" sz="2700" dirty="0"/>
              <a:t>(Bingham &amp; </a:t>
            </a:r>
            <a:r>
              <a:rPr lang="en-US" sz="2700" dirty="0" err="1"/>
              <a:t>Zaal</a:t>
            </a:r>
            <a:r>
              <a:rPr lang="en-US" sz="2700" dirty="0"/>
              <a:t>, 2004)</a:t>
            </a:r>
            <a:endParaRPr lang="en-US" dirty="0"/>
          </a:p>
        </p:txBody>
      </p:sp>
      <p:pic>
        <p:nvPicPr>
          <p:cNvPr id="4" name="Picture 3"/>
          <p:cNvPicPr>
            <a:picLocks noChangeAspect="1"/>
          </p:cNvPicPr>
          <p:nvPr/>
        </p:nvPicPr>
        <p:blipFill>
          <a:blip r:embed="rId2"/>
          <a:stretch>
            <a:fillRect/>
          </a:stretch>
        </p:blipFill>
        <p:spPr>
          <a:xfrm>
            <a:off x="190500" y="2247900"/>
            <a:ext cx="3035300" cy="2108200"/>
          </a:xfrm>
          <a:prstGeom prst="rect">
            <a:avLst/>
          </a:prstGeom>
        </p:spPr>
      </p:pic>
      <p:sp>
        <p:nvSpPr>
          <p:cNvPr id="3" name="Rectangle 2"/>
          <p:cNvSpPr/>
          <p:nvPr/>
        </p:nvSpPr>
        <p:spPr>
          <a:xfrm>
            <a:off x="3570111" y="2455333"/>
            <a:ext cx="3062111" cy="3330223"/>
          </a:xfrm>
          <a:prstGeom prst="rect">
            <a:avLst/>
          </a:prstGeom>
          <a:solidFill>
            <a:srgbClr val="FFFFFF"/>
          </a:solidFill>
          <a:ln>
            <a:solidFill>
              <a:schemeClr val="accent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8" name="Oval 7"/>
          <p:cNvSpPr/>
          <p:nvPr/>
        </p:nvSpPr>
        <p:spPr>
          <a:xfrm>
            <a:off x="4022337" y="3366367"/>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642556" y="5375297"/>
            <a:ext cx="78969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START</a:t>
            </a:r>
          </a:p>
        </p:txBody>
      </p:sp>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rot="16200000">
            <a:off x="4737372" y="5572378"/>
            <a:ext cx="678271" cy="625786"/>
          </a:xfrm>
          <a:prstGeom prst="rect">
            <a:avLst/>
          </a:prstGeom>
        </p:spPr>
      </p:pic>
      <p:sp>
        <p:nvSpPr>
          <p:cNvPr id="13" name="TextBox 12"/>
          <p:cNvSpPr txBox="1"/>
          <p:nvPr/>
        </p:nvSpPr>
        <p:spPr>
          <a:xfrm>
            <a:off x="7097889" y="3033888"/>
            <a:ext cx="1665111" cy="923330"/>
          </a:xfrm>
          <a:prstGeom prst="rect">
            <a:avLst/>
          </a:prstGeom>
          <a:noFill/>
        </p:spPr>
        <p:txBody>
          <a:bodyPr wrap="square" rtlCol="0">
            <a:spAutoFit/>
          </a:bodyPr>
          <a:lstStyle/>
          <a:p>
            <a:r>
              <a:rPr lang="en-US" dirty="0"/>
              <a:t>Normal reaching to a</a:t>
            </a:r>
            <a:r>
              <a:rPr lang="zh-CN" altLang="en-US" dirty="0"/>
              <a:t> </a:t>
            </a:r>
            <a:r>
              <a:rPr lang="en-US" altLang="zh-CN" dirty="0"/>
              <a:t>target</a:t>
            </a:r>
            <a:endParaRPr lang="en-US" dirty="0"/>
          </a:p>
        </p:txBody>
      </p:sp>
    </p:spTree>
    <p:extLst>
      <p:ext uri="{BB962C8B-B14F-4D97-AF65-F5344CB8AC3E}">
        <p14:creationId xmlns:p14="http://schemas.microsoft.com/office/powerpoint/2010/main" val="249667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1493 -0.05764 C -0.03194 -0.07963 -0.04895 -0.10139 -0.05972 -0.12361 C -0.07048 -0.14583 -0.07326 -0.16412 -0.07968 -0.19143 C -0.08611 -0.21875 -0.09461 -0.26597 -0.09826 -0.28819 C -0.1019 -0.31041 -0.10173 -0.31782 -0.10138 -0.32523 " pathEditMode="relative" ptsTypes="aaaaA">
                                      <p:cBhvr>
                                        <p:cTn id="20" dur="1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Evidence for online guidance – double step targeting paradigm</a:t>
            </a:r>
          </a:p>
        </p:txBody>
      </p:sp>
      <p:pic>
        <p:nvPicPr>
          <p:cNvPr id="4" name="Picture 3"/>
          <p:cNvPicPr>
            <a:picLocks noChangeAspect="1"/>
          </p:cNvPicPr>
          <p:nvPr/>
        </p:nvPicPr>
        <p:blipFill>
          <a:blip r:embed="rId2"/>
          <a:stretch>
            <a:fillRect/>
          </a:stretch>
        </p:blipFill>
        <p:spPr>
          <a:xfrm>
            <a:off x="190500" y="2247900"/>
            <a:ext cx="3035300" cy="2108200"/>
          </a:xfrm>
          <a:prstGeom prst="rect">
            <a:avLst/>
          </a:prstGeom>
        </p:spPr>
      </p:pic>
      <p:sp>
        <p:nvSpPr>
          <p:cNvPr id="3" name="Rectangle 2"/>
          <p:cNvSpPr/>
          <p:nvPr/>
        </p:nvSpPr>
        <p:spPr>
          <a:xfrm>
            <a:off x="3570111" y="2455333"/>
            <a:ext cx="3062111" cy="3330223"/>
          </a:xfrm>
          <a:prstGeom prst="rect">
            <a:avLst/>
          </a:prstGeom>
          <a:solidFill>
            <a:srgbClr val="FFFFFF"/>
          </a:solidFill>
          <a:ln>
            <a:solidFill>
              <a:schemeClr val="accent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8" name="Oval 7"/>
          <p:cNvSpPr/>
          <p:nvPr/>
        </p:nvSpPr>
        <p:spPr>
          <a:xfrm>
            <a:off x="4022337" y="2837183"/>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22337" y="3366367"/>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642556" y="5375297"/>
            <a:ext cx="78969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START</a:t>
            </a:r>
          </a:p>
        </p:txBody>
      </p:sp>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rot="16200000">
            <a:off x="4737372" y="5572378"/>
            <a:ext cx="678271" cy="625786"/>
          </a:xfrm>
          <a:prstGeom prst="rect">
            <a:avLst/>
          </a:prstGeom>
        </p:spPr>
      </p:pic>
      <p:sp>
        <p:nvSpPr>
          <p:cNvPr id="5" name="TextBox 4"/>
          <p:cNvSpPr txBox="1"/>
          <p:nvPr/>
        </p:nvSpPr>
        <p:spPr>
          <a:xfrm>
            <a:off x="6829778" y="2695222"/>
            <a:ext cx="2191961" cy="646331"/>
          </a:xfrm>
          <a:prstGeom prst="rect">
            <a:avLst/>
          </a:prstGeom>
          <a:noFill/>
        </p:spPr>
        <p:txBody>
          <a:bodyPr wrap="square" rtlCol="0">
            <a:spAutoFit/>
          </a:bodyPr>
          <a:lstStyle/>
          <a:p>
            <a:r>
              <a:rPr lang="en-US" dirty="0"/>
              <a:t>The</a:t>
            </a:r>
            <a:r>
              <a:rPr lang="zh-CN" altLang="en-US" dirty="0"/>
              <a:t> </a:t>
            </a:r>
            <a:r>
              <a:rPr lang="en-US" altLang="zh-CN" dirty="0"/>
              <a:t>target</a:t>
            </a:r>
            <a:r>
              <a:rPr lang="zh-CN" altLang="en-US" dirty="0"/>
              <a:t> </a:t>
            </a:r>
            <a:r>
              <a:rPr lang="en-US" altLang="zh-CN" b="1" dirty="0"/>
              <a:t>jumps</a:t>
            </a:r>
            <a:r>
              <a:rPr lang="en-US" altLang="zh-CN" dirty="0"/>
              <a:t> in/closer</a:t>
            </a:r>
            <a:endParaRPr lang="en-US" dirty="0"/>
          </a:p>
        </p:txBody>
      </p:sp>
    </p:spTree>
    <p:extLst>
      <p:ext uri="{BB962C8B-B14F-4D97-AF65-F5344CB8AC3E}">
        <p14:creationId xmlns:p14="http://schemas.microsoft.com/office/powerpoint/2010/main" val="16879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4.20788E-6 6.94766E-7 C -0.01389 -0.0139 -0.01805 -0.022 -0.02864 -0.03937 C -0.03905 -0.05651 -0.04217 -0.05535 -0.05067 -0.07527 C -0.06872 -0.11695 -0.07705 -0.16559 -0.0859 -0.21167 C -0.0885 -0.23877 -0.08676 -0.26749 -0.09266 -0.29273 C -0.09509 -0.31566 -0.09492 -0.30593 -0.09492 -0.32168 " pathEditMode="relative" rAng="0" ptsTypes="fffffA">
                                      <p:cBhvr>
                                        <p:cTn id="18" dur="1000" fill="hold"/>
                                        <p:tgtEl>
                                          <p:spTgt spid="10"/>
                                        </p:tgtEl>
                                        <p:attrNameLst>
                                          <p:attrName>ppt_x</p:attrName>
                                          <p:attrName>ppt_y</p:attrName>
                                        </p:attrNameLst>
                                      </p:cBhvr>
                                      <p:rCtr x="-4754" y="-16095"/>
                                    </p:animMotion>
                                  </p:childTnLst>
                                </p:cTn>
                              </p:par>
                              <p:par>
                                <p:cTn id="19" presetID="1"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50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8" grpId="1" animBg="1"/>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Evidence for online guidance – double step targeting paradigm</a:t>
            </a:r>
          </a:p>
        </p:txBody>
      </p:sp>
      <p:pic>
        <p:nvPicPr>
          <p:cNvPr id="4" name="Picture 3"/>
          <p:cNvPicPr>
            <a:picLocks noChangeAspect="1"/>
          </p:cNvPicPr>
          <p:nvPr/>
        </p:nvPicPr>
        <p:blipFill>
          <a:blip r:embed="rId2"/>
          <a:stretch>
            <a:fillRect/>
          </a:stretch>
        </p:blipFill>
        <p:spPr>
          <a:xfrm>
            <a:off x="190500" y="2247900"/>
            <a:ext cx="3035300" cy="2108200"/>
          </a:xfrm>
          <a:prstGeom prst="rect">
            <a:avLst/>
          </a:prstGeom>
        </p:spPr>
      </p:pic>
      <p:sp>
        <p:nvSpPr>
          <p:cNvPr id="3" name="Rectangle 2"/>
          <p:cNvSpPr/>
          <p:nvPr/>
        </p:nvSpPr>
        <p:spPr>
          <a:xfrm>
            <a:off x="3570111" y="2455333"/>
            <a:ext cx="3062111" cy="3330223"/>
          </a:xfrm>
          <a:prstGeom prst="rect">
            <a:avLst/>
          </a:prstGeom>
          <a:solidFill>
            <a:srgbClr val="FFFFFF"/>
          </a:solidFill>
          <a:ln>
            <a:solidFill>
              <a:schemeClr val="accent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8" name="Oval 7"/>
          <p:cNvSpPr/>
          <p:nvPr/>
        </p:nvSpPr>
        <p:spPr>
          <a:xfrm>
            <a:off x="4151117" y="3394589"/>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125345" y="2562034"/>
            <a:ext cx="257561" cy="23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642556" y="5375297"/>
            <a:ext cx="78969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START</a:t>
            </a:r>
          </a:p>
        </p:txBody>
      </p:sp>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rot="16200000">
            <a:off x="4737372" y="5572378"/>
            <a:ext cx="678271" cy="625786"/>
          </a:xfrm>
          <a:prstGeom prst="rect">
            <a:avLst/>
          </a:prstGeom>
        </p:spPr>
      </p:pic>
      <p:sp>
        <p:nvSpPr>
          <p:cNvPr id="11" name="TextBox 10"/>
          <p:cNvSpPr txBox="1"/>
          <p:nvPr/>
        </p:nvSpPr>
        <p:spPr>
          <a:xfrm>
            <a:off x="6829778" y="2695222"/>
            <a:ext cx="2191961" cy="646331"/>
          </a:xfrm>
          <a:prstGeom prst="rect">
            <a:avLst/>
          </a:prstGeom>
          <a:noFill/>
        </p:spPr>
        <p:txBody>
          <a:bodyPr wrap="square" rtlCol="0">
            <a:spAutoFit/>
          </a:bodyPr>
          <a:lstStyle/>
          <a:p>
            <a:r>
              <a:rPr lang="en-US" dirty="0"/>
              <a:t>The</a:t>
            </a:r>
            <a:r>
              <a:rPr lang="zh-CN" altLang="en-US" dirty="0"/>
              <a:t> </a:t>
            </a:r>
            <a:r>
              <a:rPr lang="en-US" altLang="zh-CN" dirty="0"/>
              <a:t>target</a:t>
            </a:r>
            <a:r>
              <a:rPr lang="zh-CN" altLang="en-US" b="1" dirty="0"/>
              <a:t> </a:t>
            </a:r>
            <a:r>
              <a:rPr lang="en-US" altLang="zh-CN" b="1" dirty="0"/>
              <a:t>jumps </a:t>
            </a:r>
            <a:r>
              <a:rPr lang="en-US" altLang="zh-CN" dirty="0"/>
              <a:t>away/farther</a:t>
            </a:r>
            <a:endParaRPr lang="en-US" dirty="0"/>
          </a:p>
        </p:txBody>
      </p:sp>
    </p:spTree>
    <p:extLst>
      <p:ext uri="{BB962C8B-B14F-4D97-AF65-F5344CB8AC3E}">
        <p14:creationId xmlns:p14="http://schemas.microsoft.com/office/powerpoint/2010/main" val="13226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4.20788E-6 6.94766E-7 C -0.01215 -0.01876 -0.01597 -0.02964 -0.02534 -0.05373 C -0.03453 -0.07712 -0.03714 -0.07573 -0.04477 -0.10259 C -0.06074 -0.15957 -0.06802 -0.22626 -0.07583 -0.28902 C -0.07809 -0.32585 -0.07653 -0.36568 -0.08173 -0.39995 C -0.08399 -0.43168 -0.08381 -0.41802 -0.08381 -0.43979 " pathEditMode="relative" rAng="0" ptsTypes="fffffA">
                                      <p:cBhvr>
                                        <p:cTn id="18" dur="1000" fill="hold"/>
                                        <p:tgtEl>
                                          <p:spTgt spid="10"/>
                                        </p:tgtEl>
                                        <p:attrNameLst>
                                          <p:attrName>ppt_x</p:attrName>
                                          <p:attrName>ppt_y</p:attrName>
                                        </p:attrNameLst>
                                      </p:cBhvr>
                                      <p:rCtr x="-4199" y="-22001"/>
                                    </p:animMotion>
                                  </p:childTnLst>
                                </p:cTn>
                              </p:par>
                              <p:par>
                                <p:cTn id="19" presetID="1"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50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8" grpId="1"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Evidence for online guidance – double step targeting paradigm</a:t>
            </a:r>
          </a:p>
        </p:txBody>
      </p:sp>
      <p:pic>
        <p:nvPicPr>
          <p:cNvPr id="4" name="Picture 3"/>
          <p:cNvPicPr>
            <a:picLocks noChangeAspect="1"/>
          </p:cNvPicPr>
          <p:nvPr/>
        </p:nvPicPr>
        <p:blipFill>
          <a:blip r:embed="rId2"/>
          <a:stretch>
            <a:fillRect/>
          </a:stretch>
        </p:blipFill>
        <p:spPr>
          <a:xfrm>
            <a:off x="190500" y="2038256"/>
            <a:ext cx="3035300" cy="2108200"/>
          </a:xfrm>
          <a:prstGeom prst="rect">
            <a:avLst/>
          </a:prstGeom>
        </p:spPr>
      </p:pic>
      <p:pic>
        <p:nvPicPr>
          <p:cNvPr id="5" name="Picture 4"/>
          <p:cNvPicPr>
            <a:picLocks noChangeAspect="1"/>
          </p:cNvPicPr>
          <p:nvPr/>
        </p:nvPicPr>
        <p:blipFill>
          <a:blip r:embed="rId3"/>
          <a:stretch>
            <a:fillRect/>
          </a:stretch>
        </p:blipFill>
        <p:spPr>
          <a:xfrm>
            <a:off x="3471332" y="2570629"/>
            <a:ext cx="5277557" cy="1283730"/>
          </a:xfrm>
          <a:prstGeom prst="rect">
            <a:avLst/>
          </a:prstGeom>
        </p:spPr>
      </p:pic>
      <p:sp>
        <p:nvSpPr>
          <p:cNvPr id="8" name="TextBox 7"/>
          <p:cNvSpPr txBox="1"/>
          <p:nvPr/>
        </p:nvSpPr>
        <p:spPr>
          <a:xfrm>
            <a:off x="3795889" y="2215408"/>
            <a:ext cx="3560252" cy="369332"/>
          </a:xfrm>
          <a:prstGeom prst="rect">
            <a:avLst/>
          </a:prstGeom>
          <a:noFill/>
        </p:spPr>
        <p:txBody>
          <a:bodyPr wrap="none" rtlCol="0">
            <a:spAutoFit/>
          </a:bodyPr>
          <a:lstStyle/>
          <a:p>
            <a:r>
              <a:rPr lang="en-US" dirty="0"/>
              <a:t>When</a:t>
            </a:r>
            <a:r>
              <a:rPr lang="zh-CN" altLang="en-US" dirty="0"/>
              <a:t> </a:t>
            </a:r>
            <a:r>
              <a:rPr lang="en-US" altLang="zh-CN" dirty="0"/>
              <a:t>the</a:t>
            </a:r>
            <a:r>
              <a:rPr lang="zh-CN" altLang="en-US" dirty="0"/>
              <a:t> </a:t>
            </a:r>
            <a:r>
              <a:rPr lang="en-US" altLang="zh-CN" dirty="0"/>
              <a:t>target</a:t>
            </a:r>
            <a:r>
              <a:rPr lang="zh-CN" altLang="en-US" dirty="0"/>
              <a:t> </a:t>
            </a:r>
            <a:r>
              <a:rPr lang="en-US" altLang="zh-CN" b="1" dirty="0"/>
              <a:t>jumps</a:t>
            </a:r>
            <a:r>
              <a:rPr lang="zh-CN" altLang="en-US" b="1" dirty="0"/>
              <a:t> </a:t>
            </a:r>
            <a:r>
              <a:rPr lang="en-US" altLang="zh-CN" b="1" dirty="0"/>
              <a:t>closer</a:t>
            </a:r>
            <a:r>
              <a:rPr lang="en-US" altLang="zh-CN" dirty="0"/>
              <a:t>:</a:t>
            </a:r>
            <a:endParaRPr lang="en-US" dirty="0"/>
          </a:p>
        </p:txBody>
      </p:sp>
      <p:sp>
        <p:nvSpPr>
          <p:cNvPr id="9" name="TextBox 8"/>
          <p:cNvSpPr txBox="1"/>
          <p:nvPr/>
        </p:nvSpPr>
        <p:spPr>
          <a:xfrm>
            <a:off x="234285" y="4922719"/>
            <a:ext cx="8514603"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If</a:t>
            </a:r>
            <a:r>
              <a:rPr lang="zh-CN" altLang="en-US" dirty="0"/>
              <a:t> </a:t>
            </a:r>
            <a:r>
              <a:rPr lang="en-US" altLang="zh-CN" dirty="0"/>
              <a:t>reaches</a:t>
            </a:r>
            <a:r>
              <a:rPr lang="zh-CN" altLang="en-US" dirty="0"/>
              <a:t> </a:t>
            </a:r>
            <a:r>
              <a:rPr lang="en-US" altLang="zh-CN" dirty="0"/>
              <a:t>are</a:t>
            </a:r>
            <a:r>
              <a:rPr lang="zh-CN" altLang="en-US" dirty="0"/>
              <a:t> </a:t>
            </a:r>
            <a:r>
              <a:rPr lang="en-US" altLang="zh-CN" dirty="0"/>
              <a:t>open</a:t>
            </a:r>
            <a:r>
              <a:rPr lang="zh-CN" altLang="en-US" dirty="0"/>
              <a:t>-</a:t>
            </a:r>
            <a:r>
              <a:rPr lang="en-US" altLang="zh-CN" dirty="0"/>
              <a:t>loop,</a:t>
            </a:r>
            <a:r>
              <a:rPr lang="zh-CN" altLang="en-US" dirty="0"/>
              <a:t> </a:t>
            </a:r>
            <a:r>
              <a:rPr lang="en-US" altLang="zh-CN" dirty="0"/>
              <a:t>then</a:t>
            </a:r>
            <a:r>
              <a:rPr lang="zh-CN" altLang="en-US" dirty="0"/>
              <a:t> </a:t>
            </a:r>
            <a:r>
              <a:rPr lang="en-US" altLang="zh-CN" dirty="0"/>
              <a:t>the</a:t>
            </a:r>
            <a:r>
              <a:rPr lang="zh-CN" altLang="en-US" dirty="0"/>
              <a:t> </a:t>
            </a:r>
            <a:r>
              <a:rPr lang="en-US" altLang="zh-CN" dirty="0"/>
              <a:t>reach</a:t>
            </a:r>
            <a:r>
              <a:rPr lang="zh-CN" altLang="en-US" dirty="0"/>
              <a:t> </a:t>
            </a:r>
            <a:r>
              <a:rPr lang="en-US" altLang="zh-CN" dirty="0"/>
              <a:t>to</a:t>
            </a:r>
            <a:r>
              <a:rPr lang="zh-CN" altLang="en-US" dirty="0"/>
              <a:t> </a:t>
            </a:r>
            <a:r>
              <a:rPr lang="en-US" altLang="zh-CN" dirty="0"/>
              <a:t>the</a:t>
            </a:r>
            <a:r>
              <a:rPr lang="zh-CN" altLang="en-US" dirty="0"/>
              <a:t> </a:t>
            </a:r>
            <a:r>
              <a:rPr lang="en-US" altLang="zh-CN" dirty="0"/>
              <a:t>first</a:t>
            </a:r>
            <a:r>
              <a:rPr lang="zh-CN" altLang="en-US" dirty="0"/>
              <a:t> </a:t>
            </a:r>
            <a:r>
              <a:rPr lang="en-US" altLang="zh-CN" dirty="0"/>
              <a:t>target</a:t>
            </a:r>
            <a:r>
              <a:rPr lang="zh-CN" altLang="en-US" dirty="0"/>
              <a:t> </a:t>
            </a:r>
            <a:r>
              <a:rPr lang="en-US" altLang="zh-CN" dirty="0"/>
              <a:t>need</a:t>
            </a:r>
            <a:r>
              <a:rPr lang="zh-CN" altLang="en-US" dirty="0"/>
              <a:t> </a:t>
            </a:r>
            <a:r>
              <a:rPr lang="en-US" altLang="zh-CN" dirty="0"/>
              <a:t>be</a:t>
            </a:r>
            <a:r>
              <a:rPr lang="zh-CN" altLang="en-US" dirty="0"/>
              <a:t> </a:t>
            </a:r>
            <a:r>
              <a:rPr lang="en-US" altLang="zh-CN" dirty="0"/>
              <a:t>completed</a:t>
            </a:r>
            <a:r>
              <a:rPr lang="zh-CN" altLang="en-US" dirty="0"/>
              <a:t> </a:t>
            </a:r>
            <a:r>
              <a:rPr lang="en-US" altLang="zh-CN" dirty="0"/>
              <a:t>before</a:t>
            </a:r>
            <a:r>
              <a:rPr lang="zh-CN" altLang="en-US" dirty="0"/>
              <a:t> </a:t>
            </a:r>
            <a:r>
              <a:rPr lang="en-US" altLang="zh-CN" dirty="0"/>
              <a:t>a</a:t>
            </a:r>
            <a:r>
              <a:rPr lang="zh-CN" altLang="en-US" dirty="0"/>
              <a:t> </a:t>
            </a:r>
            <a:r>
              <a:rPr lang="en-US" altLang="zh-CN" dirty="0"/>
              <a:t>second</a:t>
            </a:r>
            <a:r>
              <a:rPr lang="zh-CN" altLang="en-US" dirty="0"/>
              <a:t> </a:t>
            </a:r>
            <a:r>
              <a:rPr lang="en-US" altLang="zh-CN" dirty="0"/>
              <a:t>reach</a:t>
            </a:r>
            <a:r>
              <a:rPr lang="zh-CN" altLang="en-US" dirty="0"/>
              <a:t> </a:t>
            </a:r>
            <a:r>
              <a:rPr lang="en-US" altLang="zh-CN" dirty="0"/>
              <a:t>aimed</a:t>
            </a:r>
            <a:r>
              <a:rPr lang="zh-CN" altLang="en-US" dirty="0"/>
              <a:t> </a:t>
            </a:r>
            <a:r>
              <a:rPr lang="en-US" altLang="zh-CN" dirty="0"/>
              <a:t>at</a:t>
            </a:r>
            <a:r>
              <a:rPr lang="zh-CN" altLang="en-US" dirty="0"/>
              <a:t> </a:t>
            </a:r>
            <a:r>
              <a:rPr lang="en-US" altLang="zh-CN" dirty="0"/>
              <a:t>the</a:t>
            </a:r>
            <a:r>
              <a:rPr lang="zh-CN" altLang="en-US" dirty="0"/>
              <a:t> </a:t>
            </a:r>
            <a:r>
              <a:rPr lang="en-US" altLang="zh-CN" dirty="0"/>
              <a:t>new</a:t>
            </a:r>
            <a:r>
              <a:rPr lang="zh-CN" altLang="en-US" dirty="0"/>
              <a:t> </a:t>
            </a:r>
            <a:r>
              <a:rPr lang="en-US" altLang="zh-CN" dirty="0"/>
              <a:t>target.</a:t>
            </a:r>
            <a:r>
              <a:rPr lang="zh-CN" altLang="en-US" dirty="0"/>
              <a:t> </a:t>
            </a:r>
            <a:r>
              <a:rPr lang="en-US" altLang="zh-CN" dirty="0"/>
              <a:t>But</a:t>
            </a:r>
            <a:r>
              <a:rPr lang="zh-CN" altLang="en-US" dirty="0"/>
              <a:t> </a:t>
            </a:r>
            <a:r>
              <a:rPr lang="en-US" altLang="zh-CN" dirty="0"/>
              <a:t>hand</a:t>
            </a:r>
            <a:r>
              <a:rPr lang="zh-CN" altLang="en-US" dirty="0"/>
              <a:t> </a:t>
            </a:r>
            <a:r>
              <a:rPr lang="en-US" altLang="zh-CN" dirty="0"/>
              <a:t>movement</a:t>
            </a:r>
            <a:r>
              <a:rPr lang="zh-CN" altLang="en-US" dirty="0"/>
              <a:t> </a:t>
            </a:r>
            <a:r>
              <a:rPr lang="en-US" altLang="zh-CN" dirty="0"/>
              <a:t>trajectories</a:t>
            </a:r>
            <a:r>
              <a:rPr lang="zh-CN" altLang="en-US" dirty="0"/>
              <a:t> </a:t>
            </a:r>
            <a:r>
              <a:rPr lang="en-US" altLang="zh-CN" dirty="0"/>
              <a:t>show</a:t>
            </a:r>
            <a:r>
              <a:rPr lang="zh-CN" altLang="en-US" dirty="0"/>
              <a:t> </a:t>
            </a:r>
            <a:r>
              <a:rPr lang="en-US" altLang="zh-CN" dirty="0"/>
              <a:t>that</a:t>
            </a:r>
            <a:r>
              <a:rPr lang="zh-CN" altLang="en-US" dirty="0"/>
              <a:t> </a:t>
            </a:r>
            <a:r>
              <a:rPr lang="en-US" altLang="zh-CN" dirty="0"/>
              <a:t>this</a:t>
            </a:r>
            <a:r>
              <a:rPr lang="zh-CN" altLang="en-US" dirty="0"/>
              <a:t> </a:t>
            </a:r>
            <a:r>
              <a:rPr lang="en-US" altLang="zh-CN" dirty="0"/>
              <a:t>is</a:t>
            </a:r>
            <a:r>
              <a:rPr lang="zh-CN" altLang="en-US" dirty="0"/>
              <a:t> </a:t>
            </a:r>
            <a:r>
              <a:rPr lang="en-US" altLang="zh-CN" dirty="0"/>
              <a:t>not</a:t>
            </a:r>
            <a:r>
              <a:rPr lang="zh-CN" altLang="en-US" dirty="0"/>
              <a:t> </a:t>
            </a:r>
            <a:r>
              <a:rPr lang="en-US" altLang="zh-CN" dirty="0"/>
              <a:t>true.</a:t>
            </a:r>
            <a:r>
              <a:rPr lang="zh-CN" altLang="en-US" dirty="0"/>
              <a:t> </a:t>
            </a:r>
            <a:r>
              <a:rPr lang="en-US" altLang="zh-CN" dirty="0"/>
              <a:t>Reaching</a:t>
            </a:r>
            <a:r>
              <a:rPr lang="zh-CN" altLang="en-US" dirty="0"/>
              <a:t> </a:t>
            </a:r>
            <a:r>
              <a:rPr lang="en-US" altLang="zh-CN" dirty="0"/>
              <a:t>trajectories</a:t>
            </a:r>
            <a:r>
              <a:rPr lang="zh-CN" altLang="en-US" dirty="0"/>
              <a:t> </a:t>
            </a:r>
            <a:r>
              <a:rPr lang="en-US" altLang="zh-CN" dirty="0"/>
              <a:t>show</a:t>
            </a:r>
            <a:r>
              <a:rPr lang="zh-CN" altLang="en-US" dirty="0"/>
              <a:t> </a:t>
            </a:r>
            <a:r>
              <a:rPr lang="en-US" altLang="zh-CN" dirty="0"/>
              <a:t>it</a:t>
            </a:r>
            <a:r>
              <a:rPr lang="zh-CN" altLang="en-US" dirty="0"/>
              <a:t> </a:t>
            </a:r>
            <a:r>
              <a:rPr lang="en-US" altLang="zh-CN" dirty="0"/>
              <a:t>is</a:t>
            </a:r>
            <a:r>
              <a:rPr lang="zh-CN" altLang="en-US" dirty="0"/>
              <a:t> </a:t>
            </a:r>
            <a:r>
              <a:rPr lang="en-US" altLang="zh-CN" dirty="0"/>
              <a:t>one</a:t>
            </a:r>
            <a:r>
              <a:rPr lang="zh-CN" altLang="en-US" dirty="0"/>
              <a:t> </a:t>
            </a:r>
            <a:r>
              <a:rPr lang="en-US" altLang="zh-CN" dirty="0"/>
              <a:t>reach</a:t>
            </a:r>
            <a:r>
              <a:rPr lang="zh-CN" altLang="en-US" dirty="0"/>
              <a:t> </a:t>
            </a:r>
            <a:r>
              <a:rPr lang="en-US" altLang="zh-CN" dirty="0"/>
              <a:t>that</a:t>
            </a:r>
            <a:r>
              <a:rPr lang="zh-CN" altLang="en-US" dirty="0"/>
              <a:t> </a:t>
            </a:r>
            <a:r>
              <a:rPr lang="en-US" altLang="zh-CN" dirty="0"/>
              <a:t>is</a:t>
            </a:r>
            <a:r>
              <a:rPr lang="zh-CN" altLang="en-US" dirty="0"/>
              <a:t> </a:t>
            </a:r>
            <a:r>
              <a:rPr lang="en-US" altLang="zh-CN" dirty="0"/>
              <a:t>guided</a:t>
            </a:r>
            <a:r>
              <a:rPr lang="zh-CN" altLang="en-US" dirty="0"/>
              <a:t> </a:t>
            </a:r>
            <a:r>
              <a:rPr lang="en-US" altLang="zh-CN" dirty="0"/>
              <a:t>online,</a:t>
            </a:r>
            <a:r>
              <a:rPr lang="zh-CN" altLang="en-US" dirty="0"/>
              <a:t> </a:t>
            </a:r>
            <a:r>
              <a:rPr lang="en-US" altLang="zh-CN" dirty="0"/>
              <a:t>toward</a:t>
            </a:r>
            <a:r>
              <a:rPr lang="zh-CN" altLang="en-US" dirty="0"/>
              <a:t> </a:t>
            </a:r>
            <a:r>
              <a:rPr lang="en-US" altLang="zh-CN" dirty="0"/>
              <a:t>the</a:t>
            </a:r>
            <a:r>
              <a:rPr lang="zh-CN" altLang="en-US" dirty="0"/>
              <a:t> </a:t>
            </a:r>
            <a:r>
              <a:rPr lang="en-US" altLang="zh-CN" dirty="0"/>
              <a:t>final</a:t>
            </a:r>
            <a:r>
              <a:rPr lang="zh-CN" altLang="en-US" dirty="0"/>
              <a:t> </a:t>
            </a:r>
            <a:r>
              <a:rPr lang="en-US" altLang="zh-CN" dirty="0"/>
              <a:t>target.</a:t>
            </a:r>
          </a:p>
          <a:p>
            <a:r>
              <a:rPr lang="en-US" dirty="0"/>
              <a:t>Action is NOT pre-planned.</a:t>
            </a:r>
          </a:p>
        </p:txBody>
      </p:sp>
      <p:grpSp>
        <p:nvGrpSpPr>
          <p:cNvPr id="17" name="Group 16"/>
          <p:cNvGrpSpPr/>
          <p:nvPr/>
        </p:nvGrpSpPr>
        <p:grpSpPr>
          <a:xfrm>
            <a:off x="5255438" y="3115020"/>
            <a:ext cx="1582509" cy="1422654"/>
            <a:chOff x="5255438" y="5281490"/>
            <a:chExt cx="1582509" cy="1422654"/>
          </a:xfrm>
        </p:grpSpPr>
        <p:cxnSp>
          <p:nvCxnSpPr>
            <p:cNvPr id="10" name="Straight Connector 9"/>
            <p:cNvCxnSpPr/>
            <p:nvPr/>
          </p:nvCxnSpPr>
          <p:spPr>
            <a:xfrm>
              <a:off x="5469443" y="5281490"/>
              <a:ext cx="0" cy="10240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46693" y="5281490"/>
              <a:ext cx="14431" cy="102406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5438" y="6334812"/>
              <a:ext cx="1582509" cy="369332"/>
            </a:xfrm>
            <a:prstGeom prst="rect">
              <a:avLst/>
            </a:prstGeom>
            <a:noFill/>
          </p:spPr>
          <p:txBody>
            <a:bodyPr wrap="none" rtlCol="0">
              <a:spAutoFit/>
            </a:bodyPr>
            <a:lstStyle/>
            <a:p>
              <a:r>
                <a:rPr lang="en-US" altLang="zh-CN" dirty="0">
                  <a:solidFill>
                    <a:schemeClr val="accent1"/>
                  </a:solidFill>
                </a:rPr>
                <a:t>60ms</a:t>
              </a:r>
              <a:r>
                <a:rPr lang="zh-CN" altLang="en-US" dirty="0">
                  <a:solidFill>
                    <a:schemeClr val="accent1"/>
                  </a:solidFill>
                </a:rPr>
                <a:t> </a:t>
              </a:r>
              <a:r>
                <a:rPr lang="en-US" altLang="zh-CN" dirty="0">
                  <a:solidFill>
                    <a:schemeClr val="accent1"/>
                  </a:solidFill>
                </a:rPr>
                <a:t>delay!!</a:t>
              </a:r>
              <a:endParaRPr lang="en-US" dirty="0">
                <a:solidFill>
                  <a:schemeClr val="accent1"/>
                </a:solidFill>
              </a:endParaRPr>
            </a:p>
          </p:txBody>
        </p:sp>
        <p:cxnSp>
          <p:nvCxnSpPr>
            <p:cNvPr id="16" name="Straight Arrow Connector 15"/>
            <p:cNvCxnSpPr/>
            <p:nvPr/>
          </p:nvCxnSpPr>
          <p:spPr>
            <a:xfrm>
              <a:off x="5469443" y="6176168"/>
              <a:ext cx="57725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219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Perception">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6567</TotalTime>
  <Words>1840</Words>
  <Application>Microsoft Macintosh PowerPoint</Application>
  <PresentationFormat>On-screen Show (4:3)</PresentationFormat>
  <Paragraphs>242</Paragraphs>
  <Slides>30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宋体</vt:lpstr>
      <vt:lpstr>Calibri</vt:lpstr>
      <vt:lpstr>Cambria Math</vt:lpstr>
      <vt:lpstr>Century Gothic</vt:lpstr>
      <vt:lpstr>Times New Roman</vt:lpstr>
      <vt:lpstr>Wingdings</vt:lpstr>
      <vt:lpstr>Wingdings 2</vt:lpstr>
      <vt:lpstr>Perception</vt:lpstr>
      <vt:lpstr>Equation</vt:lpstr>
      <vt:lpstr>Lecture 13: Movement Dynamics</vt:lpstr>
      <vt:lpstr>Problems with action control and solutions (Bernstein)</vt:lpstr>
      <vt:lpstr>How may synergy be achieved?</vt:lpstr>
      <vt:lpstr>The dynamics hypothesis of action control</vt:lpstr>
      <vt:lpstr>Human movement as a dynamical system</vt:lpstr>
      <vt:lpstr>Evidence for online guidance – double step targeting paradigm (Bingham &amp; Zaal, 2004)</vt:lpstr>
      <vt:lpstr>Evidence for online guidance – double step targeting paradigm</vt:lpstr>
      <vt:lpstr>Evidence for online guidance – double step targeting paradigm</vt:lpstr>
      <vt:lpstr>Evidence for online guidance – double step targeting paradigm</vt:lpstr>
      <vt:lpstr>Evidence for online guidance – double step targeting paradigm</vt:lpstr>
      <vt:lpstr>Concepts of dynamical systems theory</vt:lpstr>
      <vt:lpstr>Stable states -- attractors</vt:lpstr>
      <vt:lpstr>Change of behavior -- bifurcation</vt:lpstr>
      <vt:lpstr>Simple dynamical models of movement control</vt:lpstr>
      <vt:lpstr>Mass spring models</vt:lpstr>
      <vt:lpstr>Mass spring with damping</vt:lpstr>
      <vt:lpstr>Mass spring with damping</vt:lpstr>
      <vt:lpstr>Mass spring without damping</vt:lpstr>
      <vt:lpstr>Mass spring without damping</vt:lpstr>
      <vt:lpstr>Practice!</vt:lpstr>
      <vt:lpstr>Mass spring without damping</vt:lpstr>
      <vt:lpstr>Higher-order control (the mass spring model) for single-joint discrete reaching</vt:lpstr>
      <vt:lpstr>Higher-order control (the mass spring model) for rhythmic limb movement</vt:lpstr>
      <vt:lpstr>Higher-order control (the mass spring model) for rhythmic limb movement</vt:lpstr>
      <vt:lpstr>Higher-order control (the mass spring model) for rhythmic limb movement</vt:lpstr>
      <vt:lpstr>Higher-order control (the mass spring model) for rhythmic limb movement</vt:lpstr>
      <vt:lpstr>PowerPoint Presentation</vt:lpstr>
      <vt:lpstr>Laws and properties for the control of discrete reaching and rhythmic movement</vt:lpstr>
      <vt:lpstr>Summary </vt:lpstr>
      <vt:lpstr>Reading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control of actions</dc:title>
  <dc:creator>JS Pan</dc:creator>
  <cp:lastModifiedBy>Microsoft Office User</cp:lastModifiedBy>
  <cp:revision>126</cp:revision>
  <dcterms:created xsi:type="dcterms:W3CDTF">2015-04-09T01:49:17Z</dcterms:created>
  <dcterms:modified xsi:type="dcterms:W3CDTF">2019-06-26T01:29:06Z</dcterms:modified>
</cp:coreProperties>
</file>