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3"/>
  </p:notesMasterIdLst>
  <p:sldIdLst>
    <p:sldId id="256" r:id="rId2"/>
    <p:sldId id="267" r:id="rId3"/>
    <p:sldId id="261" r:id="rId4"/>
    <p:sldId id="262" r:id="rId5"/>
    <p:sldId id="263" r:id="rId6"/>
    <p:sldId id="271" r:id="rId7"/>
    <p:sldId id="272" r:id="rId8"/>
    <p:sldId id="298" r:id="rId9"/>
    <p:sldId id="264" r:id="rId10"/>
    <p:sldId id="295" r:id="rId11"/>
    <p:sldId id="269" r:id="rId12"/>
    <p:sldId id="299" r:id="rId13"/>
    <p:sldId id="300" r:id="rId14"/>
    <p:sldId id="268" r:id="rId15"/>
    <p:sldId id="273" r:id="rId16"/>
    <p:sldId id="302" r:id="rId17"/>
    <p:sldId id="304" r:id="rId18"/>
    <p:sldId id="303" r:id="rId19"/>
    <p:sldId id="294" r:id="rId20"/>
    <p:sldId id="306" r:id="rId21"/>
    <p:sldId id="30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18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4B695-3E36-F942-BD88-012087D70691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81F3-2C6E-4E44-AC26-CFC5D184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8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81F3-2C6E-4E44-AC26-CFC5D1843D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Proportional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tau-dot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Yilmaz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Warren,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course, a cautious observer who wanted to approach slowly could use a margin value of -0.3, whereas a risk-taker seeking a faster approach might adopt a margin value of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-0.6. It is clear from Figure 2 that a reasonable braking strategy would be to use a margin value somewhere be- tween -0.4 and -0.5 in order to avoid both infinite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erations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 protracted approach. </a:t>
            </a:r>
            <a:endParaRPr lang="en-US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81F3-2C6E-4E44-AC26-CFC5D1843D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Proportional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tau-dot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81F3-2C6E-4E44-AC26-CFC5D1843D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Proportional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tau-dot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81F3-2C6E-4E44-AC26-CFC5D1843D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Proportional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tau-dot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81F3-2C6E-4E44-AC26-CFC5D1843D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6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Texture</a:t>
            </a:r>
            <a:r>
              <a:rPr lang="en-US" baseline="0" dirty="0"/>
              <a:t> gradient;</a:t>
            </a:r>
          </a:p>
          <a:p>
            <a:r>
              <a:rPr lang="en-US" baseline="0" dirty="0"/>
              <a:t>Change of gradient</a:t>
            </a:r>
          </a:p>
          <a:p>
            <a:r>
              <a:rPr lang="en-US" baseline="0" dirty="0"/>
              <a:t>Motion parallax (beta-dot)</a:t>
            </a:r>
          </a:p>
          <a:p>
            <a:r>
              <a:rPr lang="en-US" baseline="0" dirty="0"/>
              <a:t>Optical velocity</a:t>
            </a:r>
          </a:p>
          <a:p>
            <a:r>
              <a:rPr lang="en-US" baseline="0" dirty="0"/>
              <a:t>These are all higher order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81F3-2C6E-4E44-AC26-CFC5D1843D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6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8: Affordances and higher-order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en-US" dirty="0"/>
              <a:t>igher</a:t>
            </a:r>
            <a:r>
              <a:rPr lang="en-US" altLang="zh-CN" dirty="0"/>
              <a:t>-order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(smart</a:t>
            </a:r>
            <a:r>
              <a:rPr lang="zh-CN" altLang="en-US" dirty="0"/>
              <a:t> </a:t>
            </a:r>
            <a:r>
              <a:rPr lang="en-US" altLang="zh-CN" dirty="0"/>
              <a:t>mechanisms)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157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variables, ex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89187"/>
            <a:ext cx="7610476" cy="4214813"/>
          </a:xfrm>
        </p:spPr>
        <p:txBody>
          <a:bodyPr>
            <a:normAutofit/>
          </a:bodyPr>
          <a:lstStyle/>
          <a:p>
            <a:r>
              <a:rPr lang="en-US" dirty="0"/>
              <a:t>Time</a:t>
            </a:r>
            <a:r>
              <a:rPr lang="zh-CN" altLang="en-US" dirty="0"/>
              <a:t>-</a:t>
            </a:r>
            <a:r>
              <a:rPr lang="en-US" altLang="zh-CN" dirty="0"/>
              <a:t>to-contact</a:t>
            </a:r>
            <a:r>
              <a:rPr lang="zh-CN" altLang="en-US" dirty="0"/>
              <a:t> </a:t>
            </a:r>
            <a:r>
              <a:rPr lang="en-US" altLang="zh-CN" dirty="0"/>
              <a:t>(TTC)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 mathematically</a:t>
            </a:r>
            <a:r>
              <a:rPr lang="zh-CN" altLang="en-US" dirty="0"/>
              <a:t> </a:t>
            </a:r>
            <a:r>
              <a:rPr lang="en-US" altLang="zh-CN" dirty="0"/>
              <a:t>equivalent</a:t>
            </a:r>
            <a:r>
              <a:rPr lang="zh-CN" altLang="en-US" dirty="0"/>
              <a:t> </a:t>
            </a:r>
            <a:r>
              <a:rPr lang="en-US" altLang="zh-CN" dirty="0"/>
              <a:t>to: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TTC – world variable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(tau)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optical information that specifies the world variable of TTC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image expansion rate are in the ??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651076"/>
              </p:ext>
            </p:extLst>
          </p:nvPr>
        </p:nvGraphicFramePr>
        <p:xfrm>
          <a:off x="2599916" y="3241266"/>
          <a:ext cx="22082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1358900" imgH="431800" progId="Equation.3">
                  <p:embed/>
                </p:oleObj>
              </mc:Choice>
              <mc:Fallback>
                <p:oleObj name="Equation" r:id="rId3" imgW="1358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9916" y="3241266"/>
                        <a:ext cx="2208213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3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variables, ex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63367"/>
            <a:ext cx="7610476" cy="43406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Time</a:t>
            </a:r>
            <a:r>
              <a:rPr lang="zh-CN" altLang="en-US" dirty="0"/>
              <a:t>-</a:t>
            </a:r>
            <a:r>
              <a:rPr lang="en-US" altLang="zh-CN" dirty="0"/>
              <a:t>to-contact</a:t>
            </a:r>
            <a:r>
              <a:rPr lang="zh-CN" altLang="en-US" dirty="0"/>
              <a:t> </a:t>
            </a:r>
            <a:r>
              <a:rPr lang="en-US" altLang="zh-CN" dirty="0"/>
              <a:t>(TTC)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mathematically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to: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However,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visually detected</a:t>
            </a:r>
            <a:r>
              <a:rPr lang="zh-CN" altLang="en-US" dirty="0"/>
              <a:t> </a:t>
            </a:r>
            <a:r>
              <a:rPr lang="zh-CN" altLang="zh-CN" dirty="0"/>
              <a:t>(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computed)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higher-order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sz="1600" dirty="0"/>
              <a:t>(Todd,</a:t>
            </a:r>
            <a:r>
              <a:rPr lang="zh-CN" altLang="en-US" sz="1600" dirty="0"/>
              <a:t> </a:t>
            </a:r>
            <a:r>
              <a:rPr lang="en-US" altLang="zh-CN" sz="1600" dirty="0"/>
              <a:t>1981)</a:t>
            </a:r>
            <a:r>
              <a:rPr lang="en-US" altLang="zh-CN" dirty="0"/>
              <a:t>.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zh-CN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detecting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expansion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detecting</a:t>
            </a:r>
            <a:r>
              <a:rPr lang="zh-CN" altLang="en-US" dirty="0"/>
              <a:t> </a:t>
            </a:r>
            <a:r>
              <a:rPr lang="en-US" altLang="zh-CN" dirty="0"/>
              <a:t>TTC…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observer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sensitive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TTC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expansion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sz="1600" dirty="0"/>
              <a:t>(Regan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 err="1"/>
              <a:t>Hamstra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1993).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dirty="0"/>
              <a:t>Note: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dirty="0"/>
              <a:t> only specifies time (TTC), not velocity or distance of an approaching surface.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specifies TTC when approaching </a:t>
            </a:r>
            <a:r>
              <a:rPr lang="en-US" altLang="zh-CN" dirty="0" err="1">
                <a:solidFill>
                  <a:srgbClr val="FF0000"/>
                </a:solidFill>
              </a:rPr>
              <a:t>vel</a:t>
            </a:r>
            <a:r>
              <a:rPr lang="en-US" altLang="zh-CN" dirty="0">
                <a:solidFill>
                  <a:srgbClr val="FF0000"/>
                </a:solidFill>
              </a:rPr>
              <a:t> is constant.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789724"/>
              </p:ext>
            </p:extLst>
          </p:nvPr>
        </p:nvGraphicFramePr>
        <p:xfrm>
          <a:off x="2482221" y="2689003"/>
          <a:ext cx="22082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1358900" imgH="431800" progId="Equation.3">
                  <p:embed/>
                </p:oleObj>
              </mc:Choice>
              <mc:Fallback>
                <p:oleObj name="Equation" r:id="rId3" imgW="1358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2221" y="2689003"/>
                        <a:ext cx="2208213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8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variables, ex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8665" y="2206263"/>
            <a:ext cx="3783859" cy="4484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Motion of an approaching car or running person… roughly constant </a:t>
            </a:r>
            <a:r>
              <a:rPr lang="en-US" dirty="0" err="1"/>
              <a:t>vel</a:t>
            </a:r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vel</a:t>
            </a:r>
            <a:r>
              <a:rPr lang="en-US" dirty="0"/>
              <a:t> is not constant in many cases, for example during free fall</a:t>
            </a:r>
          </a:p>
          <a:p>
            <a:r>
              <a:rPr lang="en-US" dirty="0"/>
              <a:t>Possible strategy – using “margin values” of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does not specify TTC but the value of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dirty="0">
                <a:cs typeface="Times New Roman" panose="02020603050405020304" pitchFamily="18" charset="0"/>
              </a:rPr>
              <a:t> can be used to initiate an action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5" y="2278691"/>
            <a:ext cx="4822033" cy="405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variables, ex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8665" y="2206263"/>
            <a:ext cx="8400769" cy="4484248"/>
          </a:xfrm>
        </p:spPr>
        <p:txBody>
          <a:bodyPr>
            <a:normAutofit/>
          </a:bodyPr>
          <a:lstStyle/>
          <a:p>
            <a:r>
              <a:rPr lang="en-US" dirty="0"/>
              <a:t>Two situations for using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Observer not in control of approach trajectory</a:t>
            </a:r>
          </a:p>
          <a:p>
            <a:pPr marL="349250" lvl="1" indent="0">
              <a:buNone/>
            </a:pPr>
            <a:r>
              <a:rPr lang="en-US" dirty="0">
                <a:cs typeface="Times New Roman" panose="02020603050405020304" pitchFamily="18" charset="0"/>
              </a:rPr>
              <a:t>	use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to initiate action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Observer in control of approach trajectory</a:t>
            </a:r>
          </a:p>
          <a:p>
            <a:pPr marL="349250" lvl="1" indent="0">
              <a:buNone/>
            </a:pPr>
            <a:r>
              <a:rPr lang="en-US" dirty="0">
                <a:cs typeface="Times New Roman" panose="02020603050405020304" pitchFamily="18" charset="0"/>
              </a:rPr>
              <a:t>	use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to visually guide action</a:t>
            </a:r>
          </a:p>
        </p:txBody>
      </p:sp>
    </p:spTree>
    <p:extLst>
      <p:ext uri="{BB962C8B-B14F-4D97-AF65-F5344CB8AC3E}">
        <p14:creationId xmlns:p14="http://schemas.microsoft.com/office/powerpoint/2010/main" val="310005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Perceiving</a:t>
            </a:r>
            <a:r>
              <a:rPr lang="zh-CN" altLang="en-US" dirty="0"/>
              <a:t> </a:t>
            </a:r>
            <a:r>
              <a:rPr lang="en-US" altLang="zh-CN" dirty="0"/>
              <a:t>TTC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braking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46312"/>
            <a:ext cx="7610476" cy="4103688"/>
          </a:xfrm>
        </p:spPr>
        <p:txBody>
          <a:bodyPr>
            <a:normAutofit/>
          </a:bodyPr>
          <a:lstStyle/>
          <a:p>
            <a:r>
              <a:rPr lang="en-US" dirty="0"/>
              <a:t>Why do you need to know your </a:t>
            </a:r>
            <a:r>
              <a:rPr lang="en-US" altLang="zh-CN" dirty="0"/>
              <a:t>TTC</a:t>
            </a:r>
            <a:r>
              <a:rPr lang="zh-CN" altLang="en-US" dirty="0"/>
              <a:t> </a:t>
            </a:r>
            <a:r>
              <a:rPr lang="en-US" altLang="zh-CN" dirty="0"/>
              <a:t>(by</a:t>
            </a:r>
            <a:r>
              <a:rPr lang="zh-CN" altLang="en-US" dirty="0"/>
              <a:t> </a:t>
            </a:r>
            <a:r>
              <a:rPr lang="en-US" altLang="zh-CN" dirty="0"/>
              <a:t>detecting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dirty="0"/>
              <a:t>)?</a:t>
            </a:r>
          </a:p>
          <a:p>
            <a:r>
              <a:rPr lang="en-US" altLang="zh-CN" dirty="0"/>
              <a:t>Braking! 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approaching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target,</a:t>
            </a:r>
            <a:r>
              <a:rPr lang="zh-CN" altLang="en-US" dirty="0"/>
              <a:t> </a:t>
            </a:r>
            <a:r>
              <a:rPr lang="en-US" altLang="zh-CN" dirty="0"/>
              <a:t>slow down and make soft contact (not crashing)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braking</a:t>
            </a:r>
            <a:r>
              <a:rPr lang="zh-CN" altLang="en-US" dirty="0"/>
              <a:t> </a:t>
            </a:r>
            <a:r>
              <a:rPr lang="en-US" altLang="zh-CN" dirty="0"/>
              <a:t>relies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TTC,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optical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TTC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TTC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perceiving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optical</a:t>
            </a:r>
            <a:r>
              <a:rPr lang="zh-CN" altLang="en-US" dirty="0"/>
              <a:t> </a:t>
            </a:r>
            <a:r>
              <a:rPr lang="en-US" altLang="zh-CN" dirty="0"/>
              <a:t>invariant,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piece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optics,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perceiving</a:t>
            </a:r>
            <a:r>
              <a:rPr lang="zh-CN" altLang="en-US" dirty="0"/>
              <a:t> </a:t>
            </a:r>
            <a:r>
              <a:rPr lang="en-US" altLang="zh-CN" dirty="0"/>
              <a:t>TTC.</a:t>
            </a:r>
          </a:p>
          <a:p>
            <a:pPr lvl="1"/>
            <a:r>
              <a:rPr lang="en-US" altLang="zh-CN" dirty="0"/>
              <a:t>Similarly,</a:t>
            </a:r>
            <a:r>
              <a:rPr lang="zh-CN" altLang="en-US" dirty="0"/>
              <a:t> </a:t>
            </a:r>
            <a:r>
              <a:rPr lang="en-US" altLang="zh-CN" dirty="0"/>
              <a:t>FOE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optical</a:t>
            </a:r>
            <a:r>
              <a:rPr lang="zh-CN" altLang="en-US" dirty="0"/>
              <a:t> </a:t>
            </a:r>
            <a:r>
              <a:rPr lang="en-US" altLang="zh-CN" dirty="0"/>
              <a:t>invariant</a:t>
            </a:r>
            <a:r>
              <a:rPr lang="zh-CN" altLang="en-US" dirty="0"/>
              <a:t> </a:t>
            </a:r>
            <a:r>
              <a:rPr lang="zh-CN" altLang="zh-CN" dirty="0"/>
              <a:t>(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info)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heading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en-US" dirty="0"/>
              <a:t> </a:t>
            </a:r>
            <a:r>
              <a:rPr lang="en-US" altLang="zh-CN" dirty="0"/>
              <a:t>(world</a:t>
            </a:r>
            <a:r>
              <a:rPr lang="zh-CN" altLang="en-US" dirty="0"/>
              <a:t> </a:t>
            </a:r>
            <a:r>
              <a:rPr lang="en-US" altLang="zh-CN" dirty="0"/>
              <a:t>property)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Perceiving</a:t>
            </a:r>
            <a:r>
              <a:rPr lang="zh-CN" altLang="en-US" sz="2400" dirty="0"/>
              <a:t> </a:t>
            </a:r>
            <a:r>
              <a:rPr lang="en-US" altLang="zh-CN" sz="2400" dirty="0"/>
              <a:t>TTC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braking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81" y="2246311"/>
            <a:ext cx="4203440" cy="4611689"/>
          </a:xfrm>
        </p:spPr>
        <p:txBody>
          <a:bodyPr>
            <a:normAutofit/>
          </a:bodyPr>
          <a:lstStyle/>
          <a:p>
            <a:r>
              <a:rPr lang="en-US" b="1" dirty="0"/>
              <a:t>Constant</a:t>
            </a:r>
            <a:r>
              <a:rPr lang="zh-CN" altLang="en-US" b="1" dirty="0"/>
              <a:t>     </a:t>
            </a:r>
            <a:r>
              <a:rPr lang="en-US" altLang="zh-CN" b="1" dirty="0"/>
              <a:t>strategy</a:t>
            </a:r>
            <a:r>
              <a:rPr lang="zh-CN" altLang="en-US" b="1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Yilmaz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Warren,</a:t>
            </a:r>
            <a:r>
              <a:rPr lang="zh-CN" altLang="en-US" dirty="0"/>
              <a:t> </a:t>
            </a:r>
            <a:r>
              <a:rPr lang="en-US" altLang="zh-CN" dirty="0"/>
              <a:t>1995)</a:t>
            </a:r>
          </a:p>
          <a:p>
            <a:pPr lvl="1"/>
            <a:r>
              <a:rPr lang="en-US" altLang="zh-CN" dirty="0"/>
              <a:t>Keep</a:t>
            </a:r>
            <a:r>
              <a:rPr lang="zh-CN" altLang="en-US" dirty="0"/>
              <a:t>     </a:t>
            </a:r>
            <a:r>
              <a:rPr lang="en-US" altLang="zh-CN" dirty="0"/>
              <a:t>(change of tau with time) at</a:t>
            </a:r>
            <a:r>
              <a:rPr lang="zh-CN" altLang="en-US" dirty="0"/>
              <a:t> </a:t>
            </a:r>
            <a:r>
              <a:rPr lang="en-US" altLang="zh-CN" dirty="0"/>
              <a:t>-0.5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yield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deceleration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target.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deceleration</a:t>
            </a:r>
            <a:r>
              <a:rPr lang="zh-CN" altLang="en-US" dirty="0"/>
              <a:t> </a:t>
            </a:r>
            <a:r>
              <a:rPr lang="en-US" altLang="zh-CN" dirty="0"/>
              <a:t>depended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braking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initiate</a:t>
            </a:r>
            <a:r>
              <a:rPr lang="zh-CN" altLang="en-US" dirty="0"/>
              <a:t> </a:t>
            </a:r>
            <a:r>
              <a:rPr lang="en-US" altLang="zh-CN" dirty="0"/>
              <a:t>along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approaching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target.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tau-dot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-0.5:</a:t>
            </a:r>
            <a:r>
              <a:rPr lang="zh-CN" altLang="en-US" dirty="0"/>
              <a:t> </a:t>
            </a:r>
            <a:r>
              <a:rPr lang="en-US" altLang="zh-CN" dirty="0"/>
              <a:t>brake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slow;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-0.5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tau-dot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-1: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brake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(may</a:t>
            </a:r>
            <a:r>
              <a:rPr lang="zh-CN" altLang="en-US" dirty="0"/>
              <a:t> </a:t>
            </a:r>
            <a:r>
              <a:rPr lang="en-US" altLang="zh-CN" dirty="0"/>
              <a:t>crash).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085308"/>
              </p:ext>
            </p:extLst>
          </p:nvPr>
        </p:nvGraphicFramePr>
        <p:xfrm>
          <a:off x="1613158" y="2246313"/>
          <a:ext cx="301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Equation" r:id="rId4" imgW="127000" imgH="177800" progId="Equation.3">
                  <p:embed/>
                </p:oleObj>
              </mc:Choice>
              <mc:Fallback>
                <p:oleObj name="Equation" r:id="rId4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3158" y="2246313"/>
                        <a:ext cx="3016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197918"/>
              </p:ext>
            </p:extLst>
          </p:nvPr>
        </p:nvGraphicFramePr>
        <p:xfrm>
          <a:off x="1462345" y="2876644"/>
          <a:ext cx="301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Equation" r:id="rId6" imgW="127000" imgH="177800" progId="Equation.3">
                  <p:embed/>
                </p:oleObj>
              </mc:Choice>
              <mc:Fallback>
                <p:oleObj name="Equation" r:id="rId6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2345" y="2876644"/>
                        <a:ext cx="3016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7A23BF8-CD7F-8141-BB3C-984FF56A7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647" y="0"/>
            <a:ext cx="3781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Perceiving</a:t>
            </a:r>
            <a:r>
              <a:rPr lang="zh-CN" altLang="en-US" dirty="0"/>
              <a:t> </a:t>
            </a:r>
            <a:r>
              <a:rPr lang="en-US" altLang="zh-CN" dirty="0"/>
              <a:t>TTC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braking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3" y="2246312"/>
            <a:ext cx="7799389" cy="410368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Proportional</a:t>
            </a:r>
            <a:r>
              <a:rPr lang="zh-CN" altLang="en-US" b="1" dirty="0"/>
              <a:t> </a:t>
            </a:r>
            <a:r>
              <a:rPr lang="en-US" altLang="zh-CN" b="1" dirty="0"/>
              <a:t>Rate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(Anderson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Bingham,</a:t>
            </a:r>
            <a:r>
              <a:rPr lang="zh-CN" altLang="en-US" dirty="0"/>
              <a:t> </a:t>
            </a:r>
            <a:r>
              <a:rPr lang="en-US" altLang="zh-CN" dirty="0"/>
              <a:t>2010,</a:t>
            </a:r>
            <a:r>
              <a:rPr lang="zh-CN" altLang="en-US" dirty="0"/>
              <a:t> </a:t>
            </a:r>
            <a:r>
              <a:rPr lang="zh-CN" altLang="zh-CN" dirty="0"/>
              <a:t>2</a:t>
            </a:r>
            <a:r>
              <a:rPr lang="en-US" altLang="zh-CN" dirty="0"/>
              <a:t>011)</a:t>
            </a:r>
          </a:p>
          <a:p>
            <a:pPr lvl="1"/>
            <a:r>
              <a:rPr lang="en-US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             </a:t>
            </a:r>
            <a:endParaRPr lang="en-US" altLang="zh-CN" dirty="0"/>
          </a:p>
          <a:p>
            <a:pPr marL="349250" lvl="1" indent="0">
              <a:buNone/>
            </a:pPr>
            <a:endParaRPr lang="en-US" dirty="0"/>
          </a:p>
          <a:p>
            <a:r>
              <a:rPr lang="en-US" dirty="0"/>
              <a:t>Walk and stop at a target means bring the eyes to the target… use monocular motion info … monocular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en-US" dirty="0"/>
          </a:p>
          <a:p>
            <a:r>
              <a:rPr lang="en-US" dirty="0"/>
              <a:t>When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dirty="0"/>
              <a:t> is large (far from target),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dirty="0"/>
              <a:t>changes fast</a:t>
            </a:r>
          </a:p>
          <a:p>
            <a:r>
              <a:rPr lang="en-US" dirty="0"/>
              <a:t>When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dirty="0"/>
              <a:t>is small (near to target),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dirty="0"/>
              <a:t>changes slowly</a:t>
            </a:r>
          </a:p>
          <a:p>
            <a:r>
              <a:rPr lang="en-US" dirty="0"/>
              <a:t>Large      means you get to the target quickly, small    means you get there slowly.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720262"/>
              </p:ext>
            </p:extLst>
          </p:nvPr>
        </p:nvGraphicFramePr>
        <p:xfrm>
          <a:off x="4914995" y="2793464"/>
          <a:ext cx="565150" cy="68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4" imgW="241300" imgH="292100" progId="Equation.3">
                  <p:embed/>
                </p:oleObj>
              </mc:Choice>
              <mc:Fallback>
                <p:oleObj name="Equation" r:id="rId4" imgW="241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995" y="2793464"/>
                        <a:ext cx="565150" cy="684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60170"/>
              </p:ext>
            </p:extLst>
          </p:nvPr>
        </p:nvGraphicFramePr>
        <p:xfrm>
          <a:off x="2279195" y="5486399"/>
          <a:ext cx="410974" cy="49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6" imgW="241300" imgH="292100" progId="Equation.3">
                  <p:embed/>
                </p:oleObj>
              </mc:Choice>
              <mc:Fallback>
                <p:oleObj name="Equation" r:id="rId6" imgW="241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9195" y="5486399"/>
                        <a:ext cx="410974" cy="497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38986"/>
              </p:ext>
            </p:extLst>
          </p:nvPr>
        </p:nvGraphicFramePr>
        <p:xfrm>
          <a:off x="7919236" y="5492223"/>
          <a:ext cx="406163" cy="491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7" imgW="241300" imgH="292100" progId="Equation.3">
                  <p:embed/>
                </p:oleObj>
              </mc:Choice>
              <mc:Fallback>
                <p:oleObj name="Equation" r:id="rId7" imgW="241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19236" y="5492223"/>
                        <a:ext cx="406163" cy="491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6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Perceiving</a:t>
            </a:r>
            <a:r>
              <a:rPr lang="zh-CN" altLang="en-US" dirty="0"/>
              <a:t> </a:t>
            </a:r>
            <a:r>
              <a:rPr lang="en-US" altLang="zh-CN" dirty="0"/>
              <a:t>TTC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braking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4423" y="2038256"/>
                <a:ext cx="7799389" cy="481974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Proportional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Rate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Control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strategy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(Anderson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&amp;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Bingham,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2010,</a:t>
                </a:r>
                <a:r>
                  <a:rPr lang="zh-CN" altLang="en-US" dirty="0"/>
                  <a:t> </a:t>
                </a:r>
                <a:r>
                  <a:rPr lang="zh-CN" altLang="zh-CN" dirty="0"/>
                  <a:t>2</a:t>
                </a:r>
                <a:r>
                  <a:rPr lang="en-US" altLang="zh-CN" dirty="0"/>
                  <a:t>011, </a:t>
                </a:r>
                <a:r>
                  <a:rPr lang="en-US" altLang="zh-CN" dirty="0" err="1"/>
                  <a:t>Fath</a:t>
                </a:r>
                <a:r>
                  <a:rPr lang="en-US" altLang="zh-CN" dirty="0"/>
                  <a:t>, Marks, </a:t>
                </a:r>
                <a:r>
                  <a:rPr lang="en-US" altLang="zh-CN" dirty="0" err="1"/>
                  <a:t>Snappchilds</a:t>
                </a:r>
                <a:r>
                  <a:rPr lang="en-US" altLang="zh-CN" dirty="0"/>
                  <a:t>, &amp; Bingham, 2014)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Move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constant</a:t>
                </a:r>
                <a:r>
                  <a:rPr lang="zh-CN" altLang="en-US" dirty="0"/>
                  <a:t>              </a:t>
                </a:r>
                <a:endParaRPr lang="en-US" altLang="zh-CN" dirty="0"/>
              </a:p>
              <a:p>
                <a:pPr marL="349250" lvl="1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Disparity </a:t>
                </a:r>
                <a:r>
                  <a:rPr lang="el-G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look at a near target, see double image of approaching hand… reaching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disparity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τ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rate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change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disparity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size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disparity</m:t>
                          </m:r>
                        </m:den>
                      </m:f>
                    </m:oMath>
                  </m:oMathPara>
                </a14:m>
                <a:endParaRPr lang="en-US" dirty="0"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So for online </a:t>
                </a:r>
                <a:r>
                  <a:rPr lang="en-US" u="sng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guidance of reaching</a:t>
                </a:r>
                <a:r>
                  <a:rPr lang="en-US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, use proportional rate control with disparity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For guiding </a:t>
                </a:r>
                <a:r>
                  <a:rPr lang="en-US" u="sng" dirty="0">
                    <a:cs typeface="Times New Roman" panose="02020603050405020304" pitchFamily="18" charset="0"/>
                  </a:rPr>
                  <a:t>walk-to-reach</a:t>
                </a:r>
                <a:r>
                  <a:rPr lang="en-US" dirty="0">
                    <a:cs typeface="Times New Roman" panose="02020603050405020304" pitchFamily="18" charset="0"/>
                  </a:rPr>
                  <a:t> (e.g. to open a door) involves nested actions that uses two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dirty="0"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Use monocular </a:t>
                </a:r>
                <a:r>
                  <a:rPr lang="el-GR" dirty="0">
                    <a:cs typeface="Times New Roman" panose="02020603050405020304" pitchFamily="18" charset="0"/>
                  </a:rPr>
                  <a:t>τ</a:t>
                </a:r>
                <a:r>
                  <a:rPr lang="en-US" dirty="0">
                    <a:cs typeface="Times New Roman" panose="02020603050405020304" pitchFamily="18" charset="0"/>
                  </a:rPr>
                  <a:t> to control </a:t>
                </a:r>
                <a:r>
                  <a:rPr lang="en-US" dirty="0" err="1">
                    <a:cs typeface="Times New Roman" panose="02020603050405020304" pitchFamily="18" charset="0"/>
                  </a:rPr>
                  <a:t>locomotory</a:t>
                </a:r>
                <a:r>
                  <a:rPr lang="en-US" dirty="0">
                    <a:cs typeface="Times New Roman" panose="02020603050405020304" pitchFamily="18" charset="0"/>
                  </a:rPr>
                  <a:t> approach and disparity </a:t>
                </a:r>
                <a:r>
                  <a:rPr lang="el-GR" dirty="0">
                    <a:cs typeface="Times New Roman" panose="02020603050405020304" pitchFamily="18" charset="0"/>
                  </a:rPr>
                  <a:t>τ</a:t>
                </a:r>
                <a:r>
                  <a:rPr lang="en-US" dirty="0">
                    <a:cs typeface="Times New Roman" panose="02020603050405020304" pitchFamily="18" charset="0"/>
                  </a:rPr>
                  <a:t> to control approach of the hand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4423" y="2038256"/>
                <a:ext cx="7799389" cy="4819744"/>
              </a:xfrm>
              <a:blipFill rotWithShape="0">
                <a:blip r:embed="rId4"/>
                <a:stretch>
                  <a:fillRect l="-313" t="-253" r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733570"/>
              </p:ext>
            </p:extLst>
          </p:nvPr>
        </p:nvGraphicFramePr>
        <p:xfrm>
          <a:off x="4349845" y="2610591"/>
          <a:ext cx="565150" cy="68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5" imgW="241300" imgH="292100" progId="Equation.3">
                  <p:embed/>
                </p:oleObj>
              </mc:Choice>
              <mc:Fallback>
                <p:oleObj name="Equation" r:id="rId5" imgW="241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9845" y="2610591"/>
                        <a:ext cx="565150" cy="684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0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Perceiving</a:t>
            </a:r>
            <a:r>
              <a:rPr lang="zh-CN" altLang="en-US" dirty="0"/>
              <a:t> </a:t>
            </a:r>
            <a:r>
              <a:rPr lang="en-US" altLang="zh-CN" dirty="0"/>
              <a:t>TTC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braking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3" y="2246312"/>
            <a:ext cx="7799389" cy="4103688"/>
          </a:xfrm>
        </p:spPr>
        <p:txBody>
          <a:bodyPr>
            <a:normAutofit/>
          </a:bodyPr>
          <a:lstStyle/>
          <a:p>
            <a:r>
              <a:rPr lang="en-US" dirty="0"/>
              <a:t>Moral of  the story: </a:t>
            </a:r>
            <a:r>
              <a:rPr lang="en-US" b="1" dirty="0"/>
              <a:t>regardless of the braking strategy,</a:t>
            </a:r>
            <a:r>
              <a:rPr lang="en-US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action</a:t>
            </a:r>
            <a:r>
              <a:rPr lang="zh-CN" altLang="en-US" b="1" dirty="0"/>
              <a:t> </a:t>
            </a:r>
            <a:r>
              <a:rPr lang="en-US" altLang="zh-CN" b="1" dirty="0"/>
              <a:t>requires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detection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one</a:t>
            </a:r>
            <a:r>
              <a:rPr lang="zh-CN" altLang="en-US" b="1" dirty="0"/>
              <a:t> </a:t>
            </a:r>
            <a:r>
              <a:rPr lang="en-US" altLang="zh-CN" b="1" dirty="0"/>
              <a:t>optical</a:t>
            </a:r>
            <a:r>
              <a:rPr lang="zh-CN" altLang="en-US" b="1" dirty="0"/>
              <a:t> </a:t>
            </a:r>
            <a:r>
              <a:rPr lang="en-US" altLang="zh-CN" b="1" dirty="0"/>
              <a:t>pattern and/or its change</a:t>
            </a:r>
            <a:r>
              <a:rPr lang="zh-CN" altLang="en-US" b="1" dirty="0"/>
              <a:t> </a:t>
            </a:r>
            <a:r>
              <a:rPr lang="en-US" altLang="zh-CN" b="1" dirty="0"/>
              <a:t>across some time!</a:t>
            </a:r>
          </a:p>
          <a:p>
            <a:pPr lvl="1"/>
            <a:r>
              <a:rPr lang="zh-CN" altLang="en-US" dirty="0"/>
              <a:t>   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change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of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optical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pattern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with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time.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22271"/>
              </p:ext>
            </p:extLst>
          </p:nvPr>
        </p:nvGraphicFramePr>
        <p:xfrm>
          <a:off x="1858961" y="3190545"/>
          <a:ext cx="301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4" imgW="127000" imgH="177800" progId="Equation.3">
                  <p:embed/>
                </p:oleObj>
              </mc:Choice>
              <mc:Fallback>
                <p:oleObj name="Equation" r:id="rId4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8961" y="3190545"/>
                        <a:ext cx="3016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1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182812"/>
            <a:ext cx="7610476" cy="4532313"/>
          </a:xfrm>
        </p:spPr>
        <p:txBody>
          <a:bodyPr>
            <a:normAutofit/>
          </a:bodyPr>
          <a:lstStyle/>
          <a:p>
            <a:r>
              <a:rPr lang="en-US" dirty="0"/>
              <a:t>Affordances in everyday life</a:t>
            </a:r>
          </a:p>
          <a:p>
            <a:r>
              <a:rPr lang="en-US" dirty="0"/>
              <a:t>The concept of higher-order variables</a:t>
            </a:r>
          </a:p>
          <a:p>
            <a:r>
              <a:rPr lang="en-US" dirty="0"/>
              <a:t>The higher-order optical variable in perceiving TTC</a:t>
            </a:r>
          </a:p>
          <a:p>
            <a:r>
              <a:rPr lang="en-US" dirty="0"/>
              <a:t>We perceive higher order variables (information) directly and not via mental computation!!!!!!!!!</a:t>
            </a:r>
          </a:p>
        </p:txBody>
      </p:sp>
    </p:spTree>
    <p:extLst>
      <p:ext uri="{BB962C8B-B14F-4D97-AF65-F5344CB8AC3E}">
        <p14:creationId xmlns:p14="http://schemas.microsoft.com/office/powerpoint/2010/main" val="40489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time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89187"/>
            <a:ext cx="7610476" cy="4103688"/>
          </a:xfrm>
        </p:spPr>
        <p:txBody>
          <a:bodyPr>
            <a:normAutofit/>
          </a:bodyPr>
          <a:lstStyle/>
          <a:p>
            <a:r>
              <a:rPr lang="en-US" dirty="0"/>
              <a:t>Warren’s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showed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ffordances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zh-CN" dirty="0"/>
              <a:t>(</a:t>
            </a: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entail</a:t>
            </a:r>
            <a:r>
              <a:rPr lang="zh-CN" altLang="en-US" dirty="0"/>
              <a:t> </a:t>
            </a:r>
            <a:r>
              <a:rPr lang="en-US" altLang="zh-CN" dirty="0"/>
              <a:t>scaling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actor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(actor-environment</a:t>
            </a:r>
            <a:r>
              <a:rPr lang="zh-CN" altLang="en-US" dirty="0"/>
              <a:t> </a:t>
            </a:r>
            <a:r>
              <a:rPr lang="en-US" altLang="zh-CN" dirty="0"/>
              <a:t>fit)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zh-CN" dirty="0"/>
              <a:t>(</a:t>
            </a:r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perceptible</a:t>
            </a:r>
            <a:r>
              <a:rPr lang="zh-CN" altLang="en-US" dirty="0"/>
              <a:t> </a:t>
            </a:r>
            <a:r>
              <a:rPr lang="en-US" altLang="zh-CN" dirty="0"/>
              <a:t>(S’s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Warren’s</a:t>
            </a:r>
            <a:r>
              <a:rPr lang="zh-CN" altLang="en-US" dirty="0"/>
              <a:t> </a:t>
            </a:r>
            <a:r>
              <a:rPr lang="en-US" altLang="zh-CN" dirty="0"/>
              <a:t>studies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climb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stair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performing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actions). </a:t>
            </a:r>
          </a:p>
          <a:p>
            <a:pPr lvl="1"/>
            <a:r>
              <a:rPr lang="zh-CN" altLang="zh-CN" dirty="0"/>
              <a:t>(</a:t>
            </a:r>
            <a:r>
              <a:rPr lang="en-US" altLang="zh-CN" dirty="0"/>
              <a:t>3)</a:t>
            </a:r>
            <a:r>
              <a:rPr lang="zh-CN" altLang="en-US" dirty="0"/>
              <a:t> </a:t>
            </a:r>
            <a:r>
              <a:rPr lang="en-US" altLang="zh-CN" dirty="0"/>
              <a:t>Furthermore, environmental changes</a:t>
            </a:r>
            <a:r>
              <a:rPr lang="zh-CN" altLang="en-US" dirty="0"/>
              <a:t> </a:t>
            </a:r>
            <a:r>
              <a:rPr lang="en-US" altLang="zh-CN" dirty="0"/>
              <a:t>yield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perception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affordances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raising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ground).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perceive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object,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actor-world</a:t>
            </a:r>
            <a:r>
              <a:rPr lang="zh-CN" altLang="en-US" dirty="0"/>
              <a:t> </a:t>
            </a:r>
            <a:r>
              <a:rPr lang="en-US" altLang="zh-CN" dirty="0"/>
              <a:t>unit.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FD50-3E4F-EE4D-AD89-6E90BAEE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B1BA-C90D-6648-900E-5E6AECF9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Runeson</a:t>
            </a:r>
            <a:r>
              <a:rPr lang="zh-CN" altLang="en-US" dirty="0"/>
              <a:t> </a:t>
            </a:r>
            <a:r>
              <a:rPr lang="en-US" altLang="zh-CN" dirty="0"/>
              <a:t>(1977):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possibility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“smart”</a:t>
            </a:r>
            <a:r>
              <a:rPr lang="zh-CN" altLang="en-US" dirty="0"/>
              <a:t> </a:t>
            </a:r>
            <a:r>
              <a:rPr lang="en-US" altLang="zh-CN" dirty="0"/>
              <a:t>perceptual</a:t>
            </a:r>
            <a:r>
              <a:rPr lang="zh-CN" altLang="en-US" dirty="0"/>
              <a:t> </a:t>
            </a:r>
            <a:r>
              <a:rPr lang="en-US" altLang="zh-CN" dirty="0"/>
              <a:t>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1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literatures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78690"/>
            <a:ext cx="7610476" cy="36707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Todd, J. T. (1981). Visual information about moving objects.. </a:t>
            </a:r>
            <a:r>
              <a:rPr lang="en-US" i="1" dirty="0"/>
              <a:t>Journal of Experimental Psychology: Human Perception and Performance</a:t>
            </a:r>
            <a:r>
              <a:rPr lang="en-US" dirty="0"/>
              <a:t>, 7(4), 795-810.</a:t>
            </a:r>
          </a:p>
          <a:p>
            <a:r>
              <a:rPr lang="en-US" dirty="0"/>
              <a:t>Yilmaz, E. H., &amp; Warren, W. H. (1995). Visual control of braking: a test of the tau hypothesis. </a:t>
            </a:r>
            <a:r>
              <a:rPr lang="en-US" i="1" dirty="0"/>
              <a:t>Journal of Experimental Psychology: Human Perception and Performance</a:t>
            </a:r>
            <a:r>
              <a:rPr lang="en-US" dirty="0"/>
              <a:t>, 21(5), 996-1014.</a:t>
            </a:r>
          </a:p>
          <a:p>
            <a:r>
              <a:rPr lang="en-US" dirty="0"/>
              <a:t>Anderson, J., &amp; Bingham, G. P. (2010). A solution to the online guidance problem for targeted reaches: proportional rate control using relative disparity τ. </a:t>
            </a:r>
            <a:r>
              <a:rPr lang="en-US" i="1" dirty="0"/>
              <a:t>Experimental Brain Research</a:t>
            </a:r>
            <a:r>
              <a:rPr lang="en-US" dirty="0"/>
              <a:t>, 205(3), 291-306.</a:t>
            </a:r>
          </a:p>
          <a:p>
            <a:r>
              <a:rPr lang="en-US" dirty="0" err="1"/>
              <a:t>Fath</a:t>
            </a:r>
            <a:r>
              <a:rPr lang="en-US" dirty="0"/>
              <a:t>, A., Marks, B. S., </a:t>
            </a:r>
            <a:r>
              <a:rPr lang="en-US" dirty="0" err="1"/>
              <a:t>Snappchilds</a:t>
            </a:r>
            <a:r>
              <a:rPr lang="en-US" dirty="0"/>
              <a:t>, W., &amp; Bingham, G. P. (2014). Information and control strategy to solve the degrees-of-freedom problem for nested locomotion-to-reach.. </a:t>
            </a:r>
            <a:r>
              <a:rPr lang="en-US" i="1" dirty="0"/>
              <a:t>Experimental Brain Research</a:t>
            </a:r>
            <a:r>
              <a:rPr lang="en-US" dirty="0"/>
              <a:t>, 232(12), 3821-3831.</a:t>
            </a:r>
          </a:p>
        </p:txBody>
      </p:sp>
    </p:spTree>
    <p:extLst>
      <p:ext uri="{BB962C8B-B14F-4D97-AF65-F5344CB8AC3E}">
        <p14:creationId xmlns:p14="http://schemas.microsoft.com/office/powerpoint/2010/main" val="43965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perception?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 </a:t>
            </a:r>
            <a:r>
              <a:rPr lang="en-US" dirty="0" err="1"/>
              <a:t>Psyc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direct perception</a:t>
            </a:r>
          </a:p>
          <a:p>
            <a:r>
              <a:rPr lang="en-US" dirty="0">
                <a:sym typeface="Wingdings"/>
              </a:rPr>
              <a:t>Exactly how do we perceive directly (and not via computations)?</a:t>
            </a:r>
          </a:p>
          <a:p>
            <a:r>
              <a:rPr lang="en-US" dirty="0">
                <a:sym typeface="Wingdings"/>
              </a:rPr>
              <a:t>The concept of higher order variables (aka smart mechanisms, </a:t>
            </a:r>
            <a:r>
              <a:rPr lang="en-US" dirty="0" err="1">
                <a:sym typeface="Wingdings"/>
              </a:rPr>
              <a:t>Runeson</a:t>
            </a:r>
            <a:r>
              <a:rPr lang="en-US" dirty="0">
                <a:sym typeface="Wingdings"/>
              </a:rPr>
              <a:t>, 1977)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2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variables, ex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4805802"/>
            <a:ext cx="6998273" cy="86115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Runison’s</a:t>
            </a:r>
            <a:r>
              <a:rPr lang="en-US" dirty="0"/>
              <a:t> example of a </a:t>
            </a:r>
            <a:r>
              <a:rPr lang="en-US" dirty="0" err="1"/>
              <a:t>planimeter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402" y="2278221"/>
            <a:ext cx="3625542" cy="23186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83660" y="2323043"/>
            <a:ext cx="2706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size of this?</a:t>
            </a:r>
          </a:p>
          <a:p>
            <a:r>
              <a:rPr lang="en-US" dirty="0"/>
              <a:t>How did you get it?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84971" y="2596697"/>
            <a:ext cx="398689" cy="372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403" y="5424927"/>
            <a:ext cx="3625541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Whether something is directly measurable (perceptible) depends on the measuring (perceiving) device!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23" y="3409661"/>
            <a:ext cx="3016102" cy="28764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926744" y="4318000"/>
            <a:ext cx="654879" cy="487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3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is a higher order (2 dimensional) variable. Length is a lower order (1 dimensional) variable.</a:t>
            </a:r>
          </a:p>
          <a:p>
            <a:r>
              <a:rPr lang="en-US" dirty="0"/>
              <a:t>Using the right device (the </a:t>
            </a:r>
            <a:r>
              <a:rPr lang="en-US" dirty="0" err="1"/>
              <a:t>planimeter</a:t>
            </a:r>
            <a:r>
              <a:rPr lang="en-US" dirty="0"/>
              <a:t>), areas can be measured directly, instead of computed by using lengths.</a:t>
            </a:r>
          </a:p>
          <a:p>
            <a:r>
              <a:rPr lang="en-US" dirty="0"/>
              <a:t>Whether something is directly measurable/perceptible depends on the measuring device. 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31" y="435110"/>
            <a:ext cx="1963977" cy="18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5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Runeson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1974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2441575"/>
            <a:ext cx="6565900" cy="314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50" y="380999"/>
            <a:ext cx="2752563" cy="2193925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6746875" y="2714625"/>
            <a:ext cx="1037895" cy="2962321"/>
          </a:xfrm>
          <a:custGeom>
            <a:avLst/>
            <a:gdLst>
              <a:gd name="connsiteX0" fmla="*/ 0 w 1037895"/>
              <a:gd name="connsiteY0" fmla="*/ 2873375 h 2962321"/>
              <a:gd name="connsiteX1" fmla="*/ 809625 w 1037895"/>
              <a:gd name="connsiteY1" fmla="*/ 2809875 h 2962321"/>
              <a:gd name="connsiteX2" fmla="*/ 1016000 w 1037895"/>
              <a:gd name="connsiteY2" fmla="*/ 1460500 h 2962321"/>
              <a:gd name="connsiteX3" fmla="*/ 1031875 w 1037895"/>
              <a:gd name="connsiteY3" fmla="*/ 650875 h 2962321"/>
              <a:gd name="connsiteX4" fmla="*/ 1016000 w 1037895"/>
              <a:gd name="connsiteY4" fmla="*/ 0 h 296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895" h="2962321">
                <a:moveTo>
                  <a:pt x="0" y="2873375"/>
                </a:moveTo>
                <a:cubicBezTo>
                  <a:pt x="320146" y="2959364"/>
                  <a:pt x="640292" y="3045354"/>
                  <a:pt x="809625" y="2809875"/>
                </a:cubicBezTo>
                <a:cubicBezTo>
                  <a:pt x="978958" y="2574396"/>
                  <a:pt x="978958" y="1820333"/>
                  <a:pt x="1016000" y="1460500"/>
                </a:cubicBezTo>
                <a:cubicBezTo>
                  <a:pt x="1053042" y="1100667"/>
                  <a:pt x="1031875" y="894292"/>
                  <a:pt x="1031875" y="650875"/>
                </a:cubicBezTo>
                <a:cubicBezTo>
                  <a:pt x="1031875" y="407458"/>
                  <a:pt x="1016000" y="0"/>
                  <a:pt x="1016000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Runeson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1974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498724"/>
            <a:ext cx="8330943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Higher order variable measuring is everywhere in life!!!!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2994" y="3690978"/>
            <a:ext cx="4659086" cy="86785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The speedometer measures speed directly, which is a higher order variable (v = d/t). The car does not measure distance and time and then do division!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75" y="2132492"/>
            <a:ext cx="3239588" cy="13487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964" y="3690978"/>
            <a:ext cx="3444831" cy="802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The tachometer measures a higher order variable which is the engine’s revolutions per minute (RPM).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1" y="4843878"/>
            <a:ext cx="8786949" cy="147732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cannot measure area or speed with a ruler; neither can you measure length with a </a:t>
            </a:r>
            <a:r>
              <a:rPr lang="en-US" dirty="0" err="1"/>
              <a:t>planimeter</a:t>
            </a:r>
            <a:r>
              <a:rPr lang="en-US" dirty="0"/>
              <a:t> or distance with a speedometer.</a:t>
            </a:r>
          </a:p>
          <a:p>
            <a:r>
              <a:rPr lang="en-US" dirty="0"/>
              <a:t>To the speedometer, measure speed is direct; to the </a:t>
            </a:r>
            <a:r>
              <a:rPr lang="en-US" dirty="0" err="1"/>
              <a:t>planimeter</a:t>
            </a:r>
            <a:r>
              <a:rPr lang="en-US" dirty="0"/>
              <a:t>, measuring area is direct; to the tachometer, measuring RPM is direct… what is direct depends on the measure device!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69623" y="3248297"/>
            <a:ext cx="745172" cy="522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16582" y="3210109"/>
            <a:ext cx="409303" cy="53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variables, ex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1029"/>
          <a:stretch/>
        </p:blipFill>
        <p:spPr>
          <a:xfrm>
            <a:off x="5881688" y="2140439"/>
            <a:ext cx="2801938" cy="2608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436" y="3444874"/>
            <a:ext cx="2746375" cy="2746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2375" y="2196584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Perceiving</a:t>
            </a:r>
            <a:r>
              <a:rPr lang="zh-CN" altLang="en-US" dirty="0"/>
              <a:t> </a:t>
            </a:r>
            <a:r>
              <a:rPr lang="en-US" altLang="zh-CN" dirty="0"/>
              <a:t>time-to-contact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2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51216 0.00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08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ceptio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8123</TotalTime>
  <Words>1254</Words>
  <Application>Microsoft Macintosh PowerPoint</Application>
  <PresentationFormat>On-screen Show (4:3)</PresentationFormat>
  <Paragraphs>117</Paragraphs>
  <Slides>21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宋体</vt:lpstr>
      <vt:lpstr>Calibri</vt:lpstr>
      <vt:lpstr>Cambria Math</vt:lpstr>
      <vt:lpstr>Century Gothic</vt:lpstr>
      <vt:lpstr>Times New Roman</vt:lpstr>
      <vt:lpstr>Wingdings</vt:lpstr>
      <vt:lpstr>Wingdings 2</vt:lpstr>
      <vt:lpstr>Perception</vt:lpstr>
      <vt:lpstr>Equation</vt:lpstr>
      <vt:lpstr>Lecture 8: Affordances and higher-order variables</vt:lpstr>
      <vt:lpstr>From last time </vt:lpstr>
      <vt:lpstr>Direct perception?</vt:lpstr>
      <vt:lpstr>Higher order variables, ex 1</vt:lpstr>
      <vt:lpstr>PowerPoint Presentation</vt:lpstr>
      <vt:lpstr>Runeson, 1974</vt:lpstr>
      <vt:lpstr>Runeson, 1974</vt:lpstr>
      <vt:lpstr>Higher order variable measuring is everywhere in life!!!!</vt:lpstr>
      <vt:lpstr>Higher order variables, ex 2</vt:lpstr>
      <vt:lpstr>Higher order variables, ex 2</vt:lpstr>
      <vt:lpstr>Higher order variables, ex 2</vt:lpstr>
      <vt:lpstr>Higher order variables, ex 2</vt:lpstr>
      <vt:lpstr>Higher order variables, ex 2</vt:lpstr>
      <vt:lpstr>Perceiving TTC for braking</vt:lpstr>
      <vt:lpstr>Perceiving TTC for braking</vt:lpstr>
      <vt:lpstr>Perceiving TTC for braking</vt:lpstr>
      <vt:lpstr>Perceiving TTC for braking</vt:lpstr>
      <vt:lpstr>Perceiving TTC for braking</vt:lpstr>
      <vt:lpstr>Summary</vt:lpstr>
      <vt:lpstr>Reading </vt:lpstr>
      <vt:lpstr>Relevant literatures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 Pan</dc:creator>
  <cp:lastModifiedBy>Microsoft Office User</cp:lastModifiedBy>
  <cp:revision>101</cp:revision>
  <dcterms:created xsi:type="dcterms:W3CDTF">2015-03-28T09:10:12Z</dcterms:created>
  <dcterms:modified xsi:type="dcterms:W3CDTF">2019-05-30T10:09:21Z</dcterms:modified>
</cp:coreProperties>
</file>