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2" r:id="rId2"/>
    <p:sldId id="303" r:id="rId3"/>
    <p:sldId id="25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27" r:id="rId19"/>
    <p:sldId id="328" r:id="rId20"/>
    <p:sldId id="295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9E9"/>
    <a:srgbClr val="EBEBEB"/>
    <a:srgbClr val="F0F0F0"/>
    <a:srgbClr val="E6E6E6"/>
    <a:srgbClr val="BEBEBE"/>
    <a:srgbClr val="C8C8C8"/>
    <a:srgbClr val="8C8C8C"/>
    <a:srgbClr val="878787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5486"/>
  </p:normalViewPr>
  <p:slideViewPr>
    <p:cSldViewPr snapToGrid="0" snapToObjects="1">
      <p:cViewPr varScale="1">
        <p:scale>
          <a:sx n="111" d="100"/>
          <a:sy n="111" d="100"/>
        </p:scale>
        <p:origin x="464" y="200"/>
      </p:cViewPr>
      <p:guideLst>
        <p:guide orient="horz" pos="2160"/>
        <p:guide pos="2880"/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63FF-B34F-C541-B49E-A272A8CAB89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D4EF3-CC45-7245-91D0-5B1335A4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DE64-A6C3-744F-8A83-B586D0D4BDDB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9DA7-11FF-D54D-BDA8-46B1A4B4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0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Picking up contrasts,</a:t>
            </a:r>
            <a:r>
              <a:rPr lang="en-US" baseline="0" dirty="0"/>
              <a:t> forming angles.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/>
              </a:rPr>
              <a:t> object approaching</a:t>
            </a:r>
          </a:p>
          <a:p>
            <a:r>
              <a:rPr lang="en-US" dirty="0">
                <a:sym typeface="Wingdings"/>
              </a:rPr>
              <a:t>Optics  image expansion </a:t>
            </a:r>
          </a:p>
          <a:p>
            <a:r>
              <a:rPr lang="en-US" dirty="0">
                <a:sym typeface="Wingdings"/>
              </a:rPr>
              <a:t>How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image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expansion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speed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related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to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the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approaching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speed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the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world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object?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suggest?</a:t>
            </a:r>
          </a:p>
          <a:p>
            <a:r>
              <a:rPr lang="zh-CN" altLang="zh-CN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Optical patterns are projected by world objects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reflected</a:t>
            </a:r>
            <a:r>
              <a:rPr lang="zh-CN" altLang="en-US" dirty="0"/>
              <a:t> </a:t>
            </a:r>
            <a:r>
              <a:rPr lang="en-US" altLang="zh-CN" dirty="0"/>
              <a:t>lawfully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detectable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</a:p>
          <a:p>
            <a:r>
              <a:rPr lang="zh-CN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sizes,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moves</a:t>
            </a:r>
            <a:r>
              <a:rPr lang="zh-CN" altLang="en-US" dirty="0"/>
              <a:t> </a:t>
            </a:r>
            <a:r>
              <a:rPr lang="en-US" altLang="zh-CN" dirty="0"/>
              <a:t>slower.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5CBF-7B2D-1E4F-B5BD-17E75BD6270E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6970B1-8B24-374A-99E0-3C4EE26A5BDC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9A1E-9B59-714C-BAAE-CB7AE58ED860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9E948F8-8D8F-5141-86B3-BC2EA0A38AD4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5360A13-DC88-CB46-A5D4-88E0DCBAE70D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FAF0-BFBC-3846-A8B9-6E755592DC24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3A7-F399-4E44-8FF5-3308E0F01E61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643-619B-DC42-9BC2-7340DD91D0E8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263F-BF11-FF49-96B1-E0215BDEE640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17CA-7330-4D47-8F7B-93CB7BA8D9E4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3A7E66A-193B-6143-B95F-B8024A7F75B6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7EEF7FB-7B8E-9442-B4EB-D1B99344DD3C}" type="datetime1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F8DE-C1AA-8146-8CF4-5797FFF3B348}" type="datetime1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AB5D-3956-4947-A4F0-4FDBAFC4DA6C}" type="datetime1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9250F46-111A-0041-9762-362F0EBCFC56}" type="datetime1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8245CE-A79A-7842-AB4B-E16637F09164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Optic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regularity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984" r="24572"/>
          <a:stretch/>
        </p:blipFill>
        <p:spPr>
          <a:xfrm>
            <a:off x="708030" y="2393566"/>
            <a:ext cx="2450015" cy="302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520" y="2393566"/>
            <a:ext cx="3929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Locomotion </a:t>
            </a:r>
            <a:r>
              <a:rPr lang="en-US" altLang="zh-CN" dirty="0">
                <a:sym typeface="Wingdings"/>
              </a:rPr>
              <a:t>=&gt; optic flow</a:t>
            </a:r>
            <a:endParaRPr lang="en-US" altLang="zh-CN" dirty="0"/>
          </a:p>
          <a:p>
            <a:r>
              <a:rPr lang="en-US" altLang="zh-CN" dirty="0"/>
              <a:t>Stationary =&gt; no optic flow</a:t>
            </a:r>
          </a:p>
          <a:p>
            <a:r>
              <a:rPr lang="en-US" dirty="0"/>
              <a:t>Outflow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r>
              <a:rPr lang="en-US" dirty="0"/>
              <a:t>Inflow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retreat</a:t>
            </a:r>
          </a:p>
          <a:p>
            <a:endParaRPr lang="en-US" dirty="0"/>
          </a:p>
          <a:p>
            <a:r>
              <a:rPr lang="en-US" dirty="0"/>
              <a:t>Translation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motion)</a:t>
            </a:r>
            <a:r>
              <a:rPr lang="zh-CN" altLang="en-US" dirty="0"/>
              <a:t> </a:t>
            </a:r>
            <a:r>
              <a:rPr lang="en-US" altLang="zh-CN" dirty="0"/>
              <a:t>yields</a:t>
            </a:r>
            <a:r>
              <a:rPr lang="zh-CN" altLang="en-US" dirty="0"/>
              <a:t> </a:t>
            </a:r>
            <a:r>
              <a:rPr lang="en-US" altLang="zh-CN" dirty="0"/>
              <a:t>optic</a:t>
            </a:r>
            <a:r>
              <a:rPr lang="zh-CN" altLang="en-US" dirty="0"/>
              <a:t> </a:t>
            </a:r>
            <a:r>
              <a:rPr lang="en-US" altLang="zh-CN" dirty="0"/>
              <a:t>flow; optical</a:t>
            </a:r>
            <a:r>
              <a:rPr lang="zh-CN" altLang="en-US" dirty="0"/>
              <a:t> </a:t>
            </a:r>
            <a:r>
              <a:rPr lang="en-US" altLang="zh-CN" dirty="0"/>
              <a:t>invariance</a:t>
            </a:r>
            <a:r>
              <a:rPr lang="zh-CN" altLang="en-US" dirty="0"/>
              <a:t> </a:t>
            </a:r>
            <a:r>
              <a:rPr lang="en-US" altLang="zh-CN" dirty="0"/>
              <a:t>(FOE,</a:t>
            </a:r>
            <a:r>
              <a:rPr lang="zh-CN" altLang="en-US" dirty="0"/>
              <a:t> </a:t>
            </a:r>
            <a:r>
              <a:rPr lang="en-US" altLang="zh-CN" dirty="0"/>
              <a:t>FOC)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58046" y="3557067"/>
            <a:ext cx="1719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Focus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Expansion</a:t>
            </a:r>
          </a:p>
          <a:p>
            <a:r>
              <a:rPr lang="en-US" altLang="zh-CN" sz="1600" dirty="0"/>
              <a:t>(node,</a:t>
            </a:r>
            <a:r>
              <a:rPr lang="zh-CN" altLang="en-US" sz="1600" dirty="0"/>
              <a:t> </a:t>
            </a:r>
            <a:r>
              <a:rPr lang="en-US" altLang="zh-CN" sz="1600" dirty="0"/>
              <a:t>where</a:t>
            </a:r>
            <a:r>
              <a:rPr lang="zh-CN" altLang="en-US" sz="1600" dirty="0"/>
              <a:t> </a:t>
            </a:r>
            <a:r>
              <a:rPr lang="en-US" altLang="zh-CN" sz="1600" dirty="0"/>
              <a:t>flow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0)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922" y="3377876"/>
            <a:ext cx="677108" cy="13234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/>
              <a:t>Focus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Contraction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7289" y="5822697"/>
            <a:ext cx="838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Perception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percept</a:t>
            </a:r>
            <a:r>
              <a:rPr lang="en-US" dirty="0">
                <a:solidFill>
                  <a:srgbClr val="FF0000"/>
                </a:solidFill>
              </a:rPr>
              <a:t>ual info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extended: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sensations,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memory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required.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39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regularity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4" y="2503872"/>
            <a:ext cx="3466052" cy="38098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1813" y="3237849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direction.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Shift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VSA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steering).</a:t>
            </a:r>
          </a:p>
        </p:txBody>
      </p:sp>
    </p:spTree>
    <p:extLst>
      <p:ext uri="{BB962C8B-B14F-4D97-AF65-F5344CB8AC3E}">
        <p14:creationId xmlns:p14="http://schemas.microsoft.com/office/powerpoint/2010/main" val="41458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and regularity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463" y="2155093"/>
            <a:ext cx="4929622" cy="429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dirty="0"/>
              <a:t>The father away from the FOE, the faster the flow speed is </a:t>
            </a:r>
            <a:r>
              <a:rPr lang="en-US" altLang="zh-CN" dirty="0"/>
              <a:t>(0</a:t>
            </a:r>
            <a:r>
              <a:rPr lang="en-US" dirty="0"/>
              <a:t> flow at the FOE.</a:t>
            </a:r>
            <a:r>
              <a:rPr lang="en-US" altLang="zh-CN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Can detect the FOE by detecting the flow patterns. The more the optic array is sampled, the better the perceived 3D structure. </a:t>
            </a:r>
            <a:r>
              <a:rPr lang="en-US" altLang="zh-CN" dirty="0"/>
              <a:t>(</a:t>
            </a:r>
            <a:r>
              <a:rPr lang="en-US" dirty="0"/>
              <a:t>Looking though a slit vs. IMAX. 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68" y="2120079"/>
            <a:ext cx="2655331" cy="4425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3" y="2745666"/>
            <a:ext cx="1854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“hanging</a:t>
            </a:r>
            <a:r>
              <a:rPr lang="zh-CN" altLang="en-US" dirty="0"/>
              <a:t> </a:t>
            </a:r>
            <a:r>
              <a:rPr lang="en-US" altLang="zh-CN" dirty="0"/>
              <a:t>room”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441" r="-8441"/>
          <a:stretch>
            <a:fillRect/>
          </a:stretch>
        </p:blipFill>
        <p:spPr>
          <a:xfrm>
            <a:off x="-292620" y="1635685"/>
            <a:ext cx="6277495" cy="3027829"/>
          </a:xfrm>
        </p:spPr>
      </p:pic>
      <p:pic>
        <p:nvPicPr>
          <p:cNvPr id="3" name="Picture 2" descr="Screen Shot 2018-03-26 at 4.5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473200"/>
            <a:ext cx="3721100" cy="497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000" y="5435600"/>
            <a:ext cx="18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Acoustic flow?</a:t>
            </a:r>
          </a:p>
        </p:txBody>
      </p:sp>
    </p:spTree>
    <p:extLst>
      <p:ext uri="{BB962C8B-B14F-4D97-AF65-F5344CB8AC3E}">
        <p14:creationId xmlns:p14="http://schemas.microsoft.com/office/powerpoint/2010/main" val="124514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occlusion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14" y="3750875"/>
            <a:ext cx="8192934" cy="136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Occlusion</a:t>
            </a:r>
            <a:r>
              <a:rPr lang="en-US" altLang="zh-CN" sz="1800" dirty="0">
                <a:solidFill>
                  <a:schemeClr val="accent1"/>
                </a:solidFill>
              </a:rPr>
              <a:t>: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light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pattern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corresponding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to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surface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of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ball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goes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out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of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existence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in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optics.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But,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is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(the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surface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of)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ball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going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out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of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existence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in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the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</a:rPr>
              <a:t>world?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9" y="2038256"/>
            <a:ext cx="6553200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214" y="4748144"/>
            <a:ext cx="32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surfaces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214" y="5103673"/>
            <a:ext cx="456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Going</a:t>
            </a:r>
            <a:r>
              <a:rPr lang="zh-CN" altLang="en-US" b="1" dirty="0"/>
              <a:t> </a:t>
            </a:r>
            <a:r>
              <a:rPr lang="en-US" altLang="zh-CN" b="1" dirty="0"/>
              <a:t>out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sight</a:t>
            </a:r>
            <a:r>
              <a:rPr lang="en-US" altLang="zh-CN" dirty="0"/>
              <a:t>:</a:t>
            </a:r>
          </a:p>
          <a:p>
            <a:r>
              <a:rPr lang="en-US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edge.</a:t>
            </a:r>
          </a:p>
          <a:p>
            <a:r>
              <a:rPr lang="en-US" dirty="0"/>
              <a:t>Reversible</a:t>
            </a:r>
            <a:r>
              <a:rPr lang="zh-CN" altLang="en-US" dirty="0"/>
              <a:t> </a:t>
            </a:r>
            <a:r>
              <a:rPr lang="en-US" altLang="zh-CN" dirty="0"/>
              <a:t>(coming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sight,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accretion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9292" y="5103673"/>
            <a:ext cx="393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Going</a:t>
            </a:r>
            <a:r>
              <a:rPr lang="zh-CN" altLang="en-US" b="1" dirty="0"/>
              <a:t> </a:t>
            </a:r>
            <a:r>
              <a:rPr lang="en-US" altLang="zh-CN" b="1" dirty="0"/>
              <a:t>out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existence</a:t>
            </a:r>
            <a:r>
              <a:rPr lang="en-US" altLang="zh-CN" dirty="0"/>
              <a:t>:</a:t>
            </a:r>
          </a:p>
          <a:p>
            <a:r>
              <a:rPr lang="en-US" dirty="0"/>
              <a:t>Melting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evaporating,</a:t>
            </a:r>
            <a:r>
              <a:rPr lang="zh-CN" altLang="en-US" dirty="0"/>
              <a:t> </a:t>
            </a:r>
            <a:r>
              <a:rPr lang="en-US" altLang="zh-CN" dirty="0"/>
              <a:t>exploding,</a:t>
            </a:r>
            <a:r>
              <a:rPr lang="zh-CN" altLang="en-US" dirty="0"/>
              <a:t> </a:t>
            </a:r>
            <a:r>
              <a:rPr lang="en-US" altLang="zh-CN" dirty="0"/>
              <a:t>burning,</a:t>
            </a:r>
            <a:r>
              <a:rPr lang="zh-CN" altLang="en-US" dirty="0"/>
              <a:t> </a:t>
            </a:r>
            <a:r>
              <a:rPr lang="en-US" altLang="zh-CN" dirty="0"/>
              <a:t>crushing…</a:t>
            </a:r>
          </a:p>
          <a:p>
            <a:r>
              <a:rPr lang="en-US" dirty="0"/>
              <a:t>Irreversible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4" y="-99755"/>
            <a:ext cx="62230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54" y="3426060"/>
            <a:ext cx="622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68" y="780106"/>
            <a:ext cx="6070600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968" y="3703601"/>
            <a:ext cx="6286500" cy="295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4459" y="3053406"/>
            <a:ext cx="4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about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</a:t>
            </a:r>
            <a:r>
              <a:rPr lang="en-US" dirty="0">
                <a:solidFill>
                  <a:schemeClr val="accent6"/>
                </a:solidFill>
              </a:rPr>
              <a:t>etreating from an obstacle?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035" y="6206357"/>
            <a:ext cx="469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about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</a:t>
            </a:r>
            <a:r>
              <a:rPr lang="en-US" dirty="0">
                <a:solidFill>
                  <a:schemeClr val="accent6"/>
                </a:solidFill>
              </a:rPr>
              <a:t>etreating from an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aperture</a:t>
            </a:r>
            <a:r>
              <a:rPr lang="en-US" dirty="0">
                <a:solidFill>
                  <a:schemeClr val="accent6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6198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spatial-temporal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Michotte</a:t>
            </a:r>
            <a:r>
              <a:rPr lang="en-US" dirty="0"/>
              <a:t> (1946)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causality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16" y="3125574"/>
            <a:ext cx="6184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A826D-6345-2745-9BD5-BB429640D707}"/>
              </a:ext>
            </a:extLst>
          </p:cNvPr>
          <p:cNvSpPr txBox="1"/>
          <p:nvPr/>
        </p:nvSpPr>
        <p:spPr>
          <a:xfrm>
            <a:off x="267573" y="0"/>
            <a:ext cx="8668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Four</a:t>
            </a:r>
            <a:r>
              <a:rPr lang="zh-CN" altLang="en-US" b="1" dirty="0"/>
              <a:t> </a:t>
            </a:r>
            <a:r>
              <a:rPr lang="en-US" altLang="zh-CN" b="1" dirty="0"/>
              <a:t>pillars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ecological</a:t>
            </a:r>
            <a:r>
              <a:rPr lang="zh-CN" altLang="en-US" b="1" dirty="0"/>
              <a:t> </a:t>
            </a:r>
            <a:r>
              <a:rPr lang="en-US" altLang="zh-CN" b="1" dirty="0"/>
              <a:t>approach</a:t>
            </a:r>
          </a:p>
          <a:p>
            <a:pPr algn="ctr"/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understood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(A-E</a:t>
            </a:r>
            <a:r>
              <a:rPr lang="zh-CN" altLang="en-US" dirty="0"/>
              <a:t> </a:t>
            </a:r>
            <a:r>
              <a:rPr lang="en-US" altLang="zh-CN" dirty="0"/>
              <a:t>mutuality)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Animal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adapted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regularities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econiche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perception/action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informational</a:t>
            </a:r>
            <a:r>
              <a:rPr lang="zh-CN" altLang="en-US" dirty="0"/>
              <a:t> </a:t>
            </a:r>
            <a:r>
              <a:rPr lang="en-US" altLang="zh-CN" dirty="0"/>
              <a:t>regularities,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constrains</a:t>
            </a:r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evolved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(functional)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Adapt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(=</a:t>
            </a:r>
            <a:r>
              <a:rPr lang="zh-CN" altLang="en-US" dirty="0"/>
              <a:t> </a:t>
            </a:r>
            <a:r>
              <a:rPr lang="en-US" altLang="zh-CN" dirty="0"/>
              <a:t>meaning)</a:t>
            </a:r>
            <a:r>
              <a:rPr lang="zh-CN" altLang="en-US" dirty="0"/>
              <a:t> </a:t>
            </a:r>
            <a:r>
              <a:rPr lang="en-US" altLang="zh-CN" dirty="0"/>
              <a:t>grounded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Perception/action</a:t>
            </a:r>
            <a:r>
              <a:rPr lang="zh-CN" altLang="en-US" dirty="0"/>
              <a:t> </a:t>
            </a:r>
            <a:r>
              <a:rPr lang="en-US" altLang="zh-CN" dirty="0"/>
              <a:t>coupling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4DE5F-7DBA-954D-B40A-AAEB80B5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4417689"/>
            <a:ext cx="2781300" cy="2209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F68F2C-407C-074D-B80A-63FC0D01BF99}"/>
              </a:ext>
            </a:extLst>
          </p:cNvPr>
          <p:cNvSpPr/>
          <p:nvPr/>
        </p:nvSpPr>
        <p:spPr>
          <a:xfrm>
            <a:off x="267573" y="3488168"/>
            <a:ext cx="59793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specificity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spatiotemporal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behaviorally-relevant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eco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attuned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Implicit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behaviorally-relevant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Attunement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49FA5-F5E4-F540-9BB2-D9302530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557"/>
            <a:ext cx="9144000" cy="50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5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57" y="1340784"/>
            <a:ext cx="1536700" cy="157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381" y="2233537"/>
            <a:ext cx="2200677" cy="440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b="1" dirty="0"/>
              <a:t>optic array </a:t>
            </a:r>
            <a:r>
              <a:rPr lang="en-US" dirty="0"/>
              <a:t>is a nested array of visual solid angles (VSA’s) that are formed by the ambient light converging on the point of observation (POO).  </a:t>
            </a:r>
          </a:p>
          <a:p>
            <a:pPr>
              <a:lnSpc>
                <a:spcPct val="120000"/>
              </a:lnSpc>
            </a:pPr>
            <a:r>
              <a:rPr lang="en-US" dirty="0"/>
              <a:t>All measures in the optics are angular.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012" y="3301167"/>
            <a:ext cx="5127811" cy="283289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076948" y="2233537"/>
            <a:ext cx="2239829" cy="1883179"/>
          </a:xfrm>
          <a:custGeom>
            <a:avLst/>
            <a:gdLst>
              <a:gd name="connsiteX0" fmla="*/ 2239829 w 2239829"/>
              <a:gd name="connsiteY0" fmla="*/ 0 h 1883179"/>
              <a:gd name="connsiteX1" fmla="*/ 718110 w 2239829"/>
              <a:gd name="connsiteY1" fmla="*/ 251821 h 1883179"/>
              <a:gd name="connsiteX2" fmla="*/ 61253 w 2239829"/>
              <a:gd name="connsiteY2" fmla="*/ 777359 h 1883179"/>
              <a:gd name="connsiteX3" fmla="*/ 28410 w 2239829"/>
              <a:gd name="connsiteY3" fmla="*/ 1883179 h 188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829" h="1883179">
                <a:moveTo>
                  <a:pt x="2239829" y="0"/>
                </a:moveTo>
                <a:cubicBezTo>
                  <a:pt x="1660517" y="61130"/>
                  <a:pt x="1081206" y="122261"/>
                  <a:pt x="718110" y="251821"/>
                </a:cubicBezTo>
                <a:cubicBezTo>
                  <a:pt x="355014" y="381381"/>
                  <a:pt x="176203" y="505466"/>
                  <a:pt x="61253" y="777359"/>
                </a:cubicBezTo>
                <a:cubicBezTo>
                  <a:pt x="-53697" y="1049252"/>
                  <a:pt x="28410" y="1883179"/>
                  <a:pt x="28410" y="188317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17012" y="4104661"/>
            <a:ext cx="76633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Point of </a:t>
            </a:r>
            <a:r>
              <a:rPr lang="en-US" sz="1400" dirty="0" err="1"/>
              <a:t>Obs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94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Concepts &amp; Terminologies of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Radiant vs. ambient light; optic array, optic flow, visual solid angle, invariance, FOE/FOC,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flow/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flow,</a:t>
            </a:r>
            <a:r>
              <a:rPr lang="zh-CN" altLang="en-US" dirty="0"/>
              <a:t> </a:t>
            </a:r>
            <a:r>
              <a:rPr lang="en-US" altLang="zh-CN" dirty="0"/>
              <a:t>heading,</a:t>
            </a:r>
            <a:r>
              <a:rPr lang="zh-CN" altLang="en-US" dirty="0"/>
              <a:t> </a:t>
            </a:r>
            <a:r>
              <a:rPr lang="en-US" altLang="zh-CN" dirty="0"/>
              <a:t>steering.</a:t>
            </a:r>
          </a:p>
          <a:p>
            <a:r>
              <a:rPr lang="en-US" altLang="zh-CN" dirty="0"/>
              <a:t>World</a:t>
            </a:r>
            <a:r>
              <a:rPr lang="zh-CN" altLang="en-US" dirty="0"/>
              <a:t>-</a:t>
            </a:r>
            <a:r>
              <a:rPr lang="en-US" altLang="zh-CN" dirty="0"/>
              <a:t>optics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r>
              <a:rPr lang="en-US" altLang="zh-CN" dirty="0"/>
              <a:t>Occlusion,</a:t>
            </a:r>
            <a:r>
              <a:rPr lang="zh-CN" altLang="en-US" dirty="0"/>
              <a:t> </a:t>
            </a:r>
            <a:r>
              <a:rPr lang="en-US" altLang="zh-CN" dirty="0"/>
              <a:t>deletion/accretion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Gibson “Theory of direct visual perception” –will be sent to you electronically.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out answers in </a:t>
            </a:r>
            <a:r>
              <a:rPr lang="en-US"/>
              <a:t>full sentences</a:t>
            </a:r>
            <a:r>
              <a:rPr lang="en-US" altLang="zh-CN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60" y="3355865"/>
            <a:ext cx="4165600" cy="306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754" y="3355865"/>
            <a:ext cx="3576434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With motion, patterns of light change. The motion and the change of light pattern has one-to-one correspondence (lawful).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lawful change of optic array </a:t>
            </a:r>
            <a:r>
              <a:rPr lang="en-US" sz="2000" dirty="0" err="1"/>
              <a:t>wrt</a:t>
            </a:r>
            <a:r>
              <a:rPr lang="en-US" sz="2000" dirty="0"/>
              <a:t> a moving POO is called the </a:t>
            </a:r>
            <a:r>
              <a:rPr lang="en-US" sz="2000" b="1" dirty="0"/>
              <a:t>optic flow</a:t>
            </a:r>
            <a:r>
              <a:rPr lang="en-US" sz="2000" dirty="0"/>
              <a:t>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322" y="2196018"/>
            <a:ext cx="7610476" cy="1159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Heraclitus: No man ever steps in the same river twice.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29" y="366342"/>
            <a:ext cx="1839184" cy="15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between World &amp; Optics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8161" b="8161"/>
          <a:stretch>
            <a:fillRect/>
          </a:stretch>
        </p:blipFill>
        <p:spPr>
          <a:xfrm>
            <a:off x="731060" y="2553343"/>
            <a:ext cx="7256129" cy="1979424"/>
          </a:xfrm>
        </p:spPr>
      </p:pic>
      <p:sp>
        <p:nvSpPr>
          <p:cNvPr id="7" name="TextBox 6"/>
          <p:cNvSpPr txBox="1"/>
          <p:nvPr/>
        </p:nvSpPr>
        <p:spPr>
          <a:xfrm>
            <a:off x="7764313" y="4185333"/>
            <a:ext cx="117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Floor tiles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129" y="4706332"/>
            <a:ext cx="2335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World: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Floor (with textures)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3833" y="4706332"/>
            <a:ext cx="389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Optics:</a:t>
            </a:r>
          </a:p>
          <a:p>
            <a:r>
              <a:rPr lang="en-US" dirty="0"/>
              <a:t>VSA’s, optic array, </a:t>
            </a:r>
          </a:p>
          <a:p>
            <a:r>
              <a:rPr lang="en-US" dirty="0"/>
              <a:t>optic flow (when the observer is walking)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060" y="6121325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perceive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detect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optics 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knowledge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world.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World to Optics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100214" y="2783556"/>
            <a:ext cx="0" cy="65462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2" y="4076567"/>
            <a:ext cx="1008482" cy="403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2" y="2675788"/>
            <a:ext cx="939800" cy="4191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653246" y="2257460"/>
            <a:ext cx="1368071" cy="2222500"/>
            <a:chOff x="6653246" y="2453862"/>
            <a:chExt cx="1368071" cy="2222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73980"/>
            <a:stretch/>
          </p:blipFill>
          <p:spPr>
            <a:xfrm>
              <a:off x="6653246" y="2453862"/>
              <a:ext cx="1368071" cy="2222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88912" y="3201271"/>
              <a:ext cx="182101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/>
                  <a:cs typeface="Times New Roman"/>
                </a:rPr>
                <a:t>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69963" y="2925611"/>
            <a:ext cx="182101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323" y="3482222"/>
            <a:ext cx="46605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/>
                <a:cs typeface="Times New Roman"/>
              </a:rPr>
              <a:t>-</a:t>
            </a:r>
            <a:r>
              <a:rPr lang="en-US" sz="1400" b="1" dirty="0"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7277" y="3441620"/>
            <a:ext cx="4742686" cy="78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7277" y="2783556"/>
            <a:ext cx="4652777" cy="100644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6341" y="2964004"/>
            <a:ext cx="1017763" cy="111256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56341" y="3059528"/>
            <a:ext cx="0" cy="119122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75400" y="2885338"/>
            <a:ext cx="0" cy="119122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30" y="4076567"/>
            <a:ext cx="1008482" cy="40339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98263" y="3178795"/>
            <a:ext cx="18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b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912" y="2364456"/>
            <a:ext cx="939800" cy="4191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011330" y="4676362"/>
            <a:ext cx="308888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9929" y="473120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=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viewing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3585" y="26757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eye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56341" y="3486572"/>
            <a:ext cx="0" cy="303427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76386" y="3216859"/>
            <a:ext cx="0" cy="303427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World to Optics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95" b="40819"/>
          <a:stretch/>
        </p:blipFill>
        <p:spPr>
          <a:xfrm>
            <a:off x="1114424" y="2595563"/>
            <a:ext cx="7610476" cy="2210614"/>
          </a:xfrm>
        </p:spPr>
      </p:pic>
      <p:sp>
        <p:nvSpPr>
          <p:cNvPr id="3" name="Freeform 2"/>
          <p:cNvSpPr/>
          <p:nvPr/>
        </p:nvSpPr>
        <p:spPr>
          <a:xfrm>
            <a:off x="3781799" y="2819264"/>
            <a:ext cx="265517" cy="251222"/>
          </a:xfrm>
          <a:custGeom>
            <a:avLst/>
            <a:gdLst>
              <a:gd name="connsiteX0" fmla="*/ 265145 w 265517"/>
              <a:gd name="connsiteY0" fmla="*/ 0 h 251222"/>
              <a:gd name="connsiteX1" fmla="*/ 223280 w 265517"/>
              <a:gd name="connsiteY1" fmla="*/ 195395 h 251222"/>
              <a:gd name="connsiteX2" fmla="*/ 0 w 265517"/>
              <a:gd name="connsiteY2" fmla="*/ 251222 h 2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517" h="251222">
                <a:moveTo>
                  <a:pt x="265145" y="0"/>
                </a:moveTo>
                <a:cubicBezTo>
                  <a:pt x="266308" y="76762"/>
                  <a:pt x="267471" y="153525"/>
                  <a:pt x="223280" y="195395"/>
                </a:cubicBezTo>
                <a:cubicBezTo>
                  <a:pt x="179089" y="237265"/>
                  <a:pt x="0" y="251222"/>
                  <a:pt x="0" y="25122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9843" y="4743038"/>
                <a:ext cx="82195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43" y="4743038"/>
                <a:ext cx="821956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19662" y="4743038"/>
                <a:ext cx="76520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62" y="4743038"/>
                <a:ext cx="765209" cy="525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-Right Arrow 8"/>
          <p:cNvSpPr/>
          <p:nvPr/>
        </p:nvSpPr>
        <p:spPr>
          <a:xfrm>
            <a:off x="4047316" y="4906537"/>
            <a:ext cx="625045" cy="18957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9843" y="5436927"/>
            <a:ext cx="8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9201" y="5436927"/>
            <a:ext cx="9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World to Optics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022467"/>
              </p:ext>
            </p:extLst>
          </p:nvPr>
        </p:nvGraphicFramePr>
        <p:xfrm>
          <a:off x="5175250" y="2438400"/>
          <a:ext cx="3686175" cy="379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2641600" imgH="2717800" progId="Equation.3">
                  <p:embed/>
                </p:oleObj>
              </mc:Choice>
              <mc:Fallback>
                <p:oleObj name="Equation" r:id="rId4" imgW="2641600" imgH="271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0" y="2438400"/>
                        <a:ext cx="3686175" cy="379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621421" y="2783556"/>
            <a:ext cx="0" cy="65462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1170" y="2925611"/>
            <a:ext cx="182101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A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21399" y="3441620"/>
            <a:ext cx="3469771" cy="78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1399" y="2783557"/>
            <a:ext cx="3379862" cy="7367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96607" y="2885338"/>
            <a:ext cx="0" cy="119122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37" y="4076567"/>
            <a:ext cx="1008482" cy="4033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19470" y="3178795"/>
            <a:ext cx="18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119" y="2364456"/>
            <a:ext cx="939800" cy="4191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32537" y="4676362"/>
            <a:ext cx="308888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1136" y="473120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=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viewing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9470" y="5818798"/>
            <a:ext cx="331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does this suggest? </a:t>
            </a:r>
            <a:r>
              <a:rPr lang="en-US">
                <a:sym typeface="Wingdings" panose="05000000000000000000" pitchFamily="2" charset="2"/>
              </a:rPr>
              <a:t>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607" y="3225699"/>
            <a:ext cx="0" cy="26087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7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409" r="7110"/>
          <a:stretch/>
        </p:blipFill>
        <p:spPr>
          <a:xfrm>
            <a:off x="0" y="2573374"/>
            <a:ext cx="4023416" cy="302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49" y="2387170"/>
            <a:ext cx="4577264" cy="32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Distinguishing</a:t>
            </a:r>
            <a:r>
              <a:rPr lang="zh-CN" altLang="en-US" dirty="0"/>
              <a:t> </a:t>
            </a:r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motion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21398"/>
            <a:ext cx="5930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037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9672</TotalTime>
  <Words>749</Words>
  <Application>Microsoft Macintosh PowerPoint</Application>
  <PresentationFormat>On-screen Show (4:3)</PresentationFormat>
  <Paragraphs>117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Century Gothic</vt:lpstr>
      <vt:lpstr>Times New Roman</vt:lpstr>
      <vt:lpstr>Wingdings</vt:lpstr>
      <vt:lpstr>Wingdings 2</vt:lpstr>
      <vt:lpstr>Perception</vt:lpstr>
      <vt:lpstr>Equation</vt:lpstr>
      <vt:lpstr>Lecture 4: Optic flow</vt:lpstr>
      <vt:lpstr>Optic array</vt:lpstr>
      <vt:lpstr>Optic flow</vt:lpstr>
      <vt:lpstr>Mapping between World &amp; Optics</vt:lpstr>
      <vt:lpstr>Mapping from World to Optics</vt:lpstr>
      <vt:lpstr>Mapping from World to Optics</vt:lpstr>
      <vt:lpstr>Mapping from World to Optics</vt:lpstr>
      <vt:lpstr>Optic flow patterns</vt:lpstr>
      <vt:lpstr>Distinguishing self motion from object motion</vt:lpstr>
      <vt:lpstr>Changes and regularity</vt:lpstr>
      <vt:lpstr>Changes and regularity</vt:lpstr>
      <vt:lpstr>Changes and regularity</vt:lpstr>
      <vt:lpstr>The “hanging room” demo</vt:lpstr>
      <vt:lpstr>The case of occlusion</vt:lpstr>
      <vt:lpstr>PowerPoint Presentation</vt:lpstr>
      <vt:lpstr>PowerPoint Presentation</vt:lpstr>
      <vt:lpstr>Perception is spatial-temporal</vt:lpstr>
      <vt:lpstr>PowerPoint Presentation</vt:lpstr>
      <vt:lpstr>PowerPoint Presentation</vt:lpstr>
      <vt:lpstr>Concepts &amp; Terminologies of this class</vt:lpstr>
      <vt:lpstr>Relevant Readings</vt:lpstr>
      <vt:lpstr>Homework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for perception</dc:title>
  <dc:creator>JS Pan</dc:creator>
  <cp:lastModifiedBy>Microsoft Office User</cp:lastModifiedBy>
  <cp:revision>102</cp:revision>
  <dcterms:created xsi:type="dcterms:W3CDTF">2015-02-20T14:51:14Z</dcterms:created>
  <dcterms:modified xsi:type="dcterms:W3CDTF">2019-05-12T09:21:27Z</dcterms:modified>
</cp:coreProperties>
</file>