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3" r:id="rId12"/>
    <p:sldId id="306" r:id="rId13"/>
    <p:sldId id="307" r:id="rId14"/>
    <p:sldId id="309" r:id="rId15"/>
    <p:sldId id="308" r:id="rId16"/>
    <p:sldId id="311" r:id="rId17"/>
    <p:sldId id="310" r:id="rId18"/>
    <p:sldId id="294" r:id="rId19"/>
    <p:sldId id="305" r:id="rId20"/>
    <p:sldId id="290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3742"/>
  </p:normalViewPr>
  <p:slideViewPr>
    <p:cSldViewPr snapToGrid="0" snapToObjects="1">
      <p:cViewPr varScale="1">
        <p:scale>
          <a:sx n="120" d="100"/>
          <a:sy n="120" d="100"/>
        </p:scale>
        <p:origin x="18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F0E92-0327-B44C-B8D9-4757A449FDBC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3A30-B00A-B148-B7EB-253B3C93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3A30-B00A-B148-B7EB-253B3C9333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7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3A30-B00A-B148-B7EB-253B3C9333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3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Elementarism</a:t>
            </a:r>
            <a:r>
              <a:rPr lang="en-US" dirty="0"/>
              <a:t>: world as a set of</a:t>
            </a:r>
            <a:r>
              <a:rPr lang="en-US" baseline="0" dirty="0"/>
              <a:t> points in space. Retinal image as mosaic of punctate, static stimuli. Each point produces sensation or signal and the brain reassembles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3A30-B00A-B148-B7EB-253B3C9333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/>
              <a:t>Evolution</a:t>
            </a:r>
            <a:r>
              <a:rPr lang="en-US" baseline="0" dirty="0"/>
              <a:t> of system thru time is important – MRI is lack of temporal sensitivity</a:t>
            </a:r>
          </a:p>
          <a:p>
            <a:pPr marL="228600" indent="-228600">
              <a:buAutoNum type="arabicParenBoth"/>
            </a:pPr>
            <a:r>
              <a:rPr lang="en-US" baseline="0" dirty="0"/>
              <a:t>Emphasis on the observable change of the whole state (e.g. behaviors) not the processing within the brain.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3A30-B00A-B148-B7EB-253B3C9333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3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5FC04A-D8AB-EB44-A270-EF8ABD489081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644C8B-4E9A-6B44-A943-606E1C88DB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articles/10.3389/fpsyg.2013.00058/fu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16: Concluding Remarks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0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706" y="1195057"/>
            <a:ext cx="78312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constructivist approach is founded on the idea that cognition is representational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dirty="0"/>
              <a:t>Actor-environment dualism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dirty="0"/>
              <a:t>Environment as physical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dirty="0"/>
              <a:t>Mind as a formal system of operations on representations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dirty="0"/>
              <a:t>Perception as a process of inferring internal representation of external world from impoverished input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mind is in direct contact with internal representations, not with external world.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6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256"/>
            <a:ext cx="4914900" cy="405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the world? – the ecological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006" y="2299721"/>
            <a:ext cx="4182701" cy="37961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Actor-environment (A-E) as one unit</a:t>
            </a:r>
          </a:p>
          <a:p>
            <a:pPr lvl="1"/>
            <a:r>
              <a:rPr lang="en-US" dirty="0"/>
              <a:t>Must analyze the whole system (hence the term “ecological”)</a:t>
            </a:r>
          </a:p>
          <a:p>
            <a:r>
              <a:rPr lang="en-US" dirty="0"/>
              <a:t>Direct perception</a:t>
            </a:r>
          </a:p>
          <a:p>
            <a:pPr lvl="1"/>
            <a:r>
              <a:rPr lang="en-US" dirty="0"/>
              <a:t>Specificity</a:t>
            </a:r>
          </a:p>
          <a:p>
            <a:pPr lvl="1"/>
            <a:r>
              <a:rPr lang="en-US" dirty="0"/>
              <a:t>Non-inferential</a:t>
            </a:r>
          </a:p>
          <a:p>
            <a:pPr lvl="1"/>
            <a:r>
              <a:rPr lang="en-US" dirty="0"/>
              <a:t>Non-representational</a:t>
            </a:r>
          </a:p>
          <a:p>
            <a:r>
              <a:rPr lang="en-US" dirty="0"/>
              <a:t>Perception uses information, which exists in the A-E system</a:t>
            </a:r>
          </a:p>
        </p:txBody>
      </p:sp>
    </p:spTree>
    <p:extLst>
      <p:ext uri="{BB962C8B-B14F-4D97-AF65-F5344CB8AC3E}">
        <p14:creationId xmlns:p14="http://schemas.microsoft.com/office/powerpoint/2010/main" val="135949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A-E mutuality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whole ecosystem</a:t>
            </a:r>
          </a:p>
          <a:p>
            <a:r>
              <a:rPr lang="en-US" dirty="0"/>
              <a:t>Animal and </a:t>
            </a:r>
            <a:r>
              <a:rPr lang="en-US" dirty="0" err="1"/>
              <a:t>econiche</a:t>
            </a:r>
            <a:r>
              <a:rPr lang="en-US" dirty="0"/>
              <a:t> co-evolved, are complementary</a:t>
            </a:r>
          </a:p>
          <a:p>
            <a:pPr lvl="1"/>
            <a:r>
              <a:rPr lang="en-US" dirty="0"/>
              <a:t>Animal is adapted to regularities of the </a:t>
            </a:r>
            <a:r>
              <a:rPr lang="en-US" dirty="0" err="1"/>
              <a:t>econiche</a:t>
            </a:r>
            <a:r>
              <a:rPr lang="en-US" dirty="0"/>
              <a:t> that support successful perceiving and acting</a:t>
            </a:r>
          </a:p>
          <a:p>
            <a:pPr lvl="2"/>
            <a:r>
              <a:rPr lang="en-US" dirty="0"/>
              <a:t>Physical and informational regularities</a:t>
            </a:r>
          </a:p>
          <a:p>
            <a:pPr lvl="1"/>
            <a:r>
              <a:rPr lang="en-US" dirty="0" err="1"/>
              <a:t>Econiche</a:t>
            </a:r>
            <a:r>
              <a:rPr lang="en-US" dirty="0"/>
              <a:t> is adapted to animal</a:t>
            </a:r>
          </a:p>
          <a:p>
            <a:pPr lvl="2"/>
            <a:r>
              <a:rPr lang="en-US" dirty="0"/>
              <a:t>Niche construction</a:t>
            </a:r>
          </a:p>
        </p:txBody>
      </p:sp>
    </p:spTree>
    <p:extLst>
      <p:ext uri="{BB962C8B-B14F-4D97-AF65-F5344CB8AC3E}">
        <p14:creationId xmlns:p14="http://schemas.microsoft.com/office/powerpoint/2010/main" val="272673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341" y="986414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Constructive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5426" y="986414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Ecological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080" y="1883121"/>
            <a:ext cx="3093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Distal stimulus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Goal: reconstruct the Euclidean or Newtonian structure of the world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080" y="4072489"/>
            <a:ext cx="2383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Proximal stimulus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Retinal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Elementarism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9790" y="1883121"/>
            <a:ext cx="3685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environment for an animal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Behaviorally relevant description at an ecological scale (affordances)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2293" y="4072489"/>
            <a:ext cx="3657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Optic array and optic flow (spatial-temporal change in the optics)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Higher-order variables as info that specifies complex properties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53164" y="2447636"/>
            <a:ext cx="886691" cy="415637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46946" y="4326335"/>
            <a:ext cx="886691" cy="415637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6832" t="25797" r="21881" b="46744"/>
          <a:stretch/>
        </p:blipFill>
        <p:spPr>
          <a:xfrm>
            <a:off x="1053127" y="5124260"/>
            <a:ext cx="2408218" cy="16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5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Ecological approach to perception: central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69637"/>
            <a:ext cx="7610476" cy="4588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Perception/action can only be understood in relation to environment</a:t>
            </a:r>
          </a:p>
          <a:p>
            <a:pPr lvl="1"/>
            <a:r>
              <a:rPr lang="en-US" dirty="0"/>
              <a:t>Animal is adapted to regularities of the </a:t>
            </a:r>
            <a:r>
              <a:rPr lang="en-US" dirty="0" err="1"/>
              <a:t>econiche</a:t>
            </a:r>
            <a:r>
              <a:rPr lang="en-US" dirty="0"/>
              <a:t> that support P/A</a:t>
            </a:r>
          </a:p>
          <a:p>
            <a:pPr lvl="1"/>
            <a:r>
              <a:rPr lang="en-US" dirty="0"/>
              <a:t>Physical and informational regularities, within ecological constrains (e.g. passive dynamics)</a:t>
            </a:r>
          </a:p>
          <a:p>
            <a:r>
              <a:rPr lang="en-US" dirty="0"/>
              <a:t>Perception evolved to guide action (perception is for action)</a:t>
            </a:r>
          </a:p>
          <a:p>
            <a:pPr lvl="1"/>
            <a:r>
              <a:rPr lang="en-US" dirty="0"/>
              <a:t>Adapt to info that supports successful action</a:t>
            </a:r>
          </a:p>
          <a:p>
            <a:r>
              <a:rPr lang="en-US" dirty="0"/>
              <a:t>To perceive is active (action is for perception)</a:t>
            </a:r>
          </a:p>
          <a:p>
            <a:pPr lvl="1"/>
            <a:r>
              <a:rPr lang="en-US" dirty="0"/>
              <a:t>Move to generate optic flow</a:t>
            </a:r>
          </a:p>
          <a:p>
            <a:r>
              <a:rPr lang="en-US" dirty="0"/>
              <a:t>Information as specificity</a:t>
            </a:r>
          </a:p>
          <a:p>
            <a:pPr lvl="1"/>
            <a:r>
              <a:rPr lang="en-US" dirty="0"/>
              <a:t>Higher-order </a:t>
            </a:r>
            <a:r>
              <a:rPr lang="en-US" dirty="0" err="1"/>
              <a:t>spatio</a:t>
            </a:r>
            <a:r>
              <a:rPr lang="en-US" dirty="0"/>
              <a:t>-temporal patterns of stimulation</a:t>
            </a:r>
          </a:p>
          <a:p>
            <a:pPr lvl="1"/>
            <a:r>
              <a:rPr lang="en-US" dirty="0"/>
              <a:t>Specific to behaviorally relevant properties, within eco context of constraint</a:t>
            </a:r>
          </a:p>
          <a:p>
            <a:r>
              <a:rPr lang="en-US" dirty="0"/>
              <a:t>Perception as the detection of info by an attuned perceptual system</a:t>
            </a:r>
          </a:p>
          <a:p>
            <a:pPr lvl="1"/>
            <a:r>
              <a:rPr lang="en-US" dirty="0"/>
              <a:t>Implicit mapping from info to behaviorally relevant properties (e.g. motor control and coordination)</a:t>
            </a:r>
          </a:p>
          <a:p>
            <a:pPr lvl="1"/>
            <a:r>
              <a:rPr lang="en-US" dirty="0"/>
              <a:t>Attunement in evolution and learning: adapt to info</a:t>
            </a:r>
          </a:p>
        </p:txBody>
      </p:sp>
    </p:spTree>
    <p:extLst>
      <p:ext uri="{BB962C8B-B14F-4D97-AF65-F5344CB8AC3E}">
        <p14:creationId xmlns:p14="http://schemas.microsoft.com/office/powerpoint/2010/main" val="194620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4812" y="2906161"/>
            <a:ext cx="793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v</a:t>
            </a:r>
            <a:r>
              <a:rPr lang="en-US" sz="2400" dirty="0"/>
              <a:t>isual system detect</a:t>
            </a:r>
            <a:r>
              <a:rPr lang="en-US" altLang="zh-CN" sz="2400" dirty="0"/>
              <a:t>s</a:t>
            </a:r>
            <a:r>
              <a:rPr lang="en-US" sz="2400" dirty="0"/>
              <a:t> </a:t>
            </a:r>
            <a:r>
              <a:rPr lang="en-US" sz="2400" u="sng" dirty="0"/>
              <a:t>info from the optics </a:t>
            </a:r>
            <a:r>
              <a:rPr lang="en-US" sz="2400" dirty="0"/>
              <a:t>to perceive </a:t>
            </a:r>
            <a:r>
              <a:rPr lang="en-US" sz="2400" u="sng" dirty="0"/>
              <a:t>world properties </a:t>
            </a:r>
            <a:r>
              <a:rPr lang="en-US" sz="2400" dirty="0"/>
              <a:t>and guide </a:t>
            </a:r>
            <a:r>
              <a:rPr lang="en-US" sz="2400" u="sng" dirty="0"/>
              <a:t>actions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81053" y="1046360"/>
            <a:ext cx="29338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Optic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Optic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Higher-order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Invariant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</a:t>
            </a:r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 flipV="1">
            <a:off x="5839485" y="2523688"/>
            <a:ext cx="208476" cy="491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8761" y="4324434"/>
            <a:ext cx="1904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Affordances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23857" y="3724346"/>
            <a:ext cx="171276" cy="491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4473" y="4424015"/>
            <a:ext cx="460120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Motor control</a:t>
            </a:r>
          </a:p>
          <a:p>
            <a:r>
              <a:rPr lang="en-US" sz="1600" dirty="0"/>
              <a:t>Bernstein’s problem and solution</a:t>
            </a:r>
          </a:p>
          <a:p>
            <a:r>
              <a:rPr lang="en-US" sz="1600" dirty="0"/>
              <a:t>Movement dynamics </a:t>
            </a:r>
          </a:p>
          <a:p>
            <a:r>
              <a:rPr lang="en-US" sz="1600" dirty="0"/>
              <a:t>Self-organization and system dynamics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680712" y="3660721"/>
            <a:ext cx="171276" cy="491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103230">
            <a:off x="2712919" y="5501317"/>
            <a:ext cx="1486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Calibration </a:t>
            </a:r>
          </a:p>
        </p:txBody>
      </p:sp>
      <p:sp>
        <p:nvSpPr>
          <p:cNvPr id="18" name="Arc 17"/>
          <p:cNvSpPr/>
          <p:nvPr/>
        </p:nvSpPr>
        <p:spPr>
          <a:xfrm rot="8993363">
            <a:off x="2658174" y="2765246"/>
            <a:ext cx="3347487" cy="269227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86" y="436938"/>
            <a:ext cx="3525920" cy="35451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8143" y="4383737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Cognition exists in the brain-body-environment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537" y="338227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exchange</a:t>
            </a:r>
          </a:p>
        </p:txBody>
      </p:sp>
    </p:spTree>
    <p:extLst>
      <p:ext uri="{BB962C8B-B14F-4D97-AF65-F5344CB8AC3E}">
        <p14:creationId xmlns:p14="http://schemas.microsoft.com/office/powerpoint/2010/main" val="64877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Radical embodied cognition: Ecological psychology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128" y="2250070"/>
            <a:ext cx="595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cognition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individuals</a:t>
            </a:r>
            <a:r>
              <a:rPr lang="zh-CN" altLang="en-US" dirty="0"/>
              <a:t> </a:t>
            </a:r>
            <a:r>
              <a:rPr lang="en-US" altLang="zh-CN" dirty="0"/>
              <a:t>perceive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29" y="2896401"/>
            <a:ext cx="5352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rejection of mental representations.</a:t>
            </a:r>
          </a:p>
          <a:p>
            <a:r>
              <a:rPr lang="en-US" dirty="0"/>
              <a:t>Complete rejection of brain’s dominance.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4128" y="3782621"/>
          <a:ext cx="8351204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perception for?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Action; perceiving action possibilities; P/A are inseparable.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Basis</a:t>
                      </a:r>
                      <a:r>
                        <a:rPr lang="en-US" sz="1600" baseline="0" dirty="0"/>
                        <a:t> of P/A: How is P/A modeled?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Animals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 actively </a:t>
                      </a:r>
                      <a:r>
                        <a:rPr lang="en-US" sz="1600" dirty="0"/>
                        <a:t>seek and pick up</a:t>
                      </a:r>
                      <a:r>
                        <a:rPr lang="en-US" sz="1600" baseline="0" dirty="0"/>
                        <a:t> info that </a:t>
                      </a:r>
                      <a:r>
                        <a:rPr lang="en-US" sz="1600" baseline="0" dirty="0">
                          <a:solidFill>
                            <a:schemeClr val="accent2"/>
                          </a:solidFill>
                        </a:rPr>
                        <a:t>directly</a:t>
                      </a:r>
                      <a:r>
                        <a:rPr lang="en-US" sz="1600" baseline="0" dirty="0"/>
                        <a:t> specifies affordances. 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Roles of the</a:t>
                      </a:r>
                      <a:r>
                        <a:rPr lang="en-US" sz="1600" baseline="0" dirty="0"/>
                        <a:t> body and environment in modeling P/A.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Monism – the body/environment</a:t>
                      </a:r>
                      <a:r>
                        <a:rPr lang="en-US" sz="1600" baseline="0" dirty="0"/>
                        <a:t> is part of the perception, e.g. changing floor height changed perceived </a:t>
                      </a:r>
                      <a:r>
                        <a:rPr lang="en-US" sz="1600" baseline="0" dirty="0" err="1"/>
                        <a:t>passibility</a:t>
                      </a:r>
                      <a:r>
                        <a:rPr lang="en-US" sz="1100" baseline="0" dirty="0"/>
                        <a:t> (Warren &amp; </a:t>
                      </a:r>
                      <a:r>
                        <a:rPr lang="en-US" sz="1100" baseline="0" dirty="0" err="1"/>
                        <a:t>Whang</a:t>
                      </a:r>
                      <a:r>
                        <a:rPr lang="en-US" sz="1100" baseline="0" dirty="0"/>
                        <a:t>, 1987)</a:t>
                      </a:r>
                      <a:r>
                        <a:rPr lang="en-US" sz="1600" baseline="0" dirty="0"/>
                        <a:t> .</a:t>
                      </a:r>
                    </a:p>
                    <a:p>
                      <a:r>
                        <a:rPr lang="en-US" sz="1600" baseline="0" dirty="0"/>
                        <a:t>Use of control laws (higher-order; embodied).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Scale/unit of analysis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Higher-order control and coordination, the system as a whole, not the constituting elements.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Callout 2 6"/>
          <p:cNvSpPr/>
          <p:nvPr/>
        </p:nvSpPr>
        <p:spPr>
          <a:xfrm>
            <a:off x="6237111" y="1123856"/>
            <a:ext cx="2779889" cy="2178144"/>
          </a:xfrm>
          <a:prstGeom prst="borderCallout2">
            <a:avLst>
              <a:gd name="adj1" fmla="val 101007"/>
              <a:gd name="adj2" fmla="val 53728"/>
              <a:gd name="adj3" fmla="val 115693"/>
              <a:gd name="adj4" fmla="val 51815"/>
              <a:gd name="adj5" fmla="val 154672"/>
              <a:gd name="adj6" fmla="val 3876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aseline="0" dirty="0">
                <a:solidFill>
                  <a:schemeClr val="bg1"/>
                </a:solidFill>
              </a:rPr>
              <a:t>Info = </a:t>
            </a:r>
            <a:r>
              <a:rPr lang="en-US" sz="1600" dirty="0">
                <a:solidFill>
                  <a:schemeClr val="bg1"/>
                </a:solidFill>
              </a:rPr>
              <a:t>higher order relations in the optic flow that do not change in the context of moving world objects and specifies a world property (e.g. Tau is optic information that specifies time-to-contact)</a:t>
            </a:r>
            <a:r>
              <a:rPr lang="en-US" sz="1600" dirty="0">
                <a:solidFill>
                  <a:schemeClr val="bg1"/>
                </a:solidFill>
                <a:effectLst/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3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researchers embracing the idea of (radical) embodied cognition not use MRI scanning as a research method?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1972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Studies have shown that when you are hold</a:t>
            </a:r>
            <a:r>
              <a:rPr lang="en-US" altLang="zh-CN" dirty="0"/>
              <a:t>ing</a:t>
            </a:r>
            <a:r>
              <a:rPr lang="en-US" dirty="0"/>
              <a:t> a glass of warm water, you feel the one you are talking to is warm; if you are hold</a:t>
            </a:r>
            <a:r>
              <a:rPr lang="en-US" altLang="zh-CN" dirty="0"/>
              <a:t>ing</a:t>
            </a:r>
            <a:r>
              <a:rPr lang="en-US" dirty="0"/>
              <a:t> a glass of icy water, you feel the one you are talking to is less warm. Similarly, if you are thinking of the future, your body tends to lean forward.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/>
              <a:t>Is this embodied cognition (at least in the </a:t>
            </a:r>
            <a:r>
              <a:rPr lang="en-US" altLang="zh-CN" b="1" i="1" dirty="0" err="1"/>
              <a:t>Gibsonian</a:t>
            </a:r>
            <a:r>
              <a:rPr lang="en-US" b="1" i="1" dirty="0"/>
              <a:t> sense)?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23229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the world? – the constructive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069" t="27557" r="16436" b="36535"/>
          <a:stretch/>
        </p:blipFill>
        <p:spPr>
          <a:xfrm>
            <a:off x="724275" y="2462542"/>
            <a:ext cx="3067176" cy="2951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2473" y="2553076"/>
            <a:ext cx="4747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Submarine model of the mind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observer is in contact with an internal representation of the world (periscope image), not the world itself.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observer controls an internal model of the body (knobs and levers) not the body itself.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7965" y="5126181"/>
            <a:ext cx="433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know the world by building, understanding and controlling a mental model of it. – </a:t>
            </a:r>
            <a:r>
              <a:rPr lang="en-US" b="1" i="1" dirty="0">
                <a:solidFill>
                  <a:srgbClr val="FF0000"/>
                </a:solidFill>
              </a:rPr>
              <a:t>constructivism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95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6849" y="1242145"/>
            <a:ext cx="4739929" cy="3416320"/>
          </a:xfrm>
          <a:prstGeom prst="rect">
            <a:avLst/>
          </a:prstGeom>
          <a:noFill/>
          <a:ln w="57150" cmpd="thinThick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Cognition is still based on representation and mental models… still similarity based and involves the causal chain.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However, the formation of mental models are affected by not only the brain, but also the body and the environment. </a:t>
            </a:r>
          </a:p>
          <a:p>
            <a:pPr marL="742950" lvl="1" indent="-285750">
              <a:buFont typeface="Wingdings" charset="2"/>
              <a:buChar char="v"/>
            </a:pPr>
            <a:r>
              <a:rPr lang="en-US" dirty="0"/>
              <a:t>By including the body and environment, it forms a better world model.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6716" y="1127188"/>
            <a:ext cx="3544866" cy="3785628"/>
            <a:chOff x="196716" y="2905045"/>
            <a:chExt cx="3544866" cy="3785628"/>
          </a:xfrm>
        </p:grpSpPr>
        <p:sp>
          <p:nvSpPr>
            <p:cNvPr id="8" name="Rectangle 7"/>
            <p:cNvSpPr/>
            <p:nvPr/>
          </p:nvSpPr>
          <p:spPr>
            <a:xfrm>
              <a:off x="251336" y="2905045"/>
              <a:ext cx="3399650" cy="3785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603" y="5410162"/>
              <a:ext cx="1771484" cy="120030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4802" y="5371022"/>
              <a:ext cx="842823" cy="123944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8404" y="3020002"/>
              <a:ext cx="2099589" cy="14095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96716" y="4592266"/>
              <a:ext cx="3544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</a:t>
              </a:r>
              <a:r>
                <a:rPr lang="zh-CN" altLang="en-US" dirty="0"/>
                <a:t> </a:t>
              </a:r>
              <a:r>
                <a:rPr lang="en-US" altLang="zh-CN" dirty="0"/>
                <a:t>friendly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person</a:t>
              </a:r>
              <a:r>
                <a:rPr lang="zh-CN" altLang="en-US" dirty="0"/>
                <a:t> </a:t>
              </a:r>
              <a:r>
                <a:rPr lang="en-US" altLang="zh-CN" dirty="0"/>
                <a:t>with</a:t>
              </a:r>
              <a:r>
                <a:rPr lang="zh-CN" altLang="en-US" dirty="0"/>
                <a:t> </a:t>
              </a:r>
              <a:r>
                <a:rPr lang="en-US" altLang="zh-CN" dirty="0"/>
                <a:t>whom</a:t>
              </a:r>
              <a:r>
                <a:rPr lang="zh-CN" altLang="en-US" dirty="0"/>
                <a:t> </a:t>
              </a:r>
              <a:r>
                <a:rPr lang="en-US" altLang="zh-CN" dirty="0"/>
                <a:t>you</a:t>
              </a:r>
              <a:r>
                <a:rPr lang="zh-CN" altLang="en-US" dirty="0"/>
                <a:t> </a:t>
              </a:r>
              <a:r>
                <a:rPr lang="en-US" altLang="zh-CN" dirty="0"/>
                <a:t>are</a:t>
              </a:r>
              <a:r>
                <a:rPr lang="zh-CN" altLang="en-US" dirty="0"/>
                <a:t> </a:t>
              </a:r>
              <a:r>
                <a:rPr lang="en-US" altLang="zh-CN" dirty="0"/>
                <a:t>interacting?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597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Warren (2006), The dynamics of perception and action.</a:t>
            </a:r>
            <a:r>
              <a:rPr lang="zh-CN" altLang="en-US" dirty="0"/>
              <a:t> </a:t>
            </a:r>
            <a:r>
              <a:rPr lang="en-US" altLang="zh-CN" dirty="0"/>
              <a:t>P358--368</a:t>
            </a:r>
            <a:endParaRPr lang="en-US" dirty="0"/>
          </a:p>
          <a:p>
            <a:r>
              <a:rPr lang="en-US" altLang="zh-CN" dirty="0"/>
              <a:t>[Optional]</a:t>
            </a:r>
            <a:r>
              <a:rPr lang="zh-CN" altLang="en-US"/>
              <a:t> </a:t>
            </a:r>
            <a:r>
              <a:rPr lang="en-US"/>
              <a:t>Wilson </a:t>
            </a:r>
            <a:r>
              <a:rPr lang="en-US" dirty="0"/>
              <a:t>&amp; </a:t>
            </a:r>
            <a:r>
              <a:rPr lang="en-US" dirty="0" err="1"/>
              <a:t>Golonka</a:t>
            </a:r>
            <a:r>
              <a:rPr lang="en-US" dirty="0"/>
              <a:t> (2013), Embodied cognition is not what you think it is. </a:t>
            </a:r>
          </a:p>
          <a:p>
            <a:pPr marL="0" indent="0">
              <a:buNone/>
            </a:pPr>
            <a:r>
              <a:rPr lang="en-US" dirty="0"/>
              <a:t>available at: </a:t>
            </a:r>
            <a:r>
              <a:rPr lang="en-US" dirty="0">
                <a:hlinkClick r:id="rId2"/>
              </a:rPr>
              <a:t>https://www.frontiersin.org/articles/10.3389/fpsyg.2013.00058/full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6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of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06" y="2263053"/>
            <a:ext cx="3439104" cy="4239347"/>
          </a:xfrm>
        </p:spPr>
        <p:txBody>
          <a:bodyPr/>
          <a:lstStyle/>
          <a:p>
            <a:r>
              <a:rPr lang="en-US" dirty="0"/>
              <a:t>3D world </a:t>
            </a:r>
            <a:r>
              <a:rPr lang="en-US" dirty="0">
                <a:sym typeface="Wingdings" panose="05000000000000000000" pitchFamily="2" charset="2"/>
              </a:rPr>
              <a:t> 2D retinal images (where vision begins)  3D percept… HOW?</a:t>
            </a:r>
          </a:p>
          <a:p>
            <a:r>
              <a:rPr lang="en-US" dirty="0">
                <a:sym typeface="Wingdings" panose="05000000000000000000" pitchFamily="2" charset="2"/>
              </a:rPr>
              <a:t>The problem of ambiguity: many –to- one mapping</a:t>
            </a:r>
          </a:p>
          <a:p>
            <a:r>
              <a:rPr lang="en-US" dirty="0">
                <a:sym typeface="Wingdings" panose="05000000000000000000" pitchFamily="2" charset="2"/>
              </a:rPr>
              <a:t>The problem of constancy: one- to- many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647" t="21898" r="6161" b="35723"/>
          <a:stretch/>
        </p:blipFill>
        <p:spPr>
          <a:xfrm>
            <a:off x="3893043" y="2196693"/>
            <a:ext cx="5112411" cy="2087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3737" t="30157" r="6465" b="42189"/>
          <a:stretch/>
        </p:blipFill>
        <p:spPr>
          <a:xfrm>
            <a:off x="3112655" y="4508908"/>
            <a:ext cx="6031345" cy="15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7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constructive solution (</a:t>
            </a:r>
            <a:r>
              <a:rPr lang="en-US" dirty="0" err="1"/>
              <a:t>Holmholtz</a:t>
            </a:r>
            <a:r>
              <a:rPr lang="en-US" dirty="0"/>
              <a:t>, Rock, Gregory)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5051" t="33749" r="6464" b="37160"/>
          <a:stretch/>
        </p:blipFill>
        <p:spPr>
          <a:xfrm>
            <a:off x="849745" y="2105891"/>
            <a:ext cx="7499927" cy="2154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218" y="4424217"/>
            <a:ext cx="869141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dirty="0"/>
              <a:t>Perception as the construction of an internal representation of the external world, from static image-based input.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dirty="0"/>
              <a:t>Goal of perception is to recover a Euclidean description of the world (S</a:t>
            </a:r>
            <a:r>
              <a:rPr lang="en-US" baseline="-25000" dirty="0"/>
              <a:t>D</a:t>
            </a:r>
            <a:r>
              <a:rPr lang="en-US" dirty="0"/>
              <a:t>)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dirty="0"/>
              <a:t>Indirect, inferential or representational view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dirty="0"/>
              <a:t>Three key features: </a:t>
            </a:r>
            <a:r>
              <a:rPr lang="en-US" dirty="0" err="1"/>
              <a:t>nonspecificity</a:t>
            </a:r>
            <a:r>
              <a:rPr lang="en-US" dirty="0"/>
              <a:t>, inference, </a:t>
            </a:r>
            <a:r>
              <a:rPr lang="en-US" dirty="0" err="1"/>
              <a:t>representationalism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0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constructive solution (</a:t>
            </a:r>
            <a:r>
              <a:rPr lang="en-US" dirty="0" err="1"/>
              <a:t>Holmholtz</a:t>
            </a:r>
            <a:r>
              <a:rPr lang="en-US" dirty="0"/>
              <a:t>, Rock, Gregory)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5051" t="33749" r="6464" b="37160"/>
          <a:stretch/>
        </p:blipFill>
        <p:spPr>
          <a:xfrm>
            <a:off x="988291" y="4147128"/>
            <a:ext cx="7499927" cy="215423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152400" y="2572326"/>
            <a:ext cx="2036618" cy="1126837"/>
          </a:xfrm>
          <a:prstGeom prst="wedgeRectCallout">
            <a:avLst>
              <a:gd name="adj1" fmla="val 65776"/>
              <a:gd name="adj2" fmla="val 15184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Impoverished info (non-specific)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373746" y="2189016"/>
            <a:ext cx="2946400" cy="1745675"/>
          </a:xfrm>
          <a:prstGeom prst="wedgeRectCallout">
            <a:avLst>
              <a:gd name="adj1" fmla="val 38547"/>
              <a:gd name="adj2" fmla="val 10219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Mind only in contact with sensory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impoverished, more dissimilar to real world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791199" y="2189016"/>
            <a:ext cx="3223492" cy="1893458"/>
          </a:xfrm>
          <a:prstGeom prst="wedgeRectCallout">
            <a:avLst>
              <a:gd name="adj1" fmla="val -28898"/>
              <a:gd name="adj2" fmla="val 8872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“go beyond the info given”… “unconscious inference”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Inference involves assumptions, biases, experiences, memory, prior knowledge etc..</a:t>
            </a:r>
          </a:p>
        </p:txBody>
      </p:sp>
    </p:spTree>
    <p:extLst>
      <p:ext uri="{BB962C8B-B14F-4D97-AF65-F5344CB8AC3E}">
        <p14:creationId xmlns:p14="http://schemas.microsoft.com/office/powerpoint/2010/main" val="382565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representational fallacy</a:t>
            </a:r>
            <a:r>
              <a:rPr lang="en-US" dirty="0"/>
              <a:t>: who interprets the representation in your head?</a:t>
            </a:r>
          </a:p>
          <a:p>
            <a:r>
              <a:rPr lang="en-US" b="1" dirty="0"/>
              <a:t>Hume’s problem</a:t>
            </a:r>
            <a:r>
              <a:rPr lang="en-US" dirty="0"/>
              <a:t>: how do representations get connected to the world?</a:t>
            </a:r>
          </a:p>
        </p:txBody>
      </p:sp>
    </p:spTree>
    <p:extLst>
      <p:ext uri="{BB962C8B-B14F-4D97-AF65-F5344CB8AC3E}">
        <p14:creationId xmlns:p14="http://schemas.microsoft.com/office/powerpoint/2010/main" val="122012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the world? – the computational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computational view offers a specific and explicit account of how to construct (which is majorly improved from fuzzy psychological theories). </a:t>
            </a:r>
          </a:p>
          <a:p>
            <a:r>
              <a:rPr lang="en-US" dirty="0"/>
              <a:t>The computational view formulated vision as “inverse optics”</a:t>
            </a:r>
          </a:p>
          <a:p>
            <a:r>
              <a:rPr lang="en-US" dirty="0"/>
              <a:t>Marr (1982) </a:t>
            </a:r>
            <a:r>
              <a:rPr lang="en-US" i="1" dirty="0"/>
              <a:t>Vision</a:t>
            </a:r>
          </a:p>
          <a:p>
            <a:pPr lvl="1"/>
            <a:r>
              <a:rPr lang="en-US" dirty="0"/>
              <a:t>Bottom-up sequence of processing steps from image to object representation</a:t>
            </a:r>
          </a:p>
          <a:p>
            <a:pPr lvl="1"/>
            <a:r>
              <a:rPr lang="en-US" dirty="0"/>
              <a:t>How to recover physical surface properties from image?</a:t>
            </a:r>
          </a:p>
          <a:p>
            <a:pPr lvl="1"/>
            <a:r>
              <a:rPr lang="en-US" dirty="0"/>
              <a:t>Computational level, algorithmic level (software), implementation level (hardware)</a:t>
            </a:r>
          </a:p>
        </p:txBody>
      </p:sp>
    </p:spTree>
    <p:extLst>
      <p:ext uri="{BB962C8B-B14F-4D97-AF65-F5344CB8AC3E}">
        <p14:creationId xmlns:p14="http://schemas.microsoft.com/office/powerpoint/2010/main" val="295671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6139" t="17349" r="9109" b="19637"/>
          <a:stretch/>
        </p:blipFill>
        <p:spPr>
          <a:xfrm>
            <a:off x="153908" y="181068"/>
            <a:ext cx="8827129" cy="63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0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238" t="21574" r="9109" b="11891"/>
          <a:stretch/>
        </p:blipFill>
        <p:spPr>
          <a:xfrm>
            <a:off x="380245" y="117695"/>
            <a:ext cx="8609846" cy="65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0896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507</TotalTime>
  <Words>1183</Words>
  <Application>Microsoft Macintosh PowerPoint</Application>
  <PresentationFormat>On-screen Show (4:3)</PresentationFormat>
  <Paragraphs>129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宋体</vt:lpstr>
      <vt:lpstr>Arial</vt:lpstr>
      <vt:lpstr>Calibri</vt:lpstr>
      <vt:lpstr>Century Gothic</vt:lpstr>
      <vt:lpstr>Times New Roman</vt:lpstr>
      <vt:lpstr>Wingdings</vt:lpstr>
      <vt:lpstr>Wingdings 2</vt:lpstr>
      <vt:lpstr>Perception</vt:lpstr>
      <vt:lpstr>Lecture 16: Concluding Remarks</vt:lpstr>
      <vt:lpstr>How do we know the world? – the constructive approach</vt:lpstr>
      <vt:lpstr>The problems of perception</vt:lpstr>
      <vt:lpstr>The constructive solution (Holmholtz, Rock, Gregory)</vt:lpstr>
      <vt:lpstr>The constructive solution (Holmholtz, Rock, Gregory)</vt:lpstr>
      <vt:lpstr>PowerPoint Presentation</vt:lpstr>
      <vt:lpstr>How do we know the world? – the computational view</vt:lpstr>
      <vt:lpstr>PowerPoint Presentation</vt:lpstr>
      <vt:lpstr>PowerPoint Presentation</vt:lpstr>
      <vt:lpstr>PowerPoint Presentation</vt:lpstr>
      <vt:lpstr>How do we know the world? – the ecological approach</vt:lpstr>
      <vt:lpstr>A-E mutuality</vt:lpstr>
      <vt:lpstr>PowerPoint Presentation</vt:lpstr>
      <vt:lpstr>Ecological approach to perception: central arguments</vt:lpstr>
      <vt:lpstr>PowerPoint Presentation</vt:lpstr>
      <vt:lpstr>PowerPoint Presentation</vt:lpstr>
      <vt:lpstr>Radical embodied cognition: Ecological psychology</vt:lpstr>
      <vt:lpstr>Question: </vt:lpstr>
      <vt:lpstr>Question: </vt:lpstr>
      <vt:lpstr>PowerPoint Presentation</vt:lpstr>
      <vt:lpstr>Reading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 Pan</dc:creator>
  <cp:lastModifiedBy>Microsoft Office User</cp:lastModifiedBy>
  <cp:revision>37</cp:revision>
  <dcterms:created xsi:type="dcterms:W3CDTF">2016-05-12T13:31:50Z</dcterms:created>
  <dcterms:modified xsi:type="dcterms:W3CDTF">2019-07-05T01:24:40Z</dcterms:modified>
</cp:coreProperties>
</file>