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notesMasterIdLst>
    <p:notesMasterId r:id="rId35"/>
  </p:notesMasterIdLst>
  <p:handoutMasterIdLst>
    <p:handoutMasterId r:id="rId36"/>
  </p:handoutMasterIdLst>
  <p:sldIdLst>
    <p:sldId id="256" r:id="rId2"/>
    <p:sldId id="326" r:id="rId3"/>
    <p:sldId id="310" r:id="rId4"/>
    <p:sldId id="312" r:id="rId5"/>
    <p:sldId id="313" r:id="rId6"/>
    <p:sldId id="315" r:id="rId7"/>
    <p:sldId id="314" r:id="rId8"/>
    <p:sldId id="316" r:id="rId9"/>
    <p:sldId id="317" r:id="rId10"/>
    <p:sldId id="275" r:id="rId11"/>
    <p:sldId id="318" r:id="rId12"/>
    <p:sldId id="319" r:id="rId13"/>
    <p:sldId id="320" r:id="rId14"/>
    <p:sldId id="321" r:id="rId15"/>
    <p:sldId id="322" r:id="rId16"/>
    <p:sldId id="323" r:id="rId17"/>
    <p:sldId id="311" r:id="rId18"/>
    <p:sldId id="324" r:id="rId19"/>
    <p:sldId id="325" r:id="rId20"/>
    <p:sldId id="327" r:id="rId21"/>
    <p:sldId id="329" r:id="rId22"/>
    <p:sldId id="330" r:id="rId23"/>
    <p:sldId id="331" r:id="rId24"/>
    <p:sldId id="333" r:id="rId25"/>
    <p:sldId id="334" r:id="rId26"/>
    <p:sldId id="335" r:id="rId27"/>
    <p:sldId id="328" r:id="rId28"/>
    <p:sldId id="337" r:id="rId29"/>
    <p:sldId id="338" r:id="rId30"/>
    <p:sldId id="339" r:id="rId31"/>
    <p:sldId id="340" r:id="rId32"/>
    <p:sldId id="341" r:id="rId33"/>
    <p:sldId id="33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85">
          <p15:clr>
            <a:srgbClr val="A4A3A4"/>
          </p15:clr>
        </p15:guide>
        <p15:guide id="4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1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23"/>
    <p:restoredTop sz="81092"/>
  </p:normalViewPr>
  <p:slideViewPr>
    <p:cSldViewPr snapToGrid="0" snapToObjects="1">
      <p:cViewPr varScale="1">
        <p:scale>
          <a:sx n="105" d="100"/>
          <a:sy n="105" d="100"/>
        </p:scale>
        <p:origin x="1488" y="184"/>
      </p:cViewPr>
      <p:guideLst>
        <p:guide orient="horz" pos="2160"/>
        <p:guide pos="2880"/>
        <p:guide orient="horz" pos="285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07D8D-51FB-964C-BED4-1586BD8B46BD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08523-EA19-D74A-914F-B1B73176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68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2B5F7-ACDD-7A46-97DF-E0C8C0600C4D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869F6-3562-214E-95D7-100A38B9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914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869F6-3562-214E-95D7-100A38B92F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9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contact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periscope</a:t>
            </a:r>
            <a:r>
              <a:rPr lang="zh-CN" altLang="en-US" dirty="0"/>
              <a:t> </a:t>
            </a:r>
            <a:r>
              <a:rPr lang="en-US" altLang="zh-CN" dirty="0"/>
              <a:t>images)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world,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world</a:t>
            </a:r>
            <a:r>
              <a:rPr lang="zh-CN" altLang="en-US" dirty="0"/>
              <a:t> </a:t>
            </a:r>
            <a:r>
              <a:rPr lang="en-US" altLang="zh-CN" dirty="0"/>
              <a:t>itself.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body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knobs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levers</a:t>
            </a:r>
            <a:r>
              <a:rPr lang="zh-CN" altLang="en-US" dirty="0"/>
              <a:t> </a:t>
            </a:r>
            <a:r>
              <a:rPr lang="en-US" altLang="zh-CN" dirty="0"/>
              <a:t>inside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submarine)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body</a:t>
            </a:r>
            <a:r>
              <a:rPr lang="zh-CN" altLang="en-US" dirty="0"/>
              <a:t> </a:t>
            </a:r>
            <a:r>
              <a:rPr lang="en-US" altLang="zh-CN" dirty="0"/>
              <a:t>itself.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869F6-3562-214E-95D7-100A38B92F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3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fundamental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visual</a:t>
            </a:r>
            <a:r>
              <a:rPr lang="zh-CN" altLang="en-US" dirty="0"/>
              <a:t> </a:t>
            </a:r>
            <a:r>
              <a:rPr lang="en-US" altLang="zh-CN" dirty="0"/>
              <a:t>perception</a:t>
            </a:r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general,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understood</a:t>
            </a:r>
            <a:r>
              <a:rPr lang="zh-CN" altLang="en-US" dirty="0"/>
              <a:t> </a:t>
            </a:r>
            <a:r>
              <a:rPr lang="en-US" altLang="zh-CN" dirty="0"/>
              <a:t>as: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overcome</a:t>
            </a:r>
            <a:r>
              <a:rPr lang="zh-CN" altLang="en-US" dirty="0"/>
              <a:t> </a:t>
            </a:r>
            <a:r>
              <a:rPr lang="en-US" altLang="zh-CN" dirty="0"/>
              <a:t>sensory</a:t>
            </a:r>
            <a:r>
              <a:rPr lang="zh-CN" altLang="en-US" dirty="0"/>
              <a:t> </a:t>
            </a:r>
            <a:r>
              <a:rPr lang="en-US" altLang="zh-CN" dirty="0"/>
              <a:t>limitations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perceive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real,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continuous</a:t>
            </a:r>
            <a:r>
              <a:rPr lang="zh-CN" altLang="en-US" dirty="0"/>
              <a:t> </a:t>
            </a:r>
            <a:r>
              <a:rPr lang="en-US" altLang="zh-CN" dirty="0"/>
              <a:t>world.</a:t>
            </a:r>
            <a:r>
              <a:rPr lang="zh-CN" altLang="en-US" dirty="0"/>
              <a:t> </a:t>
            </a:r>
            <a:r>
              <a:rPr lang="en-US" altLang="zh-CN" dirty="0"/>
              <a:t>(relatedly,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problem: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eyes</a:t>
            </a:r>
            <a:r>
              <a:rPr lang="zh-CN" altLang="en-US" dirty="0"/>
              <a:t> </a:t>
            </a:r>
            <a:r>
              <a:rPr lang="en-US" altLang="zh-CN" dirty="0"/>
              <a:t>respond</a:t>
            </a:r>
            <a:r>
              <a:rPr lang="zh-CN" altLang="en-US" dirty="0"/>
              <a:t> </a:t>
            </a:r>
            <a:r>
              <a:rPr lang="en-US" altLang="zh-CN" dirty="0"/>
              <a:t>discretely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light…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(or,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we)</a:t>
            </a:r>
            <a:r>
              <a:rPr lang="zh-CN" altLang="en-US" dirty="0"/>
              <a:t> 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continuous</a:t>
            </a:r>
            <a:r>
              <a:rPr lang="zh-CN" altLang="en-US" dirty="0"/>
              <a:t> </a:t>
            </a:r>
            <a:r>
              <a:rPr lang="en-US" altLang="zh-CN" dirty="0"/>
              <a:t>world?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869F6-3562-214E-95D7-100A38B92F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1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869F6-3562-214E-95D7-100A38B92F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9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869F6-3562-214E-95D7-100A38B92F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39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bottomline</a:t>
            </a:r>
            <a:r>
              <a:rPr lang="zh-CN" altLang="en-US" dirty="0"/>
              <a:t> </a:t>
            </a:r>
            <a:r>
              <a:rPr lang="en-US" altLang="zh-CN" dirty="0"/>
              <a:t>is: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everyone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world?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869F6-3562-214E-95D7-100A38B92F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93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869F6-3562-214E-95D7-100A38B92FF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8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26CF-53A7-4A48-8F13-5B773067D145}" type="datetime1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091D64F-55F5-984C-BC7C-521A0C0BB8EE}" type="datetime1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38EA-69E7-9C4B-BAF2-FA659DFB0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5A3C-C21A-594D-9D4C-165A99E3EFC6}" type="datetime1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E1BC72E-CB10-4A40-95C8-D87D01C43E0B}" type="datetime1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B64F380-6102-7447-9051-AA4751B533C4}" type="datetime1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9543-F1F1-0146-BAF7-34873D113230}" type="datetime1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38EA-69E7-9C4B-BAF2-FA659DFB0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C585-AD92-9E4F-9340-39E616F20FCF}" type="datetime1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38EA-69E7-9C4B-BAF2-FA659DFB0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2427-9EC0-1F46-A1D5-CF993A42D0DA}" type="datetime1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38EA-69E7-9C4B-BAF2-FA659DFB0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91438-BEE3-F743-8F2A-AE1C01B66465}" type="datetime1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3AD7-F26F-C247-96B2-6ED1C8C26BCE}" type="datetime1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C135863-FFDF-E34F-ABCE-5C24F32326BF}" type="datetime1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38EA-69E7-9C4B-BAF2-FA659DFB0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415BCE4-260C-544C-B0F6-1582E031E693}" type="datetime1">
              <a:rPr lang="en-US" smtClean="0"/>
              <a:t>5/7/19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38EA-69E7-9C4B-BAF2-FA659DFB0C4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D142-0E95-2C4A-9769-B9169EA9E9D5}" type="datetime1">
              <a:rPr lang="en-US" smtClean="0"/>
              <a:t>5/7/19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38EA-69E7-9C4B-BAF2-FA659DFB0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20CB-228C-1B48-BE81-036EB54F9D8F}" type="datetime1">
              <a:rPr lang="en-US" smtClean="0"/>
              <a:t>5/7/19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38EA-69E7-9C4B-BAF2-FA659DFB0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0B43C53-DFC9-FE45-B5ED-5E0E2DBE83F3}" type="datetime1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38EA-69E7-9C4B-BAF2-FA659DFB0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474351-F541-2F4A-AD42-1D38EF8986C2}" type="datetime1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 JSPan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EDD38EA-69E7-9C4B-BAF2-FA659DFB0C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1: </a:t>
            </a:r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constructive</a:t>
            </a:r>
            <a:r>
              <a:rPr lang="zh-CN" altLang="en-US" dirty="0"/>
              <a:t> </a:t>
            </a:r>
            <a:r>
              <a:rPr lang="en-US" altLang="zh-CN" dirty="0"/>
              <a:t>tradition</a:t>
            </a:r>
          </a:p>
          <a:p>
            <a:r>
              <a:rPr lang="en-US" altLang="zh-CN" dirty="0"/>
              <a:t>Computational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visual</a:t>
            </a:r>
            <a:r>
              <a:rPr lang="zh-CN" altLang="en-US" dirty="0"/>
              <a:t> </a:t>
            </a:r>
            <a:r>
              <a:rPr lang="en-US" altLang="zh-CN" dirty="0"/>
              <a:t>perception</a:t>
            </a:r>
          </a:p>
          <a:p>
            <a:r>
              <a:rPr lang="en-US" altLang="zh-CN" dirty="0"/>
              <a:t>Bayesian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visual</a:t>
            </a:r>
            <a:r>
              <a:rPr lang="zh-CN" altLang="en-US" dirty="0"/>
              <a:t> </a:t>
            </a:r>
            <a:r>
              <a:rPr lang="en-US" altLang="zh-CN" dirty="0"/>
              <a:t>perception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9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Wingdings"/>
              </a:rPr>
              <a:t>Are images projected on the retina similar to the actual world objects?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13" y="1994080"/>
            <a:ext cx="6273800" cy="1981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924" y="4071037"/>
            <a:ext cx="4368910" cy="26133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93938" y="4883125"/>
            <a:ext cx="2384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Same object, different images.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2543" y="2181385"/>
            <a:ext cx="2973891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Many – to –one mapping</a:t>
            </a:r>
          </a:p>
          <a:p>
            <a:r>
              <a:rPr lang="en-US" dirty="0"/>
              <a:t>Real 	      Image	</a:t>
            </a:r>
          </a:p>
          <a:p>
            <a:r>
              <a:rPr lang="en-US" dirty="0"/>
              <a:t>objects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90468" y="3853947"/>
            <a:ext cx="2553532" cy="30040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2543" y="5529456"/>
            <a:ext cx="309251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One – to – many mapping</a:t>
            </a:r>
          </a:p>
          <a:p>
            <a:r>
              <a:rPr lang="en-US" dirty="0"/>
              <a:t>Real 	      Image	</a:t>
            </a:r>
          </a:p>
          <a:p>
            <a:r>
              <a:rPr lang="en-US" dirty="0"/>
              <a:t>objects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6991" y="3046386"/>
            <a:ext cx="2384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Different objects, same image.</a:t>
            </a:r>
          </a:p>
        </p:txBody>
      </p:sp>
    </p:spTree>
    <p:extLst>
      <p:ext uri="{BB962C8B-B14F-4D97-AF65-F5344CB8AC3E}">
        <p14:creationId xmlns:p14="http://schemas.microsoft.com/office/powerpoint/2010/main" val="225873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  <p:bldP spid="11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Wingdings"/>
              </a:rPr>
              <a:t>Are images projected on the retina similar to the actual world objects?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000250"/>
            <a:ext cx="3810000" cy="28575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051824" y="2000250"/>
            <a:ext cx="4850781" cy="1913828"/>
            <a:chOff x="2051824" y="2000250"/>
            <a:chExt cx="4850781" cy="1913828"/>
          </a:xfrm>
        </p:grpSpPr>
        <p:sp>
          <p:nvSpPr>
            <p:cNvPr id="6" name="Rectangle 5"/>
            <p:cNvSpPr/>
            <p:nvPr/>
          </p:nvSpPr>
          <p:spPr>
            <a:xfrm>
              <a:off x="2051824" y="2000250"/>
              <a:ext cx="4850781" cy="191382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19814" y="2433321"/>
              <a:ext cx="4114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What are the shapes that cast these shadows?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29883" y="5854390"/>
            <a:ext cx="563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the shapes? How thick or flat are they?</a:t>
            </a:r>
          </a:p>
        </p:txBody>
      </p:sp>
    </p:spTree>
    <p:extLst>
      <p:ext uri="{BB962C8B-B14F-4D97-AF65-F5344CB8AC3E}">
        <p14:creationId xmlns:p14="http://schemas.microsoft.com/office/powerpoint/2010/main" val="38261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Wingdings"/>
              </a:rPr>
              <a:t>Are images projected on the retina similar to the actual world objects?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936952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1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3567" t="25002" r="25219" b="51226"/>
          <a:stretch/>
        </p:blipFill>
        <p:spPr>
          <a:xfrm>
            <a:off x="5868069" y="2616891"/>
            <a:ext cx="1939742" cy="146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6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749" t="77301" r="75733"/>
          <a:stretch/>
        </p:blipFill>
        <p:spPr>
          <a:xfrm>
            <a:off x="251190" y="5108172"/>
            <a:ext cx="1967651" cy="139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25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42900"/>
            <a:ext cx="9144000" cy="616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2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78E4-8823-DB49-B2FF-DFEFE94D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Helmholtzian</a:t>
            </a:r>
            <a:r>
              <a:rPr lang="zh-CN" altLang="en-US" dirty="0"/>
              <a:t> </a:t>
            </a:r>
            <a:r>
              <a:rPr lang="en-US" altLang="zh-CN" dirty="0"/>
              <a:t>Constructive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inferential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E0487-29F6-F145-A668-2560DED61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4" y="3889248"/>
            <a:ext cx="7610476" cy="2840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sense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impoverished,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beyond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Helmholtz</a:t>
            </a:r>
            <a:r>
              <a:rPr lang="zh-CN" altLang="en-US" dirty="0"/>
              <a:t> </a:t>
            </a:r>
            <a:r>
              <a:rPr lang="en-US" altLang="zh-CN" dirty="0"/>
              <a:t>“unconscious</a:t>
            </a:r>
            <a:r>
              <a:rPr lang="zh-CN" altLang="en-US" dirty="0"/>
              <a:t> </a:t>
            </a:r>
            <a:r>
              <a:rPr lang="en-US" altLang="zh-CN" dirty="0"/>
              <a:t>inference”</a:t>
            </a:r>
          </a:p>
          <a:p>
            <a:pPr marL="0" indent="0">
              <a:buNone/>
            </a:pPr>
            <a:r>
              <a:rPr lang="en-US" altLang="zh-CN" dirty="0"/>
              <a:t>Making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prior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zh-CN" dirty="0"/>
              <a:t>assumptions,</a:t>
            </a:r>
            <a:r>
              <a:rPr lang="zh-CN" altLang="en-US" dirty="0"/>
              <a:t> </a:t>
            </a:r>
            <a:r>
              <a:rPr lang="en-US" altLang="zh-CN" dirty="0"/>
              <a:t>biases,</a:t>
            </a:r>
            <a:r>
              <a:rPr lang="zh-CN" altLang="en-US" dirty="0"/>
              <a:t> </a:t>
            </a:r>
            <a:r>
              <a:rPr lang="en-US" altLang="zh-CN" dirty="0"/>
              <a:t>memory,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rules</a:t>
            </a:r>
            <a:r>
              <a:rPr lang="zh-CN" altLang="en-US" dirty="0"/>
              <a:t> </a:t>
            </a:r>
            <a:r>
              <a:rPr lang="en-US" altLang="zh-CN" dirty="0"/>
              <a:t>...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everyone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world?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E045C-68C1-0D4F-9914-6C7D23F427C6}"/>
              </a:ext>
            </a:extLst>
          </p:cNvPr>
          <p:cNvSpPr txBox="1"/>
          <p:nvPr/>
        </p:nvSpPr>
        <p:spPr>
          <a:xfrm>
            <a:off x="694944" y="252374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3D</a:t>
            </a:r>
            <a:r>
              <a:rPr lang="zh-CN" altLang="en-US" dirty="0"/>
              <a:t> </a:t>
            </a:r>
            <a:r>
              <a:rPr lang="en-US" altLang="zh-CN" dirty="0"/>
              <a:t>world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01C85-601F-3F4B-B11E-8C6B8FC41F7F}"/>
              </a:ext>
            </a:extLst>
          </p:cNvPr>
          <p:cNvSpPr txBox="1"/>
          <p:nvPr/>
        </p:nvSpPr>
        <p:spPr>
          <a:xfrm>
            <a:off x="2554224" y="252374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2D</a:t>
            </a:r>
            <a:r>
              <a:rPr lang="zh-CN" altLang="en-US" dirty="0"/>
              <a:t> </a:t>
            </a:r>
            <a:r>
              <a:rPr lang="en-US" altLang="zh-CN" dirty="0"/>
              <a:t>images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98A2F-910D-F44B-A36D-4ABF809330B4}"/>
              </a:ext>
            </a:extLst>
          </p:cNvPr>
          <p:cNvSpPr txBox="1"/>
          <p:nvPr/>
        </p:nvSpPr>
        <p:spPr>
          <a:xfrm>
            <a:off x="4512408" y="2523744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Sense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67181-D55D-3F4F-97A7-0529A734C1F6}"/>
              </a:ext>
            </a:extLst>
          </p:cNvPr>
          <p:cNvSpPr txBox="1"/>
          <p:nvPr/>
        </p:nvSpPr>
        <p:spPr>
          <a:xfrm>
            <a:off x="6653816" y="2407104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3D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</a:p>
          <a:p>
            <a:r>
              <a:rPr lang="en-US" altLang="zh-CN" dirty="0"/>
              <a:t>(aka</a:t>
            </a:r>
            <a:r>
              <a:rPr lang="zh-CN" altLang="en-US" dirty="0"/>
              <a:t> </a:t>
            </a:r>
            <a:r>
              <a:rPr lang="en-US" altLang="zh-CN" dirty="0"/>
              <a:t>mental</a:t>
            </a:r>
            <a:r>
              <a:rPr lang="zh-CN" altLang="en-US" dirty="0"/>
              <a:t> </a:t>
            </a:r>
            <a:r>
              <a:rPr lang="en-US" altLang="zh-CN" dirty="0"/>
              <a:t>model)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951C7B-9DAE-5B43-9E97-7DA6AF43A72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60648" y="2708410"/>
            <a:ext cx="6935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0E2FAC-7018-8D45-86A1-7EB49EA4E6BC}"/>
              </a:ext>
            </a:extLst>
          </p:cNvPr>
          <p:cNvCxnSpPr/>
          <p:nvPr/>
        </p:nvCxnSpPr>
        <p:spPr>
          <a:xfrm>
            <a:off x="3818832" y="2718078"/>
            <a:ext cx="6935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FA3137-FA03-1941-ADA3-4E46920F7307}"/>
              </a:ext>
            </a:extLst>
          </p:cNvPr>
          <p:cNvCxnSpPr/>
          <p:nvPr/>
        </p:nvCxnSpPr>
        <p:spPr>
          <a:xfrm>
            <a:off x="5960240" y="2730270"/>
            <a:ext cx="6935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39EE69-28C4-5444-8E2B-92DC0C64336A}"/>
              </a:ext>
            </a:extLst>
          </p:cNvPr>
          <p:cNvSpPr txBox="1"/>
          <p:nvPr/>
        </p:nvSpPr>
        <p:spPr>
          <a:xfrm>
            <a:off x="1514778" y="3311272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Ambiguity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8C469D-0121-894C-9C09-538927796952}"/>
              </a:ext>
            </a:extLst>
          </p:cNvPr>
          <p:cNvSpPr txBox="1"/>
          <p:nvPr/>
        </p:nvSpPr>
        <p:spPr>
          <a:xfrm>
            <a:off x="5647232" y="3311272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Inference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93BD09-0977-3847-BB1E-AD334CB7EBA7}"/>
              </a:ext>
            </a:extLst>
          </p:cNvPr>
          <p:cNvSpPr txBox="1"/>
          <p:nvPr/>
        </p:nvSpPr>
        <p:spPr>
          <a:xfrm>
            <a:off x="1231392" y="215798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S</a:t>
            </a:r>
            <a:r>
              <a:rPr lang="en-US" altLang="zh-CN" b="1" baseline="-25000" dirty="0">
                <a:solidFill>
                  <a:schemeClr val="accent5"/>
                </a:solidFill>
              </a:rPr>
              <a:t>D</a:t>
            </a:r>
            <a:endParaRPr lang="en-US" b="1" baseline="-25000" dirty="0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4145F2-7E8F-D341-9915-1736A00E203A}"/>
              </a:ext>
            </a:extLst>
          </p:cNvPr>
          <p:cNvSpPr txBox="1"/>
          <p:nvPr/>
        </p:nvSpPr>
        <p:spPr>
          <a:xfrm>
            <a:off x="3087260" y="219959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S</a:t>
            </a:r>
            <a:r>
              <a:rPr lang="en-US" altLang="zh-CN" b="1" baseline="-25000" dirty="0">
                <a:solidFill>
                  <a:schemeClr val="accent5"/>
                </a:solidFill>
              </a:rPr>
              <a:t>P</a:t>
            </a:r>
            <a:endParaRPr lang="en-US" b="1" baseline="-250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0AFF21-1EC3-D942-846D-831E26881DEC}"/>
              </a:ext>
            </a:extLst>
          </p:cNvPr>
          <p:cNvSpPr txBox="1"/>
          <p:nvPr/>
        </p:nvSpPr>
        <p:spPr>
          <a:xfrm>
            <a:off x="4950668" y="215441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86496B-BFA4-304C-A639-6C29425FC7F5}"/>
              </a:ext>
            </a:extLst>
          </p:cNvPr>
          <p:cNvSpPr txBox="1"/>
          <p:nvPr/>
        </p:nvSpPr>
        <p:spPr>
          <a:xfrm>
            <a:off x="7248144" y="208475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P</a:t>
            </a:r>
            <a:endParaRPr lang="en-US" b="1" baseline="-25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606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FA7DC7-628F-284F-97B3-E3387170687E}"/>
              </a:ext>
            </a:extLst>
          </p:cNvPr>
          <p:cNvSpPr txBox="1"/>
          <p:nvPr/>
        </p:nvSpPr>
        <p:spPr>
          <a:xfrm>
            <a:off x="526865" y="182880"/>
            <a:ext cx="8252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Prior</a:t>
            </a:r>
            <a:r>
              <a:rPr lang="zh-CN" altLang="en-US" sz="2400" dirty="0"/>
              <a:t> </a:t>
            </a:r>
            <a:r>
              <a:rPr lang="en-US" altLang="zh-CN" sz="2400" dirty="0"/>
              <a:t>knowledge</a:t>
            </a:r>
            <a:r>
              <a:rPr lang="zh-CN" altLang="en-US" sz="2400" dirty="0"/>
              <a:t> </a:t>
            </a:r>
            <a:r>
              <a:rPr lang="en-US" altLang="zh-CN" sz="2400" dirty="0"/>
              <a:t>or</a:t>
            </a:r>
            <a:r>
              <a:rPr lang="zh-CN" altLang="en-US" sz="2400" dirty="0"/>
              <a:t> </a:t>
            </a:r>
            <a:r>
              <a:rPr lang="en-US" altLang="zh-CN" sz="2400" dirty="0"/>
              <a:t>assumptions</a:t>
            </a:r>
            <a:r>
              <a:rPr lang="zh-CN" altLang="en-US" sz="2400" dirty="0"/>
              <a:t> </a:t>
            </a:r>
            <a:r>
              <a:rPr lang="en-US" altLang="zh-CN" sz="2400" dirty="0"/>
              <a:t>affect</a:t>
            </a:r>
            <a:r>
              <a:rPr lang="zh-CN" altLang="en-US" sz="2400" dirty="0"/>
              <a:t> </a:t>
            </a:r>
            <a:r>
              <a:rPr lang="en-US" altLang="zh-CN" sz="2400" dirty="0"/>
              <a:t>our</a:t>
            </a:r>
            <a:r>
              <a:rPr lang="zh-CN" altLang="en-US" sz="2400" dirty="0"/>
              <a:t> </a:t>
            </a:r>
            <a:r>
              <a:rPr lang="en-US" altLang="zh-CN" sz="2400" dirty="0"/>
              <a:t>perception:</a:t>
            </a:r>
          </a:p>
          <a:p>
            <a:pPr algn="ctr"/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Ames</a:t>
            </a:r>
            <a:r>
              <a:rPr lang="zh-CN" altLang="en-US" sz="2400" dirty="0"/>
              <a:t> </a:t>
            </a:r>
            <a:r>
              <a:rPr lang="en-US" altLang="zh-CN" sz="2400" dirty="0"/>
              <a:t>Room</a:t>
            </a:r>
            <a:r>
              <a:rPr lang="zh-CN" altLang="en-US" sz="2400" dirty="0"/>
              <a:t>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2F74EA-18F6-B540-95CA-FBC9BE6FD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34" y="1612900"/>
            <a:ext cx="4473121" cy="34589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DB6CB5-F47F-CA4E-AF8A-140D34A33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945" y="1320292"/>
            <a:ext cx="40005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5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CCB1-1157-FA40-8C2F-066D26C1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Helmholtzian</a:t>
            </a:r>
            <a:r>
              <a:rPr lang="zh-CN" altLang="en-US" dirty="0"/>
              <a:t> </a:t>
            </a:r>
            <a:r>
              <a:rPr lang="en-US" altLang="zh-CN" dirty="0"/>
              <a:t>Constructive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representational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6A750-2D9B-3746-B2CE-058AFF8E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3375785"/>
            <a:ext cx="7610476" cy="33954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(mental)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SD</a:t>
            </a:r>
          </a:p>
          <a:p>
            <a:pPr marL="0" indent="0">
              <a:buNone/>
            </a:pPr>
            <a:r>
              <a:rPr lang="en-US" altLang="zh-CN" dirty="0"/>
              <a:t>Observer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contact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representation,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world</a:t>
            </a:r>
            <a:r>
              <a:rPr lang="zh-CN" altLang="en-US" dirty="0"/>
              <a:t> </a:t>
            </a:r>
            <a:r>
              <a:rPr lang="en-US" altLang="zh-CN" dirty="0"/>
              <a:t>itself</a:t>
            </a:r>
            <a:r>
              <a:rPr lang="zh-CN" altLang="en-US" dirty="0"/>
              <a:t> </a:t>
            </a:r>
            <a:r>
              <a:rPr lang="en-US" altLang="zh-CN" dirty="0"/>
              <a:t>(indirect</a:t>
            </a:r>
            <a:r>
              <a:rPr lang="zh-CN" altLang="en-US" dirty="0"/>
              <a:t> </a:t>
            </a:r>
            <a:r>
              <a:rPr lang="en-US" altLang="zh-CN" dirty="0"/>
              <a:t>perception)</a:t>
            </a:r>
          </a:p>
          <a:p>
            <a:pPr marL="0" indent="0">
              <a:buNone/>
            </a:pPr>
            <a:r>
              <a:rPr lang="en-US" altLang="zh-CN" dirty="0"/>
              <a:t>Problems: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interprets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representation?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interpretations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enough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enable</a:t>
            </a:r>
            <a:r>
              <a:rPr lang="zh-CN" altLang="en-US" dirty="0"/>
              <a:t> </a:t>
            </a:r>
            <a:r>
              <a:rPr lang="en-US" altLang="zh-CN" dirty="0"/>
              <a:t>inter-individual</a:t>
            </a:r>
            <a:r>
              <a:rPr lang="zh-CN" altLang="en-US" dirty="0"/>
              <a:t> </a:t>
            </a:r>
            <a:r>
              <a:rPr lang="en-US" altLang="zh-CN" dirty="0"/>
              <a:t>coordination/interaction?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representations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connect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world?</a:t>
            </a:r>
            <a:r>
              <a:rPr lang="zh-CN" altLang="en-US" dirty="0"/>
              <a:t> </a:t>
            </a:r>
            <a:r>
              <a:rPr lang="en-US" altLang="zh-CN" dirty="0"/>
              <a:t>(David</a:t>
            </a:r>
            <a:r>
              <a:rPr lang="zh-CN" altLang="en-US" dirty="0"/>
              <a:t> </a:t>
            </a:r>
            <a:r>
              <a:rPr lang="en-US" altLang="zh-CN" dirty="0"/>
              <a:t>Hume)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A7272-F14A-D64C-9AF4-7FA41B05DB57}"/>
              </a:ext>
            </a:extLst>
          </p:cNvPr>
          <p:cNvSpPr txBox="1"/>
          <p:nvPr/>
        </p:nvSpPr>
        <p:spPr>
          <a:xfrm>
            <a:off x="694944" y="252374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3D</a:t>
            </a:r>
            <a:r>
              <a:rPr lang="zh-CN" altLang="en-US" dirty="0"/>
              <a:t> </a:t>
            </a:r>
            <a:r>
              <a:rPr lang="en-US" altLang="zh-CN" dirty="0"/>
              <a:t>world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DBD16-08A8-E64A-A054-07A6AFC6FD74}"/>
              </a:ext>
            </a:extLst>
          </p:cNvPr>
          <p:cNvSpPr txBox="1"/>
          <p:nvPr/>
        </p:nvSpPr>
        <p:spPr>
          <a:xfrm>
            <a:off x="2554224" y="252374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2D</a:t>
            </a:r>
            <a:r>
              <a:rPr lang="zh-CN" altLang="en-US" dirty="0"/>
              <a:t> </a:t>
            </a:r>
            <a:r>
              <a:rPr lang="en-US" altLang="zh-CN" dirty="0"/>
              <a:t>images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63A78-733F-5F47-BCF3-6AC027D82AA9}"/>
              </a:ext>
            </a:extLst>
          </p:cNvPr>
          <p:cNvSpPr txBox="1"/>
          <p:nvPr/>
        </p:nvSpPr>
        <p:spPr>
          <a:xfrm>
            <a:off x="4512408" y="2523744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Sense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0617F0-F547-AF43-9774-CF9D41FD0B37}"/>
              </a:ext>
            </a:extLst>
          </p:cNvPr>
          <p:cNvSpPr txBox="1"/>
          <p:nvPr/>
        </p:nvSpPr>
        <p:spPr>
          <a:xfrm>
            <a:off x="6653816" y="2407104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3D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</a:p>
          <a:p>
            <a:r>
              <a:rPr lang="en-US" altLang="zh-CN" dirty="0"/>
              <a:t>(aka</a:t>
            </a:r>
            <a:r>
              <a:rPr lang="zh-CN" altLang="en-US" dirty="0"/>
              <a:t> </a:t>
            </a:r>
            <a:r>
              <a:rPr lang="en-US" altLang="zh-CN" dirty="0"/>
              <a:t>mental</a:t>
            </a:r>
            <a:r>
              <a:rPr lang="zh-CN" altLang="en-US" dirty="0"/>
              <a:t> </a:t>
            </a:r>
            <a:r>
              <a:rPr lang="en-US" altLang="zh-CN" dirty="0"/>
              <a:t>model)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C36178-C8F7-FC4A-8C42-280A16BC357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60648" y="2708410"/>
            <a:ext cx="6935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11D949-2F82-8B44-8B01-014BBFB2DAB4}"/>
              </a:ext>
            </a:extLst>
          </p:cNvPr>
          <p:cNvCxnSpPr/>
          <p:nvPr/>
        </p:nvCxnSpPr>
        <p:spPr>
          <a:xfrm>
            <a:off x="3818832" y="2718078"/>
            <a:ext cx="6935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84A794-6192-8148-93BA-B2616EC50D23}"/>
              </a:ext>
            </a:extLst>
          </p:cNvPr>
          <p:cNvCxnSpPr/>
          <p:nvPr/>
        </p:nvCxnSpPr>
        <p:spPr>
          <a:xfrm>
            <a:off x="5960240" y="2730270"/>
            <a:ext cx="6935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659934-BBD8-7049-89A6-E0BA9D9FAAEA}"/>
              </a:ext>
            </a:extLst>
          </p:cNvPr>
          <p:cNvSpPr txBox="1"/>
          <p:nvPr/>
        </p:nvSpPr>
        <p:spPr>
          <a:xfrm>
            <a:off x="1231392" y="215798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S</a:t>
            </a:r>
            <a:r>
              <a:rPr lang="en-US" altLang="zh-CN" b="1" baseline="-25000" dirty="0">
                <a:solidFill>
                  <a:schemeClr val="accent5"/>
                </a:solidFill>
              </a:rPr>
              <a:t>D</a:t>
            </a:r>
            <a:endParaRPr lang="en-US" b="1" baseline="-25000" dirty="0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2C646-F0E8-3D4A-B75C-D958187666DC}"/>
              </a:ext>
            </a:extLst>
          </p:cNvPr>
          <p:cNvSpPr txBox="1"/>
          <p:nvPr/>
        </p:nvSpPr>
        <p:spPr>
          <a:xfrm>
            <a:off x="3087260" y="219959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S</a:t>
            </a:r>
            <a:r>
              <a:rPr lang="en-US" altLang="zh-CN" b="1" baseline="-25000" dirty="0">
                <a:solidFill>
                  <a:schemeClr val="accent5"/>
                </a:solidFill>
              </a:rPr>
              <a:t>P</a:t>
            </a:r>
            <a:endParaRPr lang="en-US" b="1" baseline="-25000" dirty="0">
              <a:solidFill>
                <a:schemeClr val="accent5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3472AA-FF57-F04A-BC1E-DF720FA2905E}"/>
              </a:ext>
            </a:extLst>
          </p:cNvPr>
          <p:cNvSpPr txBox="1"/>
          <p:nvPr/>
        </p:nvSpPr>
        <p:spPr>
          <a:xfrm>
            <a:off x="4950668" y="215441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484F4E-203A-BF4F-999B-5015BF2380BA}"/>
              </a:ext>
            </a:extLst>
          </p:cNvPr>
          <p:cNvSpPr txBox="1"/>
          <p:nvPr/>
        </p:nvSpPr>
        <p:spPr>
          <a:xfrm>
            <a:off x="7248144" y="208475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P</a:t>
            </a:r>
            <a:endParaRPr lang="en-US" b="1" baseline="-25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729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5DAADD3-748A-4442-A532-36325915A7E5}"/>
              </a:ext>
            </a:extLst>
          </p:cNvPr>
          <p:cNvSpPr/>
          <p:nvPr/>
        </p:nvSpPr>
        <p:spPr>
          <a:xfrm>
            <a:off x="5847152" y="743059"/>
            <a:ext cx="1438656" cy="1426464"/>
          </a:xfrm>
          <a:prstGeom prst="ellipse">
            <a:avLst/>
          </a:prstGeom>
          <a:noFill/>
          <a:ln w="412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515B0D-BDDB-2C42-81E7-2240F5798BCB}"/>
              </a:ext>
            </a:extLst>
          </p:cNvPr>
          <p:cNvCxnSpPr/>
          <p:nvPr/>
        </p:nvCxnSpPr>
        <p:spPr>
          <a:xfrm>
            <a:off x="2090057" y="743059"/>
            <a:ext cx="5195751" cy="955113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01A7CF-BBB2-C44B-AC20-AB1B77234B98}"/>
              </a:ext>
            </a:extLst>
          </p:cNvPr>
          <p:cNvCxnSpPr>
            <a:cxnSpLocks/>
          </p:cNvCxnSpPr>
          <p:nvPr/>
        </p:nvCxnSpPr>
        <p:spPr>
          <a:xfrm flipV="1">
            <a:off x="2090057" y="1220615"/>
            <a:ext cx="5195751" cy="707027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EF654C7-9488-AF4F-9E5A-166A5EF5B457}"/>
              </a:ext>
            </a:extLst>
          </p:cNvPr>
          <p:cNvSpPr/>
          <p:nvPr/>
        </p:nvSpPr>
        <p:spPr>
          <a:xfrm>
            <a:off x="2090057" y="743059"/>
            <a:ext cx="45719" cy="11845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1ADA7B-099B-0F46-8BBB-2EC0013898E9}"/>
              </a:ext>
            </a:extLst>
          </p:cNvPr>
          <p:cNvSpPr/>
          <p:nvPr/>
        </p:nvSpPr>
        <p:spPr>
          <a:xfrm>
            <a:off x="7223760" y="1220615"/>
            <a:ext cx="45719" cy="4775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2F5299-A253-F343-B019-15013852E260}"/>
              </a:ext>
            </a:extLst>
          </p:cNvPr>
          <p:cNvSpPr/>
          <p:nvPr/>
        </p:nvSpPr>
        <p:spPr>
          <a:xfrm>
            <a:off x="3365427" y="984941"/>
            <a:ext cx="45719" cy="7132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53F9A6-8AAF-9C4C-B858-34B5D4F5A122}"/>
              </a:ext>
            </a:extLst>
          </p:cNvPr>
          <p:cNvSpPr txBox="1"/>
          <p:nvPr/>
        </p:nvSpPr>
        <p:spPr>
          <a:xfrm>
            <a:off x="1531123" y="289340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</a:t>
            </a:r>
            <a:r>
              <a:rPr lang="en-US" altLang="zh-CN" sz="2400" b="1" baseline="-25000" dirty="0"/>
              <a:t>D1</a:t>
            </a:r>
            <a:endParaRPr lang="en-US" sz="2400" b="1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FA07C-14A9-8943-B221-A7224F9616C0}"/>
              </a:ext>
            </a:extLst>
          </p:cNvPr>
          <p:cNvSpPr txBox="1"/>
          <p:nvPr/>
        </p:nvSpPr>
        <p:spPr>
          <a:xfrm>
            <a:off x="3125818" y="410281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</a:t>
            </a:r>
            <a:r>
              <a:rPr lang="en-US" altLang="zh-CN" sz="2400" b="1" baseline="-25000" dirty="0"/>
              <a:t>D2</a:t>
            </a:r>
            <a:endParaRPr lang="en-US" sz="2400" b="1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71FE1-B37A-7C40-A710-1E57546DEA54}"/>
              </a:ext>
            </a:extLst>
          </p:cNvPr>
          <p:cNvSpPr txBox="1"/>
          <p:nvPr/>
        </p:nvSpPr>
        <p:spPr>
          <a:xfrm>
            <a:off x="7504823" y="1096135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</a:t>
            </a:r>
            <a:endParaRPr lang="en-US" sz="24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B3EFC6-17CF-634F-8538-5A1912756721}"/>
              </a:ext>
            </a:extLst>
          </p:cNvPr>
          <p:cNvCxnSpPr/>
          <p:nvPr/>
        </p:nvCxnSpPr>
        <p:spPr>
          <a:xfrm>
            <a:off x="2135776" y="2202180"/>
            <a:ext cx="37454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ED065C-706C-9E4B-BBB9-E3746102B0B5}"/>
              </a:ext>
            </a:extLst>
          </p:cNvPr>
          <p:cNvSpPr txBox="1"/>
          <p:nvPr/>
        </p:nvSpPr>
        <p:spPr>
          <a:xfrm>
            <a:off x="4229100" y="2367643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F68D95-56AB-254B-9A18-EF9FF7E27FDE}"/>
              </a:ext>
            </a:extLst>
          </p:cNvPr>
          <p:cNvSpPr txBox="1"/>
          <p:nvPr/>
        </p:nvSpPr>
        <p:spPr>
          <a:xfrm>
            <a:off x="424543" y="3184072"/>
            <a:ext cx="81642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How</a:t>
            </a:r>
            <a:r>
              <a:rPr lang="zh-CN" altLang="en-US" sz="2000" dirty="0"/>
              <a:t> </a:t>
            </a:r>
            <a:r>
              <a:rPr lang="en-US" altLang="zh-CN" sz="2000" dirty="0"/>
              <a:t>do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know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object’s</a:t>
            </a:r>
            <a:r>
              <a:rPr lang="zh-CN" altLang="en-US" sz="2000" dirty="0"/>
              <a:t> </a:t>
            </a:r>
            <a:r>
              <a:rPr lang="en-US" altLang="zh-CN" sz="2000" dirty="0"/>
              <a:t>size</a:t>
            </a:r>
            <a:r>
              <a:rPr lang="zh-CN" altLang="en-US" sz="2000" dirty="0"/>
              <a:t> </a:t>
            </a:r>
            <a:r>
              <a:rPr lang="en-US" altLang="zh-CN" sz="2000" dirty="0"/>
              <a:t>(S</a:t>
            </a:r>
            <a:r>
              <a:rPr lang="en-US" altLang="zh-CN" sz="2000" baseline="-25000" dirty="0"/>
              <a:t>D</a:t>
            </a:r>
            <a:r>
              <a:rPr lang="en-US" altLang="zh-CN" sz="2000" dirty="0"/>
              <a:t>)</a:t>
            </a:r>
            <a:r>
              <a:rPr lang="zh-CN" altLang="en-US" sz="2000" dirty="0"/>
              <a:t> </a:t>
            </a:r>
            <a:r>
              <a:rPr lang="en-US" altLang="zh-CN" sz="2000" dirty="0"/>
              <a:t>based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sense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(s)?</a:t>
            </a:r>
          </a:p>
          <a:p>
            <a:endParaRPr lang="en-US" sz="2000" dirty="0"/>
          </a:p>
          <a:p>
            <a:r>
              <a:rPr lang="en-US" altLang="zh-CN" sz="2000" dirty="0"/>
              <a:t>Perceive</a:t>
            </a:r>
            <a:r>
              <a:rPr lang="zh-CN" altLang="en-US" sz="2000" dirty="0"/>
              <a:t> </a:t>
            </a:r>
            <a:r>
              <a:rPr lang="en-US" altLang="zh-CN" sz="2000" dirty="0"/>
              <a:t>distance</a:t>
            </a:r>
            <a:r>
              <a:rPr lang="zh-CN" altLang="en-US" sz="2000" dirty="0"/>
              <a:t> </a:t>
            </a:r>
            <a:r>
              <a:rPr lang="en-US" altLang="zh-CN" sz="2000" dirty="0"/>
              <a:t>(d)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infer</a:t>
            </a:r>
            <a:r>
              <a:rPr lang="zh-CN" altLang="en-US" sz="2000" dirty="0"/>
              <a:t> 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D</a:t>
            </a:r>
            <a:r>
              <a:rPr lang="zh-CN" altLang="en-US" sz="2000" dirty="0"/>
              <a:t> </a:t>
            </a:r>
            <a:r>
              <a:rPr lang="en-US" altLang="zh-CN" sz="2000" dirty="0"/>
              <a:t>given</a:t>
            </a:r>
            <a:r>
              <a:rPr lang="zh-CN" altLang="en-US" sz="2000" dirty="0"/>
              <a:t> </a:t>
            </a:r>
            <a:r>
              <a:rPr lang="en-US" altLang="zh-CN" sz="2000" dirty="0"/>
              <a:t>s.</a:t>
            </a:r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Inference</a:t>
            </a:r>
            <a:r>
              <a:rPr lang="zh-CN" altLang="en-US" sz="2000" dirty="0"/>
              <a:t> </a:t>
            </a:r>
            <a:r>
              <a:rPr lang="en-US" altLang="zh-CN" sz="2000" dirty="0"/>
              <a:t>rule:</a:t>
            </a:r>
            <a:r>
              <a:rPr lang="zh-CN" altLang="en-US" sz="2000" dirty="0"/>
              <a:t> 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D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f(s,</a:t>
            </a:r>
            <a:r>
              <a:rPr lang="zh-CN" altLang="en-US" sz="2000" dirty="0"/>
              <a:t> </a:t>
            </a:r>
            <a:r>
              <a:rPr lang="en-US" altLang="zh-CN" sz="2000" dirty="0"/>
              <a:t>d)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zh-CN" altLang="en-US" sz="2000" dirty="0"/>
              <a:t> </a:t>
            </a:r>
            <a:r>
              <a:rPr lang="en-US" altLang="zh-CN" sz="2000" dirty="0"/>
              <a:t>size-distance</a:t>
            </a:r>
            <a:r>
              <a:rPr lang="zh-CN" altLang="en-US" sz="2000" dirty="0"/>
              <a:t> </a:t>
            </a:r>
            <a:r>
              <a:rPr lang="en-US" altLang="zh-CN" sz="2000" dirty="0"/>
              <a:t>invariance</a:t>
            </a:r>
          </a:p>
          <a:p>
            <a:endParaRPr lang="en-US" sz="2000" dirty="0"/>
          </a:p>
          <a:p>
            <a:r>
              <a:rPr lang="en-US" altLang="zh-CN" sz="2000" dirty="0"/>
              <a:t>But</a:t>
            </a:r>
            <a:r>
              <a:rPr lang="zh-CN" altLang="en-US" sz="2000" dirty="0"/>
              <a:t> </a:t>
            </a:r>
            <a:r>
              <a:rPr lang="en-US" altLang="zh-CN" sz="2000" dirty="0"/>
              <a:t>how</a:t>
            </a:r>
            <a:r>
              <a:rPr lang="zh-CN" altLang="en-US" sz="2000" dirty="0"/>
              <a:t> </a:t>
            </a:r>
            <a:r>
              <a:rPr lang="en-US" altLang="zh-CN" sz="2000" dirty="0"/>
              <a:t>do</a:t>
            </a:r>
            <a:r>
              <a:rPr lang="zh-CN" altLang="en-US" sz="2000" dirty="0"/>
              <a:t> </a:t>
            </a: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know</a:t>
            </a:r>
            <a:r>
              <a:rPr lang="zh-CN" altLang="en-US" sz="2000" dirty="0"/>
              <a:t> </a:t>
            </a:r>
            <a:r>
              <a:rPr lang="en-US" altLang="zh-CN" sz="2000" dirty="0"/>
              <a:t>d?</a:t>
            </a:r>
            <a:r>
              <a:rPr lang="zh-CN" altLang="en-US" sz="2000" dirty="0"/>
              <a:t> </a:t>
            </a:r>
            <a:r>
              <a:rPr lang="en-US" altLang="zh-CN" sz="2000" dirty="0"/>
              <a:t>Use</a:t>
            </a:r>
            <a:r>
              <a:rPr lang="zh-CN" altLang="en-US" sz="2000" dirty="0"/>
              <a:t> </a:t>
            </a:r>
            <a:r>
              <a:rPr lang="en-US" altLang="zh-CN" sz="2000" dirty="0"/>
              <a:t>object’s</a:t>
            </a:r>
            <a:r>
              <a:rPr lang="zh-CN" altLang="en-US" sz="2000" dirty="0"/>
              <a:t> </a:t>
            </a:r>
            <a:r>
              <a:rPr lang="en-US" altLang="zh-CN" sz="2000" dirty="0"/>
              <a:t>size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cue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zh-CN" altLang="en-US" sz="2000" dirty="0"/>
              <a:t> </a:t>
            </a:r>
            <a:r>
              <a:rPr lang="en-US" altLang="zh-CN" sz="2000" dirty="0"/>
              <a:t>bigger</a:t>
            </a:r>
            <a:r>
              <a:rPr lang="zh-CN" altLang="en-US" sz="2000" dirty="0"/>
              <a:t> </a:t>
            </a:r>
            <a:r>
              <a:rPr lang="en-US" altLang="zh-CN" sz="2000" dirty="0"/>
              <a:t>objects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normally</a:t>
            </a:r>
            <a:r>
              <a:rPr lang="zh-CN" altLang="en-US" sz="2000" dirty="0"/>
              <a:t> </a:t>
            </a:r>
            <a:r>
              <a:rPr lang="en-US" altLang="zh-CN" sz="2000" dirty="0"/>
              <a:t>closer</a:t>
            </a:r>
          </a:p>
          <a:p>
            <a:endParaRPr lang="en-US" sz="2000" dirty="0"/>
          </a:p>
          <a:p>
            <a:r>
              <a:rPr lang="en-US" altLang="zh-CN" sz="2000" dirty="0"/>
              <a:t>Problematic?</a:t>
            </a:r>
            <a:r>
              <a:rPr lang="zh-CN" altLang="en-US" sz="2000" dirty="0"/>
              <a:t> </a:t>
            </a: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substituting</a:t>
            </a:r>
            <a:r>
              <a:rPr lang="zh-CN" altLang="en-US" sz="2000" dirty="0"/>
              <a:t> </a:t>
            </a:r>
            <a:r>
              <a:rPr lang="en-US" altLang="zh-CN" sz="2000" dirty="0"/>
              <a:t>one</a:t>
            </a:r>
            <a:r>
              <a:rPr lang="zh-CN" altLang="en-US" sz="2000" dirty="0"/>
              <a:t> </a:t>
            </a:r>
            <a:r>
              <a:rPr lang="en-US" altLang="zh-CN" sz="2000" dirty="0"/>
              <a:t>problem</a:t>
            </a:r>
            <a:r>
              <a:rPr lang="zh-CN" altLang="en-US" sz="2000" dirty="0"/>
              <a:t> </a:t>
            </a:r>
            <a:r>
              <a:rPr lang="en-US" altLang="zh-CN" sz="2000" dirty="0"/>
              <a:t>(perceiving</a:t>
            </a:r>
            <a:r>
              <a:rPr lang="zh-CN" altLang="en-US" sz="2000" dirty="0"/>
              <a:t> </a:t>
            </a:r>
            <a:r>
              <a:rPr lang="en-US" altLang="zh-CN" sz="2000" dirty="0"/>
              <a:t>size)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another</a:t>
            </a:r>
            <a:r>
              <a:rPr lang="zh-CN" altLang="en-US" sz="2000" dirty="0"/>
              <a:t> </a:t>
            </a:r>
            <a:r>
              <a:rPr lang="en-US" altLang="zh-CN" sz="2000" dirty="0"/>
              <a:t>(perceiving</a:t>
            </a:r>
            <a:r>
              <a:rPr lang="zh-CN" altLang="en-US" sz="2000" dirty="0"/>
              <a:t> </a:t>
            </a:r>
            <a:r>
              <a:rPr lang="en-US" altLang="zh-CN" sz="2000" dirty="0"/>
              <a:t>distance)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197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5345-EBBC-A746-B4A7-494E73B3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constructivist</a:t>
            </a:r>
            <a:r>
              <a:rPr lang="zh-CN" altLang="en-US" dirty="0"/>
              <a:t> </a:t>
            </a:r>
            <a:r>
              <a:rPr lang="en-US" altLang="zh-CN" dirty="0"/>
              <a:t>tradition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9EB34-78C7-364A-9011-61D33F5F9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61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2DB7-8400-474C-BC65-82C77A2B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computational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D992F-4A7C-074D-A57D-C314109BC3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2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7BED-A374-8240-BD42-697E1D83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David</a:t>
            </a:r>
            <a:r>
              <a:rPr lang="zh-CN" altLang="en-US" dirty="0"/>
              <a:t> </a:t>
            </a:r>
            <a:r>
              <a:rPr lang="en-US" altLang="zh-CN" dirty="0"/>
              <a:t>Marr’s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levels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B2504A-142A-9345-ACEB-92E5689A1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91" y="2131578"/>
            <a:ext cx="3036453" cy="1932421"/>
          </a:xfrm>
        </p:spPr>
        <p:txBody>
          <a:bodyPr/>
          <a:lstStyle/>
          <a:p>
            <a:r>
              <a:rPr lang="en-US" dirty="0"/>
              <a:t>David Marr (1982) : Computational theory of vision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D2CAE-88F2-3049-A373-2B61E14F7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67" y="2131579"/>
            <a:ext cx="5524500" cy="965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D484E2-A240-4E43-A89D-6A957C9C3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272" y="3386525"/>
            <a:ext cx="4121193" cy="1870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29AB66-2B69-6F4F-8667-3B85C3383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273" y="5256829"/>
            <a:ext cx="3545860" cy="14563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2D07E6-B49D-A044-A5B5-85A6FDB914ED}"/>
              </a:ext>
            </a:extLst>
          </p:cNvPr>
          <p:cNvSpPr txBox="1"/>
          <p:nvPr/>
        </p:nvSpPr>
        <p:spPr>
          <a:xfrm>
            <a:off x="2472338" y="3096779"/>
            <a:ext cx="290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L1: Computational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CD777-24BD-A548-B25F-D040D74547DF}"/>
              </a:ext>
            </a:extLst>
          </p:cNvPr>
          <p:cNvSpPr txBox="1"/>
          <p:nvPr/>
        </p:nvSpPr>
        <p:spPr>
          <a:xfrm>
            <a:off x="2472338" y="4312428"/>
            <a:ext cx="2461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L2: Algorithmic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5ECDC-824E-6E4E-8B4A-749B20B8C137}"/>
              </a:ext>
            </a:extLst>
          </p:cNvPr>
          <p:cNvSpPr txBox="1"/>
          <p:nvPr/>
        </p:nvSpPr>
        <p:spPr>
          <a:xfrm>
            <a:off x="2472338" y="5955126"/>
            <a:ext cx="297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L3: Implementation Level</a:t>
            </a:r>
          </a:p>
        </p:txBody>
      </p:sp>
      <p:pic>
        <p:nvPicPr>
          <p:cNvPr id="11" name="Picture 10" descr="Screen Shot 2013-07-25 at 11.29.44 AM.png">
            <a:extLst>
              <a:ext uri="{FF2B5EF4-FFF2-40B4-BE49-F238E27FC236}">
                <a16:creationId xmlns:a16="http://schemas.microsoft.com/office/drawing/2014/main" id="{F6152057-D19F-224F-B2C7-60C0C0B8432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27" y="3334649"/>
            <a:ext cx="1808988" cy="25811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B796C7-A002-1E4C-977D-EB8300955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2203" y="198837"/>
            <a:ext cx="1893006" cy="9528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52B2CB-428B-274B-8CD2-8E5382B75951}"/>
              </a:ext>
            </a:extLst>
          </p:cNvPr>
          <p:cNvSpPr txBox="1"/>
          <p:nvPr/>
        </p:nvSpPr>
        <p:spPr>
          <a:xfrm>
            <a:off x="3790396" y="523197"/>
            <a:ext cx="30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thermostat</a:t>
            </a:r>
            <a:r>
              <a:rPr lang="zh-CN" altLang="en-US" dirty="0"/>
              <a:t> </a:t>
            </a:r>
            <a:r>
              <a:rPr lang="en-US" altLang="zh-CN" dirty="0"/>
              <a:t>metaphor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4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83956C-0F16-A94B-A8DE-8F5F8A8CAD79}"/>
              </a:ext>
            </a:extLst>
          </p:cNvPr>
          <p:cNvSpPr txBox="1"/>
          <p:nvPr/>
        </p:nvSpPr>
        <p:spPr>
          <a:xfrm>
            <a:off x="438912" y="426720"/>
            <a:ext cx="8364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Computational</a:t>
            </a:r>
            <a:r>
              <a:rPr lang="zh-CN" altLang="en-US" dirty="0"/>
              <a:t> </a:t>
            </a:r>
            <a:r>
              <a:rPr lang="en-US" altLang="zh-CN" dirty="0"/>
              <a:t>level:</a:t>
            </a:r>
            <a:r>
              <a:rPr lang="zh-CN" altLang="en-US" dirty="0"/>
              <a:t> </a:t>
            </a:r>
            <a:r>
              <a:rPr lang="en-US" altLang="zh-CN" dirty="0"/>
              <a:t>dealing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signals</a:t>
            </a:r>
          </a:p>
          <a:p>
            <a:r>
              <a:rPr lang="en-US" altLang="zh-CN" dirty="0"/>
              <a:t>Algorithmic</a:t>
            </a:r>
            <a:r>
              <a:rPr lang="zh-CN" altLang="en-US" dirty="0"/>
              <a:t> </a:t>
            </a:r>
            <a:r>
              <a:rPr lang="en-US" altLang="zh-CN" dirty="0"/>
              <a:t>level:</a:t>
            </a:r>
            <a:r>
              <a:rPr lang="zh-CN" altLang="en-US" dirty="0"/>
              <a:t> </a:t>
            </a:r>
            <a:r>
              <a:rPr lang="en-US" altLang="zh-CN" dirty="0"/>
              <a:t>dealing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rules</a:t>
            </a:r>
            <a:r>
              <a:rPr lang="zh-CN" altLang="en-US" dirty="0"/>
              <a:t> </a:t>
            </a:r>
            <a:r>
              <a:rPr lang="en-US" altLang="zh-CN" dirty="0"/>
              <a:t>(software)</a:t>
            </a:r>
          </a:p>
          <a:p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level:</a:t>
            </a:r>
            <a:r>
              <a:rPr lang="zh-CN" altLang="en-US" dirty="0"/>
              <a:t> </a:t>
            </a:r>
            <a:r>
              <a:rPr lang="en-US" altLang="zh-CN" dirty="0"/>
              <a:t>handling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(hardware,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circuitry)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CEB59E-7004-CC48-B6A8-750220DE4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86" y="1649554"/>
            <a:ext cx="6348841" cy="50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73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BF698E-D5D3-EE40-B624-8222E7736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831"/>
            <a:ext cx="9144000" cy="52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41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1B0D4D-15F5-2B43-B924-922A743AF99D}"/>
              </a:ext>
            </a:extLst>
          </p:cNvPr>
          <p:cNvSpPr txBox="1"/>
          <p:nvPr/>
        </p:nvSpPr>
        <p:spPr>
          <a:xfrm>
            <a:off x="1474998" y="2593096"/>
            <a:ext cx="642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An</a:t>
            </a:r>
            <a:r>
              <a:rPr lang="zh-CN" altLang="en-US" b="1" dirty="0"/>
              <a:t> </a:t>
            </a:r>
            <a:r>
              <a:rPr lang="en-US" altLang="zh-CN" b="1" dirty="0"/>
              <a:t>example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image</a:t>
            </a:r>
            <a:r>
              <a:rPr lang="zh-CN" altLang="en-US" b="1" dirty="0"/>
              <a:t> </a:t>
            </a:r>
            <a:r>
              <a:rPr lang="en-US" altLang="zh-CN" b="1" dirty="0"/>
              <a:t>operator: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Laplacian</a:t>
            </a:r>
            <a:r>
              <a:rPr lang="zh-CN" altLang="en-US" b="1" dirty="0"/>
              <a:t> </a:t>
            </a:r>
            <a:r>
              <a:rPr lang="en-US" altLang="zh-CN" b="1" dirty="0"/>
              <a:t>operator</a:t>
            </a:r>
            <a:endParaRPr lang="en-US" b="1" dirty="0"/>
          </a:p>
        </p:txBody>
      </p:sp>
      <p:pic>
        <p:nvPicPr>
          <p:cNvPr id="1026" name="Picture 2" descr="page12image1812576">
            <a:extLst>
              <a:ext uri="{FF2B5EF4-FFF2-40B4-BE49-F238E27FC236}">
                <a16:creationId xmlns:a16="http://schemas.microsoft.com/office/drawing/2014/main" id="{9206BD64-8544-964A-B0CF-DD1217E6B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91" y="146303"/>
            <a:ext cx="3096768" cy="199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B8A396-C2C2-8F41-9CDC-2E474406C3B6}"/>
              </a:ext>
            </a:extLst>
          </p:cNvPr>
          <p:cNvSpPr/>
          <p:nvPr/>
        </p:nvSpPr>
        <p:spPr>
          <a:xfrm>
            <a:off x="4458026" y="3244334"/>
            <a:ext cx="227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olidFill>
                  <a:srgbClr val="FD7E15"/>
                </a:solidFill>
                <a:latin typeface="Helvetica" pitchFamily="2" charset="0"/>
              </a:rPr>
              <a:t> </a:t>
            </a:r>
            <a:endParaRPr lang="en-US" dirty="0"/>
          </a:p>
        </p:txBody>
      </p:sp>
      <p:pic>
        <p:nvPicPr>
          <p:cNvPr id="1027" name="Picture 3" descr="page12image1815712">
            <a:extLst>
              <a:ext uri="{FF2B5EF4-FFF2-40B4-BE49-F238E27FC236}">
                <a16:creationId xmlns:a16="http://schemas.microsoft.com/office/drawing/2014/main" id="{B5758CC4-810E-BE40-946A-B57AB7913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080" y="110126"/>
            <a:ext cx="1904880" cy="203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E2B9DDD6-485A-3642-B0A8-A33B3DB74465}"/>
              </a:ext>
            </a:extLst>
          </p:cNvPr>
          <p:cNvSpPr/>
          <p:nvPr/>
        </p:nvSpPr>
        <p:spPr>
          <a:xfrm rot="16200000">
            <a:off x="4642525" y="350777"/>
            <a:ext cx="918646" cy="1586746"/>
          </a:xfrm>
          <a:prstGeom prst="down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DD41B-DA10-F74F-90FD-4272ADDAA887}"/>
              </a:ext>
            </a:extLst>
          </p:cNvPr>
          <p:cNvSpPr txBox="1"/>
          <p:nvPr/>
        </p:nvSpPr>
        <p:spPr>
          <a:xfrm>
            <a:off x="775221" y="3413526"/>
            <a:ext cx="49234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Intensity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area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picture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derivative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intensity</a:t>
            </a:r>
            <a:r>
              <a:rPr lang="zh-CN" altLang="en-US" dirty="0"/>
              <a:t> </a:t>
            </a:r>
            <a:r>
              <a:rPr lang="en-US" altLang="zh-CN" dirty="0"/>
              <a:t>(rate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intensity)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gradient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derivative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intensity: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gradient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2B82D-297D-1A41-AD71-69D777048031}"/>
              </a:ext>
            </a:extLst>
          </p:cNvPr>
          <p:cNvSpPr txBox="1"/>
          <p:nvPr/>
        </p:nvSpPr>
        <p:spPr>
          <a:xfrm>
            <a:off x="2423281" y="220807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84465D-601E-EF4E-A687-BA42212C32A2}"/>
              </a:ext>
            </a:extLst>
          </p:cNvPr>
          <p:cNvSpPr txBox="1"/>
          <p:nvPr/>
        </p:nvSpPr>
        <p:spPr>
          <a:xfrm>
            <a:off x="6748426" y="217446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E84CF-344A-0546-8856-623E9AA2287C}"/>
              </a:ext>
            </a:extLst>
          </p:cNvPr>
          <p:cNvSpPr/>
          <p:nvPr/>
        </p:nvSpPr>
        <p:spPr>
          <a:xfrm>
            <a:off x="6490499" y="4411979"/>
            <a:ext cx="1612900" cy="86541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A827F5-9EB9-2F42-8597-0F5FE4A1D93D}"/>
              </a:ext>
            </a:extLst>
          </p:cNvPr>
          <p:cNvCxnSpPr/>
          <p:nvPr/>
        </p:nvCxnSpPr>
        <p:spPr>
          <a:xfrm>
            <a:off x="6490499" y="5045529"/>
            <a:ext cx="1612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010092-1323-DF4C-A3AB-9BA8D0A3FB6B}"/>
              </a:ext>
            </a:extLst>
          </p:cNvPr>
          <p:cNvSpPr txBox="1"/>
          <p:nvPr/>
        </p:nvSpPr>
        <p:spPr>
          <a:xfrm>
            <a:off x="6090557" y="4931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0E5185-16BB-BF4D-9799-1E185D137BDC}"/>
              </a:ext>
            </a:extLst>
          </p:cNvPr>
          <p:cNvSpPr/>
          <p:nvPr/>
        </p:nvSpPr>
        <p:spPr>
          <a:xfrm>
            <a:off x="6490499" y="5617029"/>
            <a:ext cx="1612900" cy="86541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4B6785-6E5D-6347-928A-A7AEAA913AB1}"/>
              </a:ext>
            </a:extLst>
          </p:cNvPr>
          <p:cNvCxnSpPr/>
          <p:nvPr/>
        </p:nvCxnSpPr>
        <p:spPr>
          <a:xfrm>
            <a:off x="6490499" y="6250579"/>
            <a:ext cx="1612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23021AA-165F-2246-8BD1-F3B508127045}"/>
              </a:ext>
            </a:extLst>
          </p:cNvPr>
          <p:cNvSpPr txBox="1"/>
          <p:nvPr/>
        </p:nvSpPr>
        <p:spPr>
          <a:xfrm>
            <a:off x="6090557" y="61362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D6F0196-F9AC-9B4A-A46A-DE8D3BC0CC6C}"/>
              </a:ext>
            </a:extLst>
          </p:cNvPr>
          <p:cNvSpPr/>
          <p:nvPr/>
        </p:nvSpPr>
        <p:spPr>
          <a:xfrm>
            <a:off x="6645729" y="5763986"/>
            <a:ext cx="1094014" cy="685800"/>
          </a:xfrm>
          <a:custGeom>
            <a:avLst/>
            <a:gdLst>
              <a:gd name="connsiteX0" fmla="*/ 0 w 1094014"/>
              <a:gd name="connsiteY0" fmla="*/ 473528 h 685800"/>
              <a:gd name="connsiteX1" fmla="*/ 244928 w 1094014"/>
              <a:gd name="connsiteY1" fmla="*/ 489857 h 685800"/>
              <a:gd name="connsiteX2" fmla="*/ 342900 w 1094014"/>
              <a:gd name="connsiteY2" fmla="*/ 0 h 685800"/>
              <a:gd name="connsiteX3" fmla="*/ 653142 w 1094014"/>
              <a:gd name="connsiteY3" fmla="*/ 685800 h 685800"/>
              <a:gd name="connsiteX4" fmla="*/ 767442 w 1094014"/>
              <a:gd name="connsiteY4" fmla="*/ 489857 h 685800"/>
              <a:gd name="connsiteX5" fmla="*/ 1094014 w 1094014"/>
              <a:gd name="connsiteY5" fmla="*/ 489857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4014" h="685800">
                <a:moveTo>
                  <a:pt x="0" y="473528"/>
                </a:moveTo>
                <a:lnTo>
                  <a:pt x="244928" y="489857"/>
                </a:lnTo>
                <a:lnTo>
                  <a:pt x="342900" y="0"/>
                </a:lnTo>
                <a:lnTo>
                  <a:pt x="653142" y="685800"/>
                </a:lnTo>
                <a:lnTo>
                  <a:pt x="767442" y="489857"/>
                </a:lnTo>
                <a:lnTo>
                  <a:pt x="1094014" y="489857"/>
                </a:lnTo>
              </a:path>
            </a:pathLst>
          </a:custGeom>
          <a:noFill/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64D87CE-2DAD-B649-94AB-4BB8E1ED6DAE}"/>
              </a:ext>
            </a:extLst>
          </p:cNvPr>
          <p:cNvSpPr/>
          <p:nvPr/>
        </p:nvSpPr>
        <p:spPr>
          <a:xfrm>
            <a:off x="6760029" y="4637314"/>
            <a:ext cx="1126671" cy="424543"/>
          </a:xfrm>
          <a:custGeom>
            <a:avLst/>
            <a:gdLst>
              <a:gd name="connsiteX0" fmla="*/ 0 w 1126671"/>
              <a:gd name="connsiteY0" fmla="*/ 408215 h 424543"/>
              <a:gd name="connsiteX1" fmla="*/ 375557 w 1126671"/>
              <a:gd name="connsiteY1" fmla="*/ 408215 h 424543"/>
              <a:gd name="connsiteX2" fmla="*/ 555171 w 1126671"/>
              <a:gd name="connsiteY2" fmla="*/ 0 h 424543"/>
              <a:gd name="connsiteX3" fmla="*/ 751114 w 1126671"/>
              <a:gd name="connsiteY3" fmla="*/ 424543 h 424543"/>
              <a:gd name="connsiteX4" fmla="*/ 1126671 w 1126671"/>
              <a:gd name="connsiteY4" fmla="*/ 424543 h 42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671" h="424543">
                <a:moveTo>
                  <a:pt x="0" y="408215"/>
                </a:moveTo>
                <a:lnTo>
                  <a:pt x="375557" y="408215"/>
                </a:lnTo>
                <a:lnTo>
                  <a:pt x="555171" y="0"/>
                </a:lnTo>
                <a:lnTo>
                  <a:pt x="751114" y="424543"/>
                </a:lnTo>
                <a:lnTo>
                  <a:pt x="1126671" y="424543"/>
                </a:lnTo>
              </a:path>
            </a:pathLst>
          </a:custGeom>
          <a:noFill/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60609F-2A96-2E43-A6A8-E5054D2DB325}"/>
              </a:ext>
            </a:extLst>
          </p:cNvPr>
          <p:cNvSpPr txBox="1"/>
          <p:nvPr/>
        </p:nvSpPr>
        <p:spPr>
          <a:xfrm>
            <a:off x="3362534" y="6250579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0-crossing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boundary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68C88B-9239-864C-8C73-A0DD505668DA}"/>
              </a:ext>
            </a:extLst>
          </p:cNvPr>
          <p:cNvCxnSpPr>
            <a:stCxn id="19" idx="3"/>
          </p:cNvCxnSpPr>
          <p:nvPr/>
        </p:nvCxnSpPr>
        <p:spPr>
          <a:xfrm flipV="1">
            <a:off x="6044679" y="6320943"/>
            <a:ext cx="1148057" cy="1143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29DCAB8-AB5E-9B4E-AAB7-2DDB8138CADE}"/>
              </a:ext>
            </a:extLst>
          </p:cNvPr>
          <p:cNvSpPr/>
          <p:nvPr/>
        </p:nvSpPr>
        <p:spPr>
          <a:xfrm>
            <a:off x="6490499" y="3261207"/>
            <a:ext cx="1612900" cy="86541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EEFA0AED-CE12-2345-9051-AC0813C8A7CD}"/>
              </a:ext>
            </a:extLst>
          </p:cNvPr>
          <p:cNvSpPr/>
          <p:nvPr/>
        </p:nvSpPr>
        <p:spPr>
          <a:xfrm>
            <a:off x="6461760" y="3486912"/>
            <a:ext cx="1560576" cy="414528"/>
          </a:xfrm>
          <a:custGeom>
            <a:avLst/>
            <a:gdLst>
              <a:gd name="connsiteX0" fmla="*/ 0 w 1560576"/>
              <a:gd name="connsiteY0" fmla="*/ 414528 h 414528"/>
              <a:gd name="connsiteX1" fmla="*/ 463296 w 1560576"/>
              <a:gd name="connsiteY1" fmla="*/ 414528 h 414528"/>
              <a:gd name="connsiteX2" fmla="*/ 719328 w 1560576"/>
              <a:gd name="connsiteY2" fmla="*/ 12192 h 414528"/>
              <a:gd name="connsiteX3" fmla="*/ 1560576 w 1560576"/>
              <a:gd name="connsiteY3" fmla="*/ 0 h 41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0576" h="414528">
                <a:moveTo>
                  <a:pt x="0" y="414528"/>
                </a:moveTo>
                <a:lnTo>
                  <a:pt x="463296" y="414528"/>
                </a:lnTo>
                <a:lnTo>
                  <a:pt x="719328" y="12192"/>
                </a:lnTo>
                <a:lnTo>
                  <a:pt x="1560576" y="0"/>
                </a:lnTo>
              </a:path>
            </a:pathLst>
          </a:custGeom>
          <a:noFill/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84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E2768-5538-9A47-8429-CBE64C24C9DF}"/>
              </a:ext>
            </a:extLst>
          </p:cNvPr>
          <p:cNvSpPr txBox="1"/>
          <p:nvPr/>
        </p:nvSpPr>
        <p:spPr>
          <a:xfrm>
            <a:off x="781259" y="608324"/>
            <a:ext cx="7229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Repeat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operation</a:t>
            </a:r>
            <a:r>
              <a:rPr lang="zh-CN" altLang="en-US" sz="2000" dirty="0"/>
              <a:t> </a:t>
            </a:r>
            <a:r>
              <a:rPr lang="en-US" altLang="zh-CN" sz="2000" dirty="0"/>
              <a:t>at</a:t>
            </a:r>
            <a:r>
              <a:rPr lang="zh-CN" altLang="en-US" sz="2000" dirty="0"/>
              <a:t> </a:t>
            </a:r>
            <a:r>
              <a:rPr lang="en-US" altLang="zh-CN" sz="2000" dirty="0"/>
              <a:t>multiple</a:t>
            </a:r>
            <a:r>
              <a:rPr lang="zh-CN" altLang="en-US" sz="2000" dirty="0"/>
              <a:t> </a:t>
            </a:r>
            <a:r>
              <a:rPr lang="en-US" altLang="zh-CN" sz="2000" dirty="0"/>
              <a:t>scales</a:t>
            </a:r>
          </a:p>
          <a:p>
            <a:r>
              <a:rPr lang="en-US" altLang="zh-CN" sz="2000" dirty="0"/>
              <a:t>Common</a:t>
            </a:r>
            <a:r>
              <a:rPr lang="zh-CN" altLang="en-US" sz="2000" dirty="0"/>
              <a:t> </a:t>
            </a:r>
            <a:r>
              <a:rPr lang="en-US" altLang="zh-CN" sz="2000" dirty="0"/>
              <a:t>0-crossings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best</a:t>
            </a:r>
            <a:r>
              <a:rPr lang="zh-CN" altLang="en-US" sz="2000" dirty="0"/>
              <a:t> </a:t>
            </a:r>
            <a:r>
              <a:rPr lang="en-US" altLang="zh-CN" sz="2000" dirty="0"/>
              <a:t>estimates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boundary/edge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CA4475-9C2F-DE43-9DBF-18D139266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3742"/>
            <a:ext cx="9144000" cy="31354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B89D65-121F-D94C-B1D2-26104F5468BB}"/>
              </a:ext>
            </a:extLst>
          </p:cNvPr>
          <p:cNvSpPr txBox="1"/>
          <p:nvPr/>
        </p:nvSpPr>
        <p:spPr>
          <a:xfrm>
            <a:off x="975360" y="5035296"/>
            <a:ext cx="751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Original</a:t>
            </a:r>
            <a:r>
              <a:rPr lang="zh-CN" altLang="en-US" dirty="0"/>
              <a:t>                                </a:t>
            </a:r>
            <a:r>
              <a:rPr lang="en-US" altLang="zh-CN" dirty="0"/>
              <a:t>Fine</a:t>
            </a:r>
            <a:r>
              <a:rPr lang="zh-CN" altLang="en-US" dirty="0"/>
              <a:t> </a:t>
            </a:r>
            <a:r>
              <a:rPr lang="en-US" altLang="zh-CN" dirty="0"/>
              <a:t>scale</a:t>
            </a:r>
            <a:r>
              <a:rPr lang="zh-CN" altLang="en-US" dirty="0"/>
              <a:t>                            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scale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B31FD-4929-7041-AF7A-A38C3CE0CA42}"/>
              </a:ext>
            </a:extLst>
          </p:cNvPr>
          <p:cNvSpPr txBox="1"/>
          <p:nvPr/>
        </p:nvSpPr>
        <p:spPr>
          <a:xfrm>
            <a:off x="792480" y="5852160"/>
            <a:ext cx="7207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PROBLEMS?</a:t>
            </a:r>
          </a:p>
          <a:p>
            <a:pPr algn="ctr"/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distinguishing</a:t>
            </a:r>
            <a:r>
              <a:rPr lang="zh-CN" altLang="en-US" dirty="0"/>
              <a:t> </a:t>
            </a:r>
            <a:r>
              <a:rPr lang="en-US" altLang="zh-CN" dirty="0"/>
              <a:t>intensity</a:t>
            </a:r>
            <a:r>
              <a:rPr lang="zh-CN" altLang="en-US" dirty="0"/>
              <a:t> </a:t>
            </a:r>
            <a:r>
              <a:rPr lang="en-US" altLang="zh-CN" dirty="0"/>
              <a:t>boundaries,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edges.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64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C90EAC-3A85-104A-8EBA-B7ED882CFE91}"/>
              </a:ext>
            </a:extLst>
          </p:cNvPr>
          <p:cNvSpPr txBox="1"/>
          <p:nvPr/>
        </p:nvSpPr>
        <p:spPr>
          <a:xfrm>
            <a:off x="1255776" y="1389888"/>
            <a:ext cx="6839712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b="1" dirty="0"/>
              <a:t>Other</a:t>
            </a:r>
            <a:r>
              <a:rPr lang="zh-CN" altLang="en-US" b="1" dirty="0"/>
              <a:t> </a:t>
            </a:r>
            <a:r>
              <a:rPr lang="en-US" altLang="zh-CN" b="1" dirty="0"/>
              <a:t>critiques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Marr’s</a:t>
            </a:r>
            <a:r>
              <a:rPr lang="zh-CN" altLang="en-US" b="1" dirty="0"/>
              <a:t> </a:t>
            </a:r>
            <a:r>
              <a:rPr lang="en-US" altLang="zh-CN" b="1" dirty="0"/>
              <a:t>approach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Algorithms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  <a:r>
              <a:rPr lang="zh-CN" altLang="en-US" dirty="0"/>
              <a:t> </a:t>
            </a:r>
            <a:r>
              <a:rPr lang="en-US" altLang="zh-CN" dirty="0"/>
              <a:t>situations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Makes</a:t>
            </a:r>
            <a:r>
              <a:rPr lang="zh-CN" altLang="en-US" dirty="0"/>
              <a:t> </a:t>
            </a:r>
            <a:r>
              <a:rPr lang="en-US" altLang="zh-CN" dirty="0"/>
              <a:t>convenient</a:t>
            </a:r>
            <a:r>
              <a:rPr lang="zh-CN" altLang="en-US" dirty="0"/>
              <a:t> </a:t>
            </a:r>
            <a:r>
              <a:rPr lang="en-US" altLang="zh-CN" dirty="0"/>
              <a:t>assumptions</a:t>
            </a:r>
            <a:r>
              <a:rPr lang="zh-CN" altLang="en-US" dirty="0"/>
              <a:t> </a:t>
            </a:r>
            <a:r>
              <a:rPr lang="en-US" altLang="zh-CN" dirty="0"/>
              <a:t>(which</a:t>
            </a:r>
            <a:r>
              <a:rPr lang="zh-CN" altLang="en-US" dirty="0"/>
              <a:t> </a:t>
            </a:r>
            <a:r>
              <a:rPr lang="en-US" altLang="zh-CN" dirty="0"/>
              <a:t>didn’t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hold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natural</a:t>
            </a:r>
            <a:r>
              <a:rPr lang="zh-CN" altLang="en-US" dirty="0"/>
              <a:t> </a:t>
            </a:r>
            <a:r>
              <a:rPr lang="en-US" altLang="zh-CN" dirty="0"/>
              <a:t>scenes)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priori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Euclidean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(must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looking</a:t>
            </a:r>
            <a:r>
              <a:rPr lang="zh-CN" altLang="en-US" dirty="0"/>
              <a:t> </a:t>
            </a:r>
            <a:r>
              <a:rPr lang="en-US" altLang="zh-CN" dirty="0"/>
              <a:t>for…inverse</a:t>
            </a:r>
            <a:r>
              <a:rPr lang="zh-CN" altLang="en-US" dirty="0"/>
              <a:t> </a:t>
            </a:r>
            <a:r>
              <a:rPr lang="en-US" altLang="zh-CN" dirty="0"/>
              <a:t>optics…)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suffers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constructivism: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err="1"/>
              <a:t>Nonspecificity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Inference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Representation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</a:p>
          <a:p>
            <a:pPr>
              <a:spcBef>
                <a:spcPts val="600"/>
              </a:spcBef>
            </a:pPr>
            <a:endParaRPr lang="en-US" altLang="zh-CN" dirty="0"/>
          </a:p>
          <a:p>
            <a:pPr algn="ctr">
              <a:spcBef>
                <a:spcPts val="600"/>
              </a:spcBef>
            </a:pPr>
            <a:r>
              <a:rPr lang="en-US" altLang="zh-CN" b="1" dirty="0"/>
              <a:t>Perception</a:t>
            </a:r>
            <a:r>
              <a:rPr lang="zh-CN" altLang="en-US" b="1" dirty="0"/>
              <a:t> </a:t>
            </a:r>
            <a:r>
              <a:rPr lang="en-US" altLang="zh-CN" b="1" dirty="0"/>
              <a:t>is</a:t>
            </a:r>
            <a:r>
              <a:rPr lang="zh-CN" altLang="en-US" b="1" dirty="0"/>
              <a:t> </a:t>
            </a:r>
            <a:r>
              <a:rPr lang="en-US" altLang="zh-CN" b="1" dirty="0"/>
              <a:t>indirect</a:t>
            </a:r>
            <a:r>
              <a:rPr lang="zh-CN" altLang="en-US" b="1" dirty="0"/>
              <a:t> 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488095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37CA-1CBE-C748-8AAE-495524B3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Bayesian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92277-C6D3-5745-9870-BEDB9FF90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22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BDDCBF-602C-8048-B5DA-3BC324E09FF3}"/>
              </a:ext>
            </a:extLst>
          </p:cNvPr>
          <p:cNvSpPr txBox="1"/>
          <p:nvPr/>
        </p:nvSpPr>
        <p:spPr>
          <a:xfrm>
            <a:off x="329184" y="548640"/>
            <a:ext cx="85250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Bayesian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contemporary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(still)</a:t>
            </a:r>
            <a:r>
              <a:rPr lang="zh-CN" altLang="en-US" dirty="0"/>
              <a:t> </a:t>
            </a:r>
            <a:r>
              <a:rPr lang="en-US" altLang="zh-CN" dirty="0"/>
              <a:t>popular</a:t>
            </a:r>
          </a:p>
          <a:p>
            <a:endParaRPr lang="en-US" dirty="0"/>
          </a:p>
          <a:p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probabilistic</a:t>
            </a:r>
            <a:r>
              <a:rPr lang="zh-CN" altLang="en-US" dirty="0"/>
              <a:t> </a:t>
            </a:r>
            <a:r>
              <a:rPr lang="en-US" altLang="zh-CN" dirty="0"/>
              <a:t>(not</a:t>
            </a:r>
            <a:r>
              <a:rPr lang="zh-CN" altLang="en-US" dirty="0"/>
              <a:t> </a:t>
            </a:r>
            <a:r>
              <a:rPr lang="en-US" altLang="zh-CN" dirty="0"/>
              <a:t>deterministic)</a:t>
            </a:r>
          </a:p>
          <a:p>
            <a:endParaRPr lang="en-US" dirty="0"/>
          </a:p>
          <a:p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brittle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copes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images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sensory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endParaRPr lang="en-US" dirty="0"/>
          </a:p>
          <a:p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Bayes’</a:t>
            </a:r>
            <a:r>
              <a:rPr lang="zh-CN" altLang="en-US" dirty="0"/>
              <a:t> </a:t>
            </a:r>
            <a:r>
              <a:rPr lang="en-US" altLang="zh-CN" dirty="0"/>
              <a:t>Rule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beyond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(inductive</a:t>
            </a:r>
            <a:r>
              <a:rPr lang="zh-CN" altLang="en-US" dirty="0"/>
              <a:t> </a:t>
            </a:r>
            <a:r>
              <a:rPr lang="en-US" altLang="zh-CN" dirty="0"/>
              <a:t>inference)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72124-5FFC-C141-8087-66C9A3940FCF}"/>
              </a:ext>
            </a:extLst>
          </p:cNvPr>
          <p:cNvSpPr txBox="1"/>
          <p:nvPr/>
        </p:nvSpPr>
        <p:spPr>
          <a:xfrm>
            <a:off x="614308" y="3291840"/>
            <a:ext cx="19834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(real)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08EA5-8CA8-1D4F-A90C-9D2EB98A898C}"/>
              </a:ext>
            </a:extLst>
          </p:cNvPr>
          <p:cNvSpPr txBox="1"/>
          <p:nvPr/>
        </p:nvSpPr>
        <p:spPr>
          <a:xfrm>
            <a:off x="4140767" y="3291840"/>
            <a:ext cx="114326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87F0C-C1AA-F646-AE43-AED7BC62788E}"/>
              </a:ext>
            </a:extLst>
          </p:cNvPr>
          <p:cNvSpPr txBox="1"/>
          <p:nvPr/>
        </p:nvSpPr>
        <p:spPr>
          <a:xfrm>
            <a:off x="7382256" y="3291840"/>
            <a:ext cx="9525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AECC76-8BB0-1341-99E6-A9678DC601D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597800" y="3491895"/>
            <a:ext cx="15429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B1C7BA-5935-D54B-9125-54B938836EE6}"/>
              </a:ext>
            </a:extLst>
          </p:cNvPr>
          <p:cNvCxnSpPr>
            <a:cxnSpLocks/>
          </p:cNvCxnSpPr>
          <p:nvPr/>
        </p:nvCxnSpPr>
        <p:spPr>
          <a:xfrm flipV="1">
            <a:off x="5364480" y="3491895"/>
            <a:ext cx="1877568" cy="11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9466E1-79E6-EC43-96AE-3732AEFCE402}"/>
              </a:ext>
            </a:extLst>
          </p:cNvPr>
          <p:cNvSpPr txBox="1"/>
          <p:nvPr/>
        </p:nvSpPr>
        <p:spPr>
          <a:xfrm>
            <a:off x="2878593" y="295998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E04C7-F9CE-CA48-994F-FE4FC1DF4593}"/>
              </a:ext>
            </a:extLst>
          </p:cNvPr>
          <p:cNvSpPr txBox="1"/>
          <p:nvPr/>
        </p:nvSpPr>
        <p:spPr>
          <a:xfrm>
            <a:off x="5769946" y="298364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1257D3-2DC1-C641-8692-58FF72A6E221}"/>
              </a:ext>
            </a:extLst>
          </p:cNvPr>
          <p:cNvSpPr txBox="1"/>
          <p:nvPr/>
        </p:nvSpPr>
        <p:spPr>
          <a:xfrm>
            <a:off x="234557" y="4017110"/>
            <a:ext cx="2839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p(S)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718D16-5E6A-1D4C-A196-2D9A2579011F}"/>
              </a:ext>
            </a:extLst>
          </p:cNvPr>
          <p:cNvSpPr txBox="1"/>
          <p:nvPr/>
        </p:nvSpPr>
        <p:spPr>
          <a:xfrm>
            <a:off x="3819197" y="3979203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p(I|S)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2C2278-6278-1C4A-86C7-ACD5E25FB1D5}"/>
              </a:ext>
            </a:extLst>
          </p:cNvPr>
          <p:cNvSpPr txBox="1"/>
          <p:nvPr/>
        </p:nvSpPr>
        <p:spPr>
          <a:xfrm>
            <a:off x="5956329" y="3968034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p(S|I)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Posterior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1A66B52-5041-494C-8714-7B6720FEE7DB}"/>
                  </a:ext>
                </a:extLst>
              </p:cNvPr>
              <p:cNvSpPr txBox="1"/>
              <p:nvPr/>
            </p:nvSpPr>
            <p:spPr>
              <a:xfrm>
                <a:off x="1358625" y="5340096"/>
                <a:ext cx="4955396" cy="846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Bayes’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rule: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1A66B52-5041-494C-8714-7B6720FEE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625" y="5340096"/>
                <a:ext cx="4955396" cy="846707"/>
              </a:xfrm>
              <a:prstGeom prst="rect">
                <a:avLst/>
              </a:prstGeom>
              <a:blipFill>
                <a:blip r:embed="rId3"/>
                <a:stretch>
                  <a:fillRect l="-2558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18CF270-FD27-7349-91B5-EC9A7BB5F19F}"/>
              </a:ext>
            </a:extLst>
          </p:cNvPr>
          <p:cNvSpPr txBox="1"/>
          <p:nvPr/>
        </p:nvSpPr>
        <p:spPr>
          <a:xfrm>
            <a:off x="6677721" y="61868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790D18-51FF-DC46-9162-3371522C343F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956329" y="6002435"/>
            <a:ext cx="721392" cy="369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378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8DB79E-2420-EF47-8AA0-4938F2847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978"/>
            <a:ext cx="9144000" cy="615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9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457D-3F93-0043-A059-066C3B8C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psychologists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58F00-D1CE-CA44-A7F1-23C34197D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392" y="2607754"/>
            <a:ext cx="7610476" cy="3670767"/>
          </a:xfrm>
        </p:spPr>
        <p:txBody>
          <a:bodyPr/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What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truth?</a:t>
            </a:r>
          </a:p>
          <a:p>
            <a:pPr lvl="1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Ontology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>
                <a:solidFill>
                  <a:schemeClr val="accent5"/>
                </a:solidFill>
              </a:rPr>
              <a:t>How</a:t>
            </a:r>
            <a:r>
              <a:rPr lang="zh-CN" altLang="en-US" dirty="0">
                <a:solidFill>
                  <a:schemeClr val="accent5"/>
                </a:solidFill>
              </a:rPr>
              <a:t> </a:t>
            </a:r>
            <a:r>
              <a:rPr lang="en-US" altLang="zh-CN" dirty="0">
                <a:solidFill>
                  <a:schemeClr val="accent5"/>
                </a:solidFill>
              </a:rPr>
              <a:t>do</a:t>
            </a:r>
            <a:r>
              <a:rPr lang="zh-CN" altLang="en-US" dirty="0">
                <a:solidFill>
                  <a:schemeClr val="accent5"/>
                </a:solidFill>
              </a:rPr>
              <a:t> </a:t>
            </a:r>
            <a:r>
              <a:rPr lang="en-US" altLang="zh-CN" dirty="0">
                <a:solidFill>
                  <a:schemeClr val="accent5"/>
                </a:solidFill>
              </a:rPr>
              <a:t>we</a:t>
            </a:r>
            <a:r>
              <a:rPr lang="zh-CN" altLang="en-US" dirty="0">
                <a:solidFill>
                  <a:schemeClr val="accent5"/>
                </a:solidFill>
              </a:rPr>
              <a:t> </a:t>
            </a:r>
            <a:r>
              <a:rPr lang="en-US" altLang="zh-CN" dirty="0">
                <a:solidFill>
                  <a:schemeClr val="accent5"/>
                </a:solidFill>
              </a:rPr>
              <a:t>know</a:t>
            </a:r>
            <a:r>
              <a:rPr lang="zh-CN" altLang="en-US" dirty="0">
                <a:solidFill>
                  <a:schemeClr val="accent5"/>
                </a:solidFill>
              </a:rPr>
              <a:t> </a:t>
            </a:r>
            <a:r>
              <a:rPr lang="en-US" altLang="zh-CN" dirty="0">
                <a:solidFill>
                  <a:schemeClr val="accent5"/>
                </a:solidFill>
              </a:rPr>
              <a:t>it?</a:t>
            </a: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Epistemology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60A13-D600-BB40-8FA7-52303532BADB}"/>
              </a:ext>
            </a:extLst>
          </p:cNvPr>
          <p:cNvSpPr txBox="1"/>
          <p:nvPr/>
        </p:nvSpPr>
        <p:spPr>
          <a:xfrm>
            <a:off x="4189476" y="2255520"/>
            <a:ext cx="4535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Truth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exists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as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mental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constructions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(idealism,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Plato)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truth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as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experience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(phenomenalism,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George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Berkeley)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90CBC-EE06-A844-8F3E-1EC108110505}"/>
              </a:ext>
            </a:extLst>
          </p:cNvPr>
          <p:cNvSpPr txBox="1"/>
          <p:nvPr/>
        </p:nvSpPr>
        <p:spPr>
          <a:xfrm>
            <a:off x="4189476" y="3396114"/>
            <a:ext cx="453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Truth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exists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objectively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world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(ecological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realism)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1D100-8E74-B24C-B4AD-F44FABF31414}"/>
              </a:ext>
            </a:extLst>
          </p:cNvPr>
          <p:cNvSpPr txBox="1"/>
          <p:nvPr/>
        </p:nvSpPr>
        <p:spPr>
          <a:xfrm>
            <a:off x="4189476" y="4700044"/>
            <a:ext cx="453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Indirectly</a:t>
            </a:r>
            <a:r>
              <a:rPr lang="zh-CN" altLang="en-US" dirty="0">
                <a:solidFill>
                  <a:schemeClr val="accent5"/>
                </a:solidFill>
              </a:rPr>
              <a:t> </a:t>
            </a:r>
            <a:r>
              <a:rPr lang="en-US" altLang="zh-CN" dirty="0">
                <a:solidFill>
                  <a:schemeClr val="accent5"/>
                </a:solidFill>
              </a:rPr>
              <a:t>–</a:t>
            </a:r>
            <a:r>
              <a:rPr lang="zh-CN" altLang="en-US" dirty="0">
                <a:solidFill>
                  <a:schemeClr val="accent5"/>
                </a:solidFill>
              </a:rPr>
              <a:t> </a:t>
            </a:r>
            <a:r>
              <a:rPr lang="en-US" altLang="zh-CN" dirty="0">
                <a:solidFill>
                  <a:schemeClr val="accent5"/>
                </a:solidFill>
              </a:rPr>
              <a:t>represent,</a:t>
            </a:r>
            <a:r>
              <a:rPr lang="zh-CN" altLang="en-US" dirty="0">
                <a:solidFill>
                  <a:schemeClr val="accent5"/>
                </a:solidFill>
              </a:rPr>
              <a:t> </a:t>
            </a:r>
            <a:r>
              <a:rPr lang="en-US" altLang="zh-CN" dirty="0">
                <a:solidFill>
                  <a:schemeClr val="accent5"/>
                </a:solidFill>
              </a:rPr>
              <a:t>construct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46F244-2DA9-FE4C-AB57-E905DFA3A5E8}"/>
              </a:ext>
            </a:extLst>
          </p:cNvPr>
          <p:cNvSpPr txBox="1"/>
          <p:nvPr/>
        </p:nvSpPr>
        <p:spPr>
          <a:xfrm>
            <a:off x="4189476" y="5239397"/>
            <a:ext cx="453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Directly</a:t>
            </a:r>
            <a:r>
              <a:rPr lang="zh-CN" altLang="en-US" dirty="0">
                <a:solidFill>
                  <a:schemeClr val="accent5"/>
                </a:solidFill>
              </a:rPr>
              <a:t> </a:t>
            </a:r>
            <a:r>
              <a:rPr lang="en-US" altLang="zh-CN" dirty="0">
                <a:solidFill>
                  <a:schemeClr val="accent5"/>
                </a:solidFill>
              </a:rPr>
              <a:t>–</a:t>
            </a:r>
            <a:r>
              <a:rPr lang="zh-CN" altLang="en-US" dirty="0">
                <a:solidFill>
                  <a:schemeClr val="accent5"/>
                </a:solidFill>
              </a:rPr>
              <a:t> </a:t>
            </a:r>
            <a:r>
              <a:rPr lang="en-US" altLang="zh-CN" dirty="0">
                <a:solidFill>
                  <a:schemeClr val="accent5"/>
                </a:solidFill>
              </a:rPr>
              <a:t>via</a:t>
            </a:r>
            <a:r>
              <a:rPr lang="zh-CN" altLang="en-US" dirty="0">
                <a:solidFill>
                  <a:schemeClr val="accent5"/>
                </a:solidFill>
              </a:rPr>
              <a:t> </a:t>
            </a:r>
            <a:r>
              <a:rPr lang="en-US" altLang="zh-CN" dirty="0">
                <a:solidFill>
                  <a:schemeClr val="accent5"/>
                </a:solidFill>
              </a:rPr>
              <a:t>physical</a:t>
            </a:r>
            <a:r>
              <a:rPr lang="zh-CN" altLang="en-US" dirty="0">
                <a:solidFill>
                  <a:schemeClr val="accent5"/>
                </a:solidFill>
              </a:rPr>
              <a:t> </a:t>
            </a:r>
            <a:r>
              <a:rPr lang="en-US" altLang="zh-CN" dirty="0">
                <a:solidFill>
                  <a:schemeClr val="accent5"/>
                </a:solidFill>
              </a:rPr>
              <a:t>interactions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88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08FD0D-60A6-B246-B8FC-A7AA32A70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7262"/>
            <a:ext cx="9144000" cy="526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34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452CF0-2671-FA47-B251-C50720A4D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61"/>
            <a:ext cx="9144000" cy="682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21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C90EAC-3A85-104A-8EBA-B7ED882CFE91}"/>
              </a:ext>
            </a:extLst>
          </p:cNvPr>
          <p:cNvSpPr txBox="1"/>
          <p:nvPr/>
        </p:nvSpPr>
        <p:spPr>
          <a:xfrm>
            <a:off x="1255776" y="1389888"/>
            <a:ext cx="683971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b="1" dirty="0"/>
              <a:t>Critiques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Bayesian</a:t>
            </a:r>
            <a:r>
              <a:rPr lang="zh-CN" altLang="en-US" b="1" dirty="0"/>
              <a:t> </a:t>
            </a:r>
            <a:r>
              <a:rPr lang="en-US" altLang="zh-CN" b="1" dirty="0"/>
              <a:t>approach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Prior?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it?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doing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Bayesian</a:t>
            </a:r>
            <a:r>
              <a:rPr lang="zh-CN" altLang="en-US" dirty="0"/>
              <a:t> </a:t>
            </a:r>
            <a:r>
              <a:rPr lang="en-US" altLang="zh-CN" dirty="0"/>
              <a:t>approach…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tends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driven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experiences,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motivated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theories.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suffers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constructivism: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err="1"/>
              <a:t>Nonspecificity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Inference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Representation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</a:p>
          <a:p>
            <a:pPr>
              <a:spcBef>
                <a:spcPts val="600"/>
              </a:spcBef>
            </a:pPr>
            <a:endParaRPr lang="en-US" altLang="zh-CN" dirty="0"/>
          </a:p>
          <a:p>
            <a:pPr algn="ctr">
              <a:spcBef>
                <a:spcPts val="600"/>
              </a:spcBef>
            </a:pPr>
            <a:r>
              <a:rPr lang="en-US" altLang="zh-CN" b="1" dirty="0"/>
              <a:t>Perception</a:t>
            </a:r>
            <a:r>
              <a:rPr lang="zh-CN" altLang="en-US" b="1" dirty="0"/>
              <a:t> </a:t>
            </a:r>
            <a:r>
              <a:rPr lang="en-US" altLang="zh-CN" b="1" dirty="0"/>
              <a:t>is</a:t>
            </a:r>
            <a:r>
              <a:rPr lang="zh-CN" altLang="en-US" b="1" dirty="0"/>
              <a:t> </a:t>
            </a:r>
            <a:r>
              <a:rPr lang="en-US" altLang="zh-CN" b="1" dirty="0"/>
              <a:t>indirect</a:t>
            </a:r>
            <a:r>
              <a:rPr lang="zh-CN" altLang="en-US" b="1" dirty="0"/>
              <a:t> 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401227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FB1A-1AC5-C943-BA55-B68B6F77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B6195-F206-A94D-95A9-9EAE91C4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Proffitt, D. (1999) Inferential vs. ecological approaches to perception. In R.J. Sternberg (Ed.), </a:t>
            </a:r>
            <a:r>
              <a:rPr lang="en-US" i="1" dirty="0"/>
              <a:t>The nature of cognition.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0B3E-4C16-9A47-BEDD-3AED3542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traditional</a:t>
            </a:r>
            <a:r>
              <a:rPr lang="zh-CN" altLang="en-US" dirty="0"/>
              <a:t> </a:t>
            </a:r>
            <a:r>
              <a:rPr lang="en-US" altLang="zh-CN" dirty="0"/>
              <a:t>idea…</a:t>
            </a:r>
            <a:r>
              <a:rPr lang="zh-CN" altLang="en-US" dirty="0"/>
              <a:t> </a:t>
            </a:r>
            <a:r>
              <a:rPr lang="en-US" altLang="zh-CN" dirty="0"/>
              <a:t>(constructivism)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68B5C-A308-1646-BADC-20BD7616C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06" y="2269744"/>
            <a:ext cx="3898900" cy="370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B5A7A-2118-DA48-8FD6-858E49AB6470}"/>
              </a:ext>
            </a:extLst>
          </p:cNvPr>
          <p:cNvSpPr txBox="1"/>
          <p:nvPr/>
        </p:nvSpPr>
        <p:spPr>
          <a:xfrm>
            <a:off x="4456907" y="2492728"/>
            <a:ext cx="44569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u="sng" dirty="0"/>
              <a:t>The</a:t>
            </a:r>
            <a:r>
              <a:rPr lang="zh-CN" altLang="en-US" u="sng" dirty="0"/>
              <a:t> </a:t>
            </a:r>
            <a:r>
              <a:rPr lang="en-US" altLang="zh-CN" u="sng" dirty="0"/>
              <a:t>submarine</a:t>
            </a:r>
            <a:r>
              <a:rPr lang="zh-CN" altLang="en-US" u="sng" dirty="0"/>
              <a:t> </a:t>
            </a:r>
            <a:r>
              <a:rPr lang="en-US" altLang="zh-CN" u="sng" dirty="0"/>
              <a:t>metaphor</a:t>
            </a:r>
            <a:r>
              <a:rPr lang="en-US" altLang="zh-CN" dirty="0"/>
              <a:t>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periscope</a:t>
            </a:r>
            <a:r>
              <a:rPr lang="zh-CN" altLang="en-US" dirty="0"/>
              <a:t> </a:t>
            </a:r>
            <a:r>
              <a:rPr lang="en-US" altLang="zh-CN" dirty="0"/>
              <a:t>images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world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world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knobs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levers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move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body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1F703-FA94-C445-91E4-12EF35D28C18}"/>
              </a:ext>
            </a:extLst>
          </p:cNvPr>
          <p:cNvSpPr txBox="1"/>
          <p:nvPr/>
        </p:nvSpPr>
        <p:spPr>
          <a:xfrm>
            <a:off x="4773898" y="4779264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INDIRECT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079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A533-B5CD-F640-904F-7F5E1583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fundamental</a:t>
            </a:r>
            <a:r>
              <a:rPr lang="zh-CN" altLang="en-US" sz="2800" dirty="0"/>
              <a:t> </a:t>
            </a:r>
            <a:r>
              <a:rPr lang="en-US" altLang="zh-CN" sz="2800" dirty="0"/>
              <a:t>problem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visual</a:t>
            </a:r>
            <a:r>
              <a:rPr lang="zh-CN" altLang="en-US" sz="2800" dirty="0"/>
              <a:t> </a:t>
            </a:r>
            <a:r>
              <a:rPr lang="en-US" altLang="zh-CN" sz="2800" dirty="0"/>
              <a:t>perception</a:t>
            </a:r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A1868B-ED9D-494E-9A60-189CE0355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99" y="2560320"/>
            <a:ext cx="8320814" cy="3852672"/>
          </a:xfrm>
        </p:spPr>
        <p:txBody>
          <a:bodyPr>
            <a:normAutofit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3D</a:t>
            </a:r>
            <a:r>
              <a:rPr lang="zh-CN" altLang="en-US" dirty="0"/>
              <a:t> </a:t>
            </a:r>
            <a:r>
              <a:rPr lang="en-US" altLang="zh-CN" dirty="0"/>
              <a:t>objects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clearly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US" altLang="zh-CN" dirty="0"/>
              <a:t>boundaries,</a:t>
            </a:r>
            <a:r>
              <a:rPr lang="zh-CN" altLang="en-US" dirty="0"/>
              <a:t> </a:t>
            </a:r>
            <a:r>
              <a:rPr lang="en-US" altLang="zh-CN" dirty="0"/>
              <a:t>shapes,</a:t>
            </a:r>
            <a:r>
              <a:rPr lang="zh-CN" altLang="en-US" dirty="0"/>
              <a:t> </a:t>
            </a:r>
            <a:r>
              <a:rPr lang="en-US" altLang="zh-CN" dirty="0"/>
              <a:t>sizes,</a:t>
            </a:r>
            <a:r>
              <a:rPr lang="zh-CN" altLang="en-US" dirty="0"/>
              <a:t> </a:t>
            </a:r>
            <a:r>
              <a:rPr lang="en-US" altLang="zh-CN" dirty="0"/>
              <a:t>colors,</a:t>
            </a:r>
            <a:r>
              <a:rPr lang="zh-CN" altLang="en-US" dirty="0"/>
              <a:t> </a:t>
            </a:r>
            <a:r>
              <a:rPr lang="en-US" altLang="zh-CN" dirty="0"/>
              <a:t>surface</a:t>
            </a:r>
            <a:r>
              <a:rPr lang="zh-CN" altLang="en-US" dirty="0"/>
              <a:t> </a:t>
            </a:r>
            <a:r>
              <a:rPr lang="en-US" altLang="zh-CN" dirty="0"/>
              <a:t>orientations,</a:t>
            </a:r>
            <a:r>
              <a:rPr lang="zh-CN" altLang="en-US" dirty="0"/>
              <a:t> </a:t>
            </a:r>
            <a:r>
              <a:rPr lang="en-US" altLang="zh-CN" dirty="0"/>
              <a:t>textures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</a:p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visual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begins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2D</a:t>
            </a:r>
            <a:r>
              <a:rPr lang="zh-CN" altLang="en-US" dirty="0"/>
              <a:t> </a:t>
            </a:r>
            <a:r>
              <a:rPr lang="en-US" altLang="zh-CN" dirty="0"/>
              <a:t>images</a:t>
            </a:r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perceive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3D</a:t>
            </a:r>
            <a:r>
              <a:rPr lang="zh-CN" altLang="en-US" dirty="0"/>
              <a:t> </a:t>
            </a:r>
            <a:r>
              <a:rPr lang="en-US" altLang="zh-CN" dirty="0"/>
              <a:t>world</a:t>
            </a:r>
            <a:r>
              <a:rPr lang="zh-CN" altLang="en-US" dirty="0"/>
              <a:t> </a:t>
            </a:r>
            <a:r>
              <a:rPr lang="en-US" altLang="zh-CN" dirty="0"/>
              <a:t>(distal</a:t>
            </a:r>
            <a:r>
              <a:rPr lang="zh-CN" altLang="en-US" dirty="0"/>
              <a:t> </a:t>
            </a:r>
            <a:r>
              <a:rPr lang="en-US" altLang="zh-CN" dirty="0"/>
              <a:t>stimulus)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2D</a:t>
            </a:r>
            <a:r>
              <a:rPr lang="zh-CN" altLang="en-US" dirty="0"/>
              <a:t> </a:t>
            </a:r>
            <a:r>
              <a:rPr lang="en-US" altLang="zh-CN" dirty="0"/>
              <a:t>images</a:t>
            </a:r>
            <a:r>
              <a:rPr lang="zh-CN" altLang="en-US" dirty="0"/>
              <a:t> </a:t>
            </a:r>
            <a:r>
              <a:rPr lang="en-US" altLang="zh-CN" dirty="0"/>
              <a:t>(proximal</a:t>
            </a:r>
            <a:r>
              <a:rPr lang="zh-CN" altLang="en-US" dirty="0"/>
              <a:t> </a:t>
            </a:r>
            <a:r>
              <a:rPr lang="en-US" altLang="zh-CN" dirty="0"/>
              <a:t>stimulus)?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8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A533-B5CD-F640-904F-7F5E1583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know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world</a:t>
            </a:r>
            <a:r>
              <a:rPr lang="zh-CN" altLang="en-US" sz="2800" dirty="0"/>
              <a:t> </a:t>
            </a:r>
            <a:r>
              <a:rPr lang="en-US" altLang="zh-CN" sz="2800" dirty="0"/>
              <a:t>from</a:t>
            </a:r>
            <a:r>
              <a:rPr lang="zh-CN" altLang="en-US" sz="2800" dirty="0"/>
              <a:t> </a:t>
            </a:r>
            <a:r>
              <a:rPr lang="en-US" altLang="zh-CN" sz="2800" dirty="0"/>
              <a:t>its</a:t>
            </a:r>
            <a:r>
              <a:rPr lang="zh-CN" altLang="en-US" sz="2800" dirty="0"/>
              <a:t> </a:t>
            </a:r>
            <a:r>
              <a:rPr lang="en-US" altLang="zh-CN" sz="2800" dirty="0"/>
              <a:t>representations</a:t>
            </a:r>
            <a:r>
              <a:rPr lang="zh-CN" altLang="en-US" sz="2800" dirty="0"/>
              <a:t> </a:t>
            </a:r>
            <a:r>
              <a:rPr lang="en-US" altLang="zh-CN" sz="2800" dirty="0"/>
              <a:t>–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constructive</a:t>
            </a:r>
            <a:r>
              <a:rPr lang="zh-CN" altLang="en-US" sz="2800" dirty="0"/>
              <a:t> </a:t>
            </a:r>
            <a:r>
              <a:rPr lang="en-US" altLang="zh-CN" sz="2800" dirty="0"/>
              <a:t>approach</a:t>
            </a:r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A1868B-ED9D-494E-9A60-189CE0355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78" y="2038256"/>
            <a:ext cx="3962400" cy="4819744"/>
          </a:xfrm>
        </p:spPr>
        <p:txBody>
          <a:bodyPr>
            <a:normAutofit/>
          </a:bodyPr>
          <a:lstStyle/>
          <a:p>
            <a:r>
              <a:rPr lang="en-US" dirty="0"/>
              <a:t>How do we see? The “traditional” way of thinking…</a:t>
            </a:r>
          </a:p>
          <a:p>
            <a:pPr lvl="1"/>
            <a:r>
              <a:rPr lang="en-US" dirty="0"/>
              <a:t>Light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Retinal stimulation </a:t>
            </a:r>
            <a:r>
              <a:rPr lang="en-US" dirty="0">
                <a:sym typeface="Wingdings"/>
              </a:rPr>
              <a:t> neural impulses  brain computes and reconstructs the world observed</a:t>
            </a:r>
          </a:p>
          <a:p>
            <a:pPr lvl="1"/>
            <a:r>
              <a:rPr lang="en-US" dirty="0">
                <a:sym typeface="Wingdings"/>
              </a:rPr>
              <a:t>Indirect perception – constructivism</a:t>
            </a:r>
          </a:p>
          <a:p>
            <a:pPr lvl="1"/>
            <a:r>
              <a:rPr lang="en-US" dirty="0">
                <a:sym typeface="Wingdings"/>
              </a:rPr>
              <a:t>Does light result in perception after it shines on the retina?</a:t>
            </a:r>
          </a:p>
        </p:txBody>
      </p:sp>
      <p:pic>
        <p:nvPicPr>
          <p:cNvPr id="5" name="Picture 2" descr="http://www.schoolphysics.co.uk/age11-14/Light/text/Pinhole_camera/images/2.png">
            <a:extLst>
              <a:ext uri="{FF2B5EF4-FFF2-40B4-BE49-F238E27FC236}">
                <a16:creationId xmlns:a16="http://schemas.microsoft.com/office/drawing/2014/main" id="{C4B15FA9-42C6-BB4C-828D-72431E90E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906" y="2705100"/>
            <a:ext cx="46672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95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427" t="9411"/>
          <a:stretch/>
        </p:blipFill>
        <p:spPr>
          <a:xfrm>
            <a:off x="2841171" y="802887"/>
            <a:ext cx="5889892" cy="41589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65" y="4291584"/>
            <a:ext cx="2276475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68390" y="433555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constructive</a:t>
            </a:r>
            <a:r>
              <a:rPr lang="en-US" dirty="0"/>
              <a:t> process of perception</a:t>
            </a:r>
          </a:p>
        </p:txBody>
      </p:sp>
    </p:spTree>
    <p:extLst>
      <p:ext uri="{BB962C8B-B14F-4D97-AF65-F5344CB8AC3E}">
        <p14:creationId xmlns:p14="http://schemas.microsoft.com/office/powerpoint/2010/main" val="60420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1F44-05E6-B84F-A68D-06B4A231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Helmholtzian</a:t>
            </a:r>
            <a:r>
              <a:rPr lang="zh-CN" altLang="en-US" dirty="0"/>
              <a:t> </a:t>
            </a:r>
            <a:r>
              <a:rPr lang="en-US" altLang="zh-CN" dirty="0"/>
              <a:t>Constructive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A146-4C4D-084C-AD74-677D469F9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4283465"/>
            <a:ext cx="8656320" cy="17309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Perception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of)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constructing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mental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world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(impoverished)</a:t>
            </a:r>
            <a:r>
              <a:rPr lang="zh-CN" altLang="en-US" dirty="0"/>
              <a:t> </a:t>
            </a:r>
            <a:r>
              <a:rPr lang="en-US" altLang="zh-CN" dirty="0"/>
              <a:t>sensory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</a:p>
          <a:p>
            <a:pPr marL="0" indent="0">
              <a:buNone/>
            </a:pP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features:</a:t>
            </a:r>
            <a:r>
              <a:rPr lang="zh-CN" altLang="en-US" dirty="0"/>
              <a:t> </a:t>
            </a:r>
            <a:r>
              <a:rPr lang="en-US" altLang="zh-CN" dirty="0" err="1"/>
              <a:t>nonspecificity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inference,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endParaRPr lang="en-US" dirty="0"/>
          </a:p>
          <a:p>
            <a:pPr marL="0" indent="0">
              <a:buNone/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labelled:</a:t>
            </a:r>
            <a:r>
              <a:rPr lang="zh-CN" altLang="en-US" dirty="0"/>
              <a:t> </a:t>
            </a:r>
            <a:r>
              <a:rPr lang="en-US" altLang="zh-CN" dirty="0"/>
              <a:t>indirect,</a:t>
            </a:r>
            <a:r>
              <a:rPr lang="zh-CN" altLang="en-US" dirty="0"/>
              <a:t> </a:t>
            </a:r>
            <a:r>
              <a:rPr lang="en-US" altLang="zh-CN" dirty="0"/>
              <a:t>inferential,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representational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B6F1C-B5B2-154A-AAA5-F71906BAE5DB}"/>
              </a:ext>
            </a:extLst>
          </p:cNvPr>
          <p:cNvSpPr txBox="1"/>
          <p:nvPr/>
        </p:nvSpPr>
        <p:spPr>
          <a:xfrm>
            <a:off x="694944" y="252374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3D</a:t>
            </a:r>
            <a:r>
              <a:rPr lang="zh-CN" altLang="en-US" dirty="0"/>
              <a:t> </a:t>
            </a:r>
            <a:r>
              <a:rPr lang="en-US" altLang="zh-CN" dirty="0"/>
              <a:t>world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70790-B9F6-9242-BA13-070EF8641969}"/>
              </a:ext>
            </a:extLst>
          </p:cNvPr>
          <p:cNvSpPr txBox="1"/>
          <p:nvPr/>
        </p:nvSpPr>
        <p:spPr>
          <a:xfrm>
            <a:off x="2554224" y="252374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2D</a:t>
            </a:r>
            <a:r>
              <a:rPr lang="zh-CN" altLang="en-US" dirty="0"/>
              <a:t> </a:t>
            </a:r>
            <a:r>
              <a:rPr lang="en-US" altLang="zh-CN" dirty="0"/>
              <a:t>images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649CD-4043-6849-8CEE-4B9F93F00ABF}"/>
              </a:ext>
            </a:extLst>
          </p:cNvPr>
          <p:cNvSpPr txBox="1"/>
          <p:nvPr/>
        </p:nvSpPr>
        <p:spPr>
          <a:xfrm>
            <a:off x="4512408" y="2523744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Sense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A3F40-C6B7-AB43-8593-2BF32A6C5B0A}"/>
              </a:ext>
            </a:extLst>
          </p:cNvPr>
          <p:cNvSpPr txBox="1"/>
          <p:nvPr/>
        </p:nvSpPr>
        <p:spPr>
          <a:xfrm>
            <a:off x="6653816" y="2407104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3D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</a:p>
          <a:p>
            <a:r>
              <a:rPr lang="en-US" altLang="zh-CN" dirty="0"/>
              <a:t>(aka</a:t>
            </a:r>
            <a:r>
              <a:rPr lang="zh-CN" altLang="en-US" dirty="0"/>
              <a:t> </a:t>
            </a:r>
            <a:r>
              <a:rPr lang="en-US" altLang="zh-CN" dirty="0"/>
              <a:t>mental</a:t>
            </a:r>
            <a:r>
              <a:rPr lang="zh-CN" altLang="en-US" dirty="0"/>
              <a:t> </a:t>
            </a:r>
            <a:r>
              <a:rPr lang="en-US" altLang="zh-CN" dirty="0"/>
              <a:t>model)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31144D-4A07-C746-A413-AFDE48AED1A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60648" y="2708410"/>
            <a:ext cx="6935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6FB18-DC3F-3649-AFBE-9F3540296F22}"/>
              </a:ext>
            </a:extLst>
          </p:cNvPr>
          <p:cNvCxnSpPr/>
          <p:nvPr/>
        </p:nvCxnSpPr>
        <p:spPr>
          <a:xfrm>
            <a:off x="3818832" y="2718078"/>
            <a:ext cx="6935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1269EC-1F1D-F04E-BCB1-7A0AEB5A751E}"/>
              </a:ext>
            </a:extLst>
          </p:cNvPr>
          <p:cNvCxnSpPr/>
          <p:nvPr/>
        </p:nvCxnSpPr>
        <p:spPr>
          <a:xfrm>
            <a:off x="5960240" y="2730270"/>
            <a:ext cx="6935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EFEC4E-77ED-CE41-826C-B90CD40CC581}"/>
              </a:ext>
            </a:extLst>
          </p:cNvPr>
          <p:cNvSpPr txBox="1"/>
          <p:nvPr/>
        </p:nvSpPr>
        <p:spPr>
          <a:xfrm>
            <a:off x="1514778" y="3311272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Ambiguity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11B599-59DE-EF44-82E3-8E0ADF58436D}"/>
              </a:ext>
            </a:extLst>
          </p:cNvPr>
          <p:cNvSpPr txBox="1"/>
          <p:nvPr/>
        </p:nvSpPr>
        <p:spPr>
          <a:xfrm>
            <a:off x="5647232" y="3311272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Inference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C5F562-1AA7-C74E-B3C5-B46FF9C0D666}"/>
              </a:ext>
            </a:extLst>
          </p:cNvPr>
          <p:cNvSpPr txBox="1"/>
          <p:nvPr/>
        </p:nvSpPr>
        <p:spPr>
          <a:xfrm>
            <a:off x="1231392" y="215798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S</a:t>
            </a:r>
            <a:r>
              <a:rPr lang="en-US" altLang="zh-CN" b="1" baseline="-25000" dirty="0">
                <a:solidFill>
                  <a:schemeClr val="accent5"/>
                </a:solidFill>
              </a:rPr>
              <a:t>D</a:t>
            </a:r>
            <a:endParaRPr lang="en-US" b="1" baseline="-250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0CE98-73F2-A84C-9255-8E635B0E0A5E}"/>
              </a:ext>
            </a:extLst>
          </p:cNvPr>
          <p:cNvSpPr txBox="1"/>
          <p:nvPr/>
        </p:nvSpPr>
        <p:spPr>
          <a:xfrm>
            <a:off x="3087260" y="219959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S</a:t>
            </a:r>
            <a:r>
              <a:rPr lang="en-US" altLang="zh-CN" b="1" baseline="-25000" dirty="0">
                <a:solidFill>
                  <a:schemeClr val="accent5"/>
                </a:solidFill>
              </a:rPr>
              <a:t>P</a:t>
            </a:r>
            <a:endParaRPr lang="en-US" b="1" baseline="-25000" dirty="0">
              <a:solidFill>
                <a:schemeClr val="accent5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3FC3AA-9F58-3343-B0B6-7F3C93D4604F}"/>
              </a:ext>
            </a:extLst>
          </p:cNvPr>
          <p:cNvSpPr txBox="1"/>
          <p:nvPr/>
        </p:nvSpPr>
        <p:spPr>
          <a:xfrm>
            <a:off x="4950668" y="215441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BAFA80-1F31-E145-A5C6-497B17400C66}"/>
              </a:ext>
            </a:extLst>
          </p:cNvPr>
          <p:cNvSpPr txBox="1"/>
          <p:nvPr/>
        </p:nvSpPr>
        <p:spPr>
          <a:xfrm>
            <a:off x="7248144" y="208475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P</a:t>
            </a:r>
            <a:endParaRPr lang="en-US" b="1" baseline="-25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43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1F44-05E6-B84F-A68D-06B4A231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Helmholtzian</a:t>
            </a:r>
            <a:r>
              <a:rPr lang="zh-CN" altLang="en-US" dirty="0"/>
              <a:t> </a:t>
            </a:r>
            <a:r>
              <a:rPr lang="en-US" altLang="zh-CN" dirty="0"/>
              <a:t>Constructive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nonspecific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A146-4C4D-084C-AD74-677D469F9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4283465"/>
            <a:ext cx="8426133" cy="216610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perception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Euclidean</a:t>
            </a:r>
            <a:r>
              <a:rPr lang="zh-CN" altLang="en-US" dirty="0"/>
              <a:t> </a:t>
            </a:r>
            <a:r>
              <a:rPr lang="en-US" altLang="zh-CN" dirty="0"/>
              <a:t>description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world,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recover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US" altLang="zh-CN" baseline="-25000" dirty="0"/>
              <a:t>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US" altLang="zh-CN" baseline="-25000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non-specific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US" altLang="zh-CN" baseline="-25000" dirty="0"/>
              <a:t>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sense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impoverished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ambiguity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ym typeface="Wingdings" pitchFamily="2" charset="2"/>
              </a:rPr>
              <a:t>Perception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undermined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by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impoverished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information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and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probabilistic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(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=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nondeterministic)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cues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B6F1C-B5B2-154A-AAA5-F71906BAE5DB}"/>
              </a:ext>
            </a:extLst>
          </p:cNvPr>
          <p:cNvSpPr txBox="1"/>
          <p:nvPr/>
        </p:nvSpPr>
        <p:spPr>
          <a:xfrm>
            <a:off x="694944" y="252374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3D</a:t>
            </a:r>
            <a:r>
              <a:rPr lang="zh-CN" altLang="en-US" dirty="0"/>
              <a:t> </a:t>
            </a:r>
            <a:r>
              <a:rPr lang="en-US" altLang="zh-CN" dirty="0"/>
              <a:t>world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70790-B9F6-9242-BA13-070EF8641969}"/>
              </a:ext>
            </a:extLst>
          </p:cNvPr>
          <p:cNvSpPr txBox="1"/>
          <p:nvPr/>
        </p:nvSpPr>
        <p:spPr>
          <a:xfrm>
            <a:off x="2554224" y="252374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2D</a:t>
            </a:r>
            <a:r>
              <a:rPr lang="zh-CN" altLang="en-US" dirty="0"/>
              <a:t> </a:t>
            </a:r>
            <a:r>
              <a:rPr lang="en-US" altLang="zh-CN" dirty="0"/>
              <a:t>images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31144D-4A07-C746-A413-AFDE48AED1A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60648" y="2708410"/>
            <a:ext cx="6935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6FB18-DC3F-3649-AFBE-9F3540296F22}"/>
              </a:ext>
            </a:extLst>
          </p:cNvPr>
          <p:cNvCxnSpPr/>
          <p:nvPr/>
        </p:nvCxnSpPr>
        <p:spPr>
          <a:xfrm>
            <a:off x="3818832" y="2718078"/>
            <a:ext cx="6935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EFEC4E-77ED-CE41-826C-B90CD40CC581}"/>
              </a:ext>
            </a:extLst>
          </p:cNvPr>
          <p:cNvSpPr txBox="1"/>
          <p:nvPr/>
        </p:nvSpPr>
        <p:spPr>
          <a:xfrm>
            <a:off x="1514778" y="3311272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Ambiguity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C5F562-1AA7-C74E-B3C5-B46FF9C0D666}"/>
              </a:ext>
            </a:extLst>
          </p:cNvPr>
          <p:cNvSpPr txBox="1"/>
          <p:nvPr/>
        </p:nvSpPr>
        <p:spPr>
          <a:xfrm>
            <a:off x="1231392" y="215798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S</a:t>
            </a:r>
            <a:r>
              <a:rPr lang="en-US" altLang="zh-CN" b="1" baseline="-25000" dirty="0">
                <a:solidFill>
                  <a:schemeClr val="accent5"/>
                </a:solidFill>
              </a:rPr>
              <a:t>D</a:t>
            </a:r>
            <a:endParaRPr lang="en-US" b="1" baseline="-250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0CE98-73F2-A84C-9255-8E635B0E0A5E}"/>
              </a:ext>
            </a:extLst>
          </p:cNvPr>
          <p:cNvSpPr txBox="1"/>
          <p:nvPr/>
        </p:nvSpPr>
        <p:spPr>
          <a:xfrm>
            <a:off x="3087260" y="219959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S</a:t>
            </a:r>
            <a:r>
              <a:rPr lang="en-US" altLang="zh-CN" b="1" baseline="-25000" dirty="0">
                <a:solidFill>
                  <a:schemeClr val="accent5"/>
                </a:solidFill>
              </a:rPr>
              <a:t>P</a:t>
            </a:r>
            <a:endParaRPr lang="en-US" b="1" baseline="-25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30C1D2-A351-E84F-A850-253A24B5A5F1}"/>
              </a:ext>
            </a:extLst>
          </p:cNvPr>
          <p:cNvSpPr txBox="1"/>
          <p:nvPr/>
        </p:nvSpPr>
        <p:spPr>
          <a:xfrm>
            <a:off x="4512408" y="2523744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Sense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ECE21B-D936-BD41-9428-13BC9A7094EC}"/>
              </a:ext>
            </a:extLst>
          </p:cNvPr>
          <p:cNvCxnSpPr/>
          <p:nvPr/>
        </p:nvCxnSpPr>
        <p:spPr>
          <a:xfrm>
            <a:off x="3818832" y="2718078"/>
            <a:ext cx="6935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7C75F4-F3DF-1B4A-A7DE-B907810CD669}"/>
              </a:ext>
            </a:extLst>
          </p:cNvPr>
          <p:cNvSpPr txBox="1"/>
          <p:nvPr/>
        </p:nvSpPr>
        <p:spPr>
          <a:xfrm>
            <a:off x="4950668" y="215441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s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733785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1473</TotalTime>
  <Words>1222</Words>
  <Application>Microsoft Macintosh PowerPoint</Application>
  <PresentationFormat>On-screen Show (4:3)</PresentationFormat>
  <Paragraphs>211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宋体</vt:lpstr>
      <vt:lpstr>Arial</vt:lpstr>
      <vt:lpstr>Calibri</vt:lpstr>
      <vt:lpstr>Cambria Math</vt:lpstr>
      <vt:lpstr>Century Gothic</vt:lpstr>
      <vt:lpstr>Helvetica</vt:lpstr>
      <vt:lpstr>Times New Roman</vt:lpstr>
      <vt:lpstr>Wingdings</vt:lpstr>
      <vt:lpstr>Wingdings 2</vt:lpstr>
      <vt:lpstr>Perception</vt:lpstr>
      <vt:lpstr>Lecture 1: Introduction</vt:lpstr>
      <vt:lpstr>The constructivist tradition</vt:lpstr>
      <vt:lpstr>Two questions to psychologists</vt:lpstr>
      <vt:lpstr>The traditional idea… (constructivism)</vt:lpstr>
      <vt:lpstr>The fundamental problem of visual perception</vt:lpstr>
      <vt:lpstr>To know the world from its representations – The constructive approach</vt:lpstr>
      <vt:lpstr>PowerPoint Presentation</vt:lpstr>
      <vt:lpstr>The Helmholtzian Constructive Approach</vt:lpstr>
      <vt:lpstr>The Helmholtzian Constructive Approach is nonspecific</vt:lpstr>
      <vt:lpstr>Are images projected on the retina similar to the actual world objects?</vt:lpstr>
      <vt:lpstr>Are images projected on the retina similar to the actual world objects?</vt:lpstr>
      <vt:lpstr>Are images projected on the retina similar to the actual world objects?</vt:lpstr>
      <vt:lpstr>PowerPoint Presentation</vt:lpstr>
      <vt:lpstr>PowerPoint Presentation</vt:lpstr>
      <vt:lpstr>PowerPoint Presentation</vt:lpstr>
      <vt:lpstr>The Helmholtzian Constructive Approach is inferential</vt:lpstr>
      <vt:lpstr>PowerPoint Presentation</vt:lpstr>
      <vt:lpstr>The Helmholtzian Constructive Approach is representational</vt:lpstr>
      <vt:lpstr>PowerPoint Presentation</vt:lpstr>
      <vt:lpstr>The computational approach</vt:lpstr>
      <vt:lpstr>David Marr’s three levels of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Bayesian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ECOLOGICAL PSYCHOLOGY</dc:title>
  <dc:creator>JS Pan</dc:creator>
  <cp:lastModifiedBy>Microsoft Office User</cp:lastModifiedBy>
  <cp:revision>102</cp:revision>
  <dcterms:created xsi:type="dcterms:W3CDTF">2015-02-11T00:51:15Z</dcterms:created>
  <dcterms:modified xsi:type="dcterms:W3CDTF">2019-05-07T10:02:11Z</dcterms:modified>
</cp:coreProperties>
</file>