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4" r:id="rId11"/>
    <p:sldId id="306" r:id="rId12"/>
    <p:sldId id="307" r:id="rId13"/>
    <p:sldId id="305" r:id="rId14"/>
    <p:sldId id="308" r:id="rId15"/>
    <p:sldId id="310" r:id="rId16"/>
    <p:sldId id="309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21"/>
    <p:restoredTop sz="93342"/>
  </p:normalViewPr>
  <p:slideViewPr>
    <p:cSldViewPr snapToGrid="0" snapToObjects="1">
      <p:cViewPr varScale="1">
        <p:scale>
          <a:sx n="122" d="100"/>
          <a:sy n="122" d="100"/>
        </p:scale>
        <p:origin x="480" y="192"/>
      </p:cViewPr>
      <p:guideLst>
        <p:guide orient="horz" pos="322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8A39D-76E0-B64A-9E4E-AEBC4250FD2C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328EC-B2CD-354E-8CDB-DEA2A31C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6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Begin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DF</a:t>
            </a:r>
            <a:r>
              <a:rPr lang="zh-CN" altLang="en-US" dirty="0"/>
              <a:t> </a:t>
            </a:r>
            <a:r>
              <a:rPr lang="en-US" altLang="zh-CN" dirty="0"/>
              <a:t>(each</a:t>
            </a:r>
            <a:r>
              <a:rPr lang="zh-CN" altLang="en-US" dirty="0"/>
              <a:t> </a:t>
            </a:r>
            <a:r>
              <a:rPr lang="en-US" altLang="zh-CN" dirty="0"/>
              <a:t>fish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bird)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moving</a:t>
            </a:r>
            <a:r>
              <a:rPr lang="zh-CN" altLang="en-US" dirty="0"/>
              <a:t> </a:t>
            </a:r>
            <a:r>
              <a:rPr lang="en-US" altLang="zh-CN" dirty="0"/>
              <a:t>freely…</a:t>
            </a:r>
            <a:r>
              <a:rPr lang="zh-CN" altLang="en-US" dirty="0"/>
              <a:t> </a:t>
            </a:r>
            <a:r>
              <a:rPr lang="en-US" altLang="zh-CN" dirty="0"/>
              <a:t>coupling,</a:t>
            </a:r>
            <a:r>
              <a:rPr lang="zh-CN" altLang="en-US" dirty="0"/>
              <a:t> </a:t>
            </a:r>
            <a:r>
              <a:rPr lang="en-US" altLang="zh-CN" dirty="0"/>
              <a:t>DFs</a:t>
            </a:r>
            <a:r>
              <a:rPr lang="zh-CN" altLang="en-US" dirty="0"/>
              <a:t> </a:t>
            </a:r>
            <a:r>
              <a:rPr lang="en-US" altLang="zh-CN" dirty="0"/>
              <a:t>freely</a:t>
            </a:r>
            <a:r>
              <a:rPr lang="zh-CN" altLang="en-US" dirty="0"/>
              <a:t> </a:t>
            </a:r>
            <a:r>
              <a:rPr lang="en-US" altLang="zh-CN" dirty="0"/>
              <a:t>interact…</a:t>
            </a:r>
            <a:r>
              <a:rPr lang="zh-CN" altLang="en-US" dirty="0"/>
              <a:t> </a:t>
            </a:r>
            <a:r>
              <a:rPr lang="en-US" altLang="zh-CN" dirty="0"/>
              <a:t>nonlinear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(global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enslaves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movement,</a:t>
            </a:r>
            <a:r>
              <a:rPr lang="zh-CN" altLang="en-US" dirty="0"/>
              <a:t> </a:t>
            </a:r>
            <a:r>
              <a:rPr lang="en-US" altLang="zh-CN" dirty="0"/>
              <a:t>reinforces</a:t>
            </a:r>
            <a:r>
              <a:rPr lang="zh-CN" altLang="en-US" dirty="0"/>
              <a:t> </a:t>
            </a:r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structure…</a:t>
            </a:r>
            <a:r>
              <a:rPr lang="zh-CN" altLang="en-US" dirty="0"/>
              <a:t> </a:t>
            </a:r>
            <a:r>
              <a:rPr lang="en-US" altLang="zh-CN" dirty="0"/>
              <a:t>emergent</a:t>
            </a:r>
            <a:r>
              <a:rPr lang="zh-CN" altLang="en-US" dirty="0"/>
              <a:t> </a:t>
            </a:r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spatiotemporal</a:t>
            </a:r>
            <a:r>
              <a:rPr lang="zh-CN" altLang="en-US" dirty="0"/>
              <a:t> </a:t>
            </a:r>
            <a:r>
              <a:rPr lang="en-US" altLang="zh-CN" dirty="0"/>
              <a:t>structure/pattern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328EC-B2CD-354E-8CDB-DEA2A31C11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9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8996-7FDC-4347-94DE-01EABE6F2BB0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94DA-2ADB-5D49-B19B-A8B7A9442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E168996-7FDC-4347-94DE-01EABE6F2BB0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94DA-2ADB-5D49-B19B-A8B7A9442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8996-7FDC-4347-94DE-01EABE6F2BB0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E168996-7FDC-4347-94DE-01EABE6F2BB0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E168996-7FDC-4347-94DE-01EABE6F2BB0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8996-7FDC-4347-94DE-01EABE6F2BB0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94DA-2ADB-5D49-B19B-A8B7A9442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8996-7FDC-4347-94DE-01EABE6F2BB0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94DA-2ADB-5D49-B19B-A8B7A9442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8996-7FDC-4347-94DE-01EABE6F2BB0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94DA-2ADB-5D49-B19B-A8B7A9442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8996-7FDC-4347-94DE-01EABE6F2BB0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8996-7FDC-4347-94DE-01EABE6F2BB0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94DA-2ADB-5D49-B19B-A8B7A9442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E168996-7FDC-4347-94DE-01EABE6F2BB0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94DA-2ADB-5D49-B19B-A8B7A9442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E168996-7FDC-4347-94DE-01EABE6F2BB0}" type="datetimeFigureOut">
              <a:rPr lang="en-US" smtClean="0"/>
              <a:t>6/20/19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94DA-2ADB-5D49-B19B-A8B7A9442BF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8996-7FDC-4347-94DE-01EABE6F2BB0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94DA-2ADB-5D49-B19B-A8B7A9442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8996-7FDC-4347-94DE-01EABE6F2BB0}" type="datetimeFigureOut">
              <a:rPr lang="en-US" smtClean="0"/>
              <a:t>6/20/19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94DA-2ADB-5D49-B19B-A8B7A9442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E168996-7FDC-4347-94DE-01EABE6F2BB0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94DA-2ADB-5D49-B19B-A8B7A9442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E168996-7FDC-4347-94DE-01EABE6F2BB0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C594DA-2ADB-5D49-B19B-A8B7A9442B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iff"/><Relationship Id="rId4" Type="http://schemas.openxmlformats.org/officeDocument/2006/relationships/image" Target="../media/image12.tif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12:</a:t>
            </a:r>
            <a:r>
              <a:rPr lang="zh-CN" altLang="en-US" dirty="0"/>
              <a:t> </a:t>
            </a:r>
            <a:r>
              <a:rPr lang="en-US" altLang="zh-CN" dirty="0"/>
              <a:t>Computational and</a:t>
            </a:r>
            <a:r>
              <a:rPr lang="zh-CN" altLang="en-US" dirty="0"/>
              <a:t> </a:t>
            </a:r>
            <a:r>
              <a:rPr lang="en-US" altLang="zh-CN" dirty="0"/>
              <a:t>dynamical</a:t>
            </a:r>
            <a:r>
              <a:rPr lang="zh-CN" altLang="en-US" dirty="0"/>
              <a:t> </a:t>
            </a:r>
            <a:r>
              <a:rPr lang="en-US" altLang="zh-CN" dirty="0"/>
              <a:t>theories of motor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defTabSz="-165100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7997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Open-loop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796" y="3233737"/>
            <a:ext cx="7610476" cy="36707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Brown, 1911</a:t>
            </a:r>
          </a:p>
          <a:p>
            <a:r>
              <a:rPr lang="en-US" dirty="0"/>
              <a:t>Motor program = neural representation of detailed movement plans</a:t>
            </a:r>
          </a:p>
          <a:p>
            <a:pPr lvl="1"/>
            <a:r>
              <a:rPr lang="en-US" dirty="0"/>
              <a:t>Pre-planned, pre-structured set of neural commands to active muscles</a:t>
            </a:r>
          </a:p>
          <a:p>
            <a:pPr lvl="1"/>
            <a:r>
              <a:rPr lang="en-US" dirty="0"/>
              <a:t>Account for ballistic movements without </a:t>
            </a:r>
            <a:r>
              <a:rPr lang="en-US" dirty="0" err="1"/>
              <a:t>afference</a:t>
            </a:r>
            <a:endParaRPr lang="en-US" dirty="0"/>
          </a:p>
          <a:p>
            <a:r>
              <a:rPr lang="en-US" dirty="0"/>
              <a:t>Problems: </a:t>
            </a:r>
          </a:p>
          <a:p>
            <a:pPr lvl="1"/>
            <a:r>
              <a:rPr lang="en-US" dirty="0"/>
              <a:t>Adaptiveness</a:t>
            </a:r>
          </a:p>
          <a:p>
            <a:pPr lvl="1"/>
            <a:r>
              <a:rPr lang="en-US" dirty="0"/>
              <a:t>Generalization – need a motor program for every movement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100671"/>
            <a:ext cx="69437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6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721" y="609599"/>
            <a:ext cx="825572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Motor program theories were popular.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Evidence supporting the motor program hypothesis: more complex movements have longer RTs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RT to move a finger = 150 </a:t>
            </a:r>
            <a:r>
              <a:rPr lang="en-US" dirty="0" err="1"/>
              <a:t>ms</a:t>
            </a:r>
            <a:r>
              <a:rPr lang="en-US" dirty="0"/>
              <a:t>; RT to move a finger and reach-to-grasp an object = 195 </a:t>
            </a:r>
            <a:r>
              <a:rPr lang="en-US" dirty="0" err="1"/>
              <a:t>ms</a:t>
            </a:r>
            <a:r>
              <a:rPr lang="en-US" dirty="0"/>
              <a:t> (Henry &amp; Rogers, 1960)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1-syllable word = 518 </a:t>
            </a:r>
            <a:r>
              <a:rPr lang="en-US" dirty="0" err="1"/>
              <a:t>ms</a:t>
            </a:r>
            <a:r>
              <a:rPr lang="en-US" dirty="0"/>
              <a:t> to start speaking; 2-syllable word = 553 </a:t>
            </a:r>
            <a:r>
              <a:rPr lang="en-US" dirty="0" err="1"/>
              <a:t>ms</a:t>
            </a:r>
            <a:r>
              <a:rPr lang="en-US" dirty="0"/>
              <a:t> to start (</a:t>
            </a:r>
            <a:r>
              <a:rPr lang="en-US" dirty="0" err="1"/>
              <a:t>Klapp</a:t>
            </a:r>
            <a:r>
              <a:rPr lang="en-US" dirty="0"/>
              <a:t>, Anderson &amp; </a:t>
            </a:r>
            <a:r>
              <a:rPr lang="en-US" dirty="0" err="1"/>
              <a:t>Berrian</a:t>
            </a:r>
            <a:r>
              <a:rPr lang="en-US" dirty="0"/>
              <a:t>, 1973)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Taking longer time to “program” more complex movements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570" y="3661945"/>
            <a:ext cx="4467225" cy="30670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6721" y="3249645"/>
            <a:ext cx="4027849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Evidence supporting the motor program hypothesis: perturbation without feedback did not change muscle activation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Unexpectedly block arm movement and no feedback… no change of EMG patters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Muscle activation is pre-planned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0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721" y="609599"/>
            <a:ext cx="825572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Motor program cannot be muscle-specific (</a:t>
            </a:r>
            <a:r>
              <a:rPr lang="en-US" dirty="0" err="1"/>
              <a:t>Raibert</a:t>
            </a:r>
            <a:r>
              <a:rPr lang="en-US" dirty="0"/>
              <a:t>, 1979)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Various limbs perform the same movement in the same patterns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An </a:t>
            </a:r>
            <a:r>
              <a:rPr lang="en-US" i="1" dirty="0"/>
              <a:t>abstract</a:t>
            </a:r>
            <a:r>
              <a:rPr lang="en-US" dirty="0"/>
              <a:t> motor program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22" y="997948"/>
            <a:ext cx="5076416" cy="215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18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4.</a:t>
            </a:r>
            <a:r>
              <a:rPr lang="zh-Hans" altLang="en-US" dirty="0"/>
              <a:t> </a:t>
            </a:r>
            <a:r>
              <a:rPr lang="en-US" altLang="zh-Hans" dirty="0"/>
              <a:t>Inverse</a:t>
            </a:r>
            <a:r>
              <a:rPr lang="zh-Hans" altLang="en-US" dirty="0"/>
              <a:t> </a:t>
            </a:r>
            <a:r>
              <a:rPr lang="en-US" altLang="zh-Hans" dirty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4187687"/>
            <a:ext cx="7610476" cy="2078642"/>
          </a:xfrm>
        </p:spPr>
        <p:txBody>
          <a:bodyPr/>
          <a:lstStyle/>
          <a:p>
            <a:r>
              <a:rPr lang="en-US" altLang="zh-Hans" dirty="0"/>
              <a:t>Knowing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desired</a:t>
            </a:r>
            <a:r>
              <a:rPr lang="zh-Hans" altLang="en-US" dirty="0"/>
              <a:t> </a:t>
            </a:r>
            <a:r>
              <a:rPr lang="en-US" altLang="zh-Hans" dirty="0"/>
              <a:t>movement,</a:t>
            </a:r>
            <a:r>
              <a:rPr lang="zh-Hans" altLang="en-US" dirty="0"/>
              <a:t> </a:t>
            </a:r>
            <a:r>
              <a:rPr lang="en-US" altLang="zh-Hans" dirty="0"/>
              <a:t>work</a:t>
            </a:r>
            <a:r>
              <a:rPr lang="zh-Hans" altLang="en-US" dirty="0"/>
              <a:t> </a:t>
            </a:r>
            <a:r>
              <a:rPr lang="en-US" altLang="zh-Hans" dirty="0"/>
              <a:t>backwards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determine</a:t>
            </a:r>
            <a:r>
              <a:rPr lang="zh-Hans" altLang="en-US" dirty="0"/>
              <a:t> </a:t>
            </a:r>
            <a:r>
              <a:rPr lang="en-US" altLang="zh-Hans" dirty="0"/>
              <a:t>necessary</a:t>
            </a:r>
            <a:r>
              <a:rPr lang="zh-Hans" altLang="en-US" dirty="0"/>
              <a:t> </a:t>
            </a:r>
            <a:r>
              <a:rPr lang="en-US" altLang="zh-Hans" dirty="0"/>
              <a:t>motor</a:t>
            </a:r>
            <a:r>
              <a:rPr lang="zh-Hans" altLang="en-US" dirty="0"/>
              <a:t> </a:t>
            </a:r>
            <a:r>
              <a:rPr lang="en-US" altLang="zh-Hans" dirty="0"/>
              <a:t>commands,</a:t>
            </a:r>
            <a:r>
              <a:rPr lang="zh-Hans" altLang="en-US" dirty="0"/>
              <a:t> </a:t>
            </a:r>
            <a:r>
              <a:rPr lang="en-US" altLang="zh-Hans" dirty="0"/>
              <a:t>given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current</a:t>
            </a:r>
            <a:r>
              <a:rPr lang="zh-Hans" altLang="en-US" dirty="0"/>
              <a:t> </a:t>
            </a:r>
            <a:r>
              <a:rPr lang="en-US" altLang="zh-Hans" dirty="0"/>
              <a:t>state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contextual</a:t>
            </a:r>
            <a:r>
              <a:rPr lang="zh-Hans" altLang="en-US" dirty="0"/>
              <a:t> </a:t>
            </a:r>
            <a:r>
              <a:rPr lang="en-US" altLang="zh-Hans" dirty="0"/>
              <a:t>variability.</a:t>
            </a:r>
          </a:p>
          <a:p>
            <a:pPr lvl="1"/>
            <a:r>
              <a:rPr lang="en-US" altLang="zh-Hans" dirty="0"/>
              <a:t>Inverse</a:t>
            </a:r>
            <a:r>
              <a:rPr lang="zh-Hans" altLang="en-US" dirty="0"/>
              <a:t> </a:t>
            </a:r>
            <a:r>
              <a:rPr lang="en-US" altLang="zh-Hans" dirty="0"/>
              <a:t>kinematics</a:t>
            </a:r>
            <a:r>
              <a:rPr lang="zh-Hans" altLang="en-US" dirty="0"/>
              <a:t> </a:t>
            </a:r>
            <a:r>
              <a:rPr lang="en-US" altLang="zh-Hans" dirty="0"/>
              <a:t>inverse</a:t>
            </a:r>
            <a:r>
              <a:rPr lang="zh-Hans" altLang="en-US" dirty="0"/>
              <a:t> </a:t>
            </a:r>
            <a:r>
              <a:rPr lang="en-US" altLang="zh-Hans" dirty="0"/>
              <a:t>dynamics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F0EC6-F237-154B-8604-748A79DD62EF}"/>
              </a:ext>
            </a:extLst>
          </p:cNvPr>
          <p:cNvSpPr txBox="1"/>
          <p:nvPr/>
        </p:nvSpPr>
        <p:spPr>
          <a:xfrm>
            <a:off x="998631" y="2621287"/>
            <a:ext cx="1921566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Hans" sz="2000" dirty="0"/>
              <a:t>Motor</a:t>
            </a:r>
            <a:r>
              <a:rPr lang="zh-Hans" altLang="en-US" sz="2000" dirty="0"/>
              <a:t> </a:t>
            </a:r>
            <a:r>
              <a:rPr lang="en-US" altLang="zh-Hans" sz="2000" dirty="0"/>
              <a:t>commands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A8D59-8F0A-1349-9138-7A77BEEC5A1E}"/>
              </a:ext>
            </a:extLst>
          </p:cNvPr>
          <p:cNvSpPr txBox="1"/>
          <p:nvPr/>
        </p:nvSpPr>
        <p:spPr>
          <a:xfrm>
            <a:off x="3525078" y="2307769"/>
            <a:ext cx="2070179" cy="1323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Hans" sz="2000" dirty="0"/>
              <a:t>Inverse</a:t>
            </a:r>
            <a:r>
              <a:rPr lang="zh-Hans" altLang="en-US" sz="2000" dirty="0"/>
              <a:t> </a:t>
            </a:r>
            <a:r>
              <a:rPr lang="en-US" altLang="zh-Hans" sz="2000" dirty="0"/>
              <a:t>model</a:t>
            </a:r>
          </a:p>
          <a:p>
            <a:r>
              <a:rPr lang="en-US" altLang="zh-Hans" sz="2000" dirty="0"/>
              <a:t>of</a:t>
            </a:r>
            <a:r>
              <a:rPr lang="zh-Hans" altLang="en-US" sz="2000" dirty="0"/>
              <a:t> </a:t>
            </a:r>
            <a:r>
              <a:rPr lang="en-US" altLang="zh-Hans" sz="2000" dirty="0" err="1"/>
              <a:t>musculo</a:t>
            </a:r>
            <a:r>
              <a:rPr lang="en-US" altLang="zh-Hans" sz="2000" dirty="0"/>
              <a:t>-skeletal</a:t>
            </a:r>
            <a:r>
              <a:rPr lang="zh-Hans" altLang="en-US" sz="2000" dirty="0"/>
              <a:t> </a:t>
            </a:r>
            <a:r>
              <a:rPr lang="en-US" altLang="zh-Hans" sz="2000" dirty="0"/>
              <a:t>mechanics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7597E-D9C4-7747-9786-D1784CD4A1F2}"/>
              </a:ext>
            </a:extLst>
          </p:cNvPr>
          <p:cNvSpPr txBox="1"/>
          <p:nvPr/>
        </p:nvSpPr>
        <p:spPr>
          <a:xfrm>
            <a:off x="5883965" y="2769704"/>
            <a:ext cx="2552302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zh-Hans" sz="2000" dirty="0"/>
              <a:t>Desired</a:t>
            </a:r>
            <a:r>
              <a:rPr lang="zh-Hans" altLang="en-US" sz="2000" dirty="0"/>
              <a:t> </a:t>
            </a:r>
            <a:r>
              <a:rPr lang="en-US" altLang="zh-Hans" sz="2000" dirty="0"/>
              <a:t>movement</a:t>
            </a:r>
            <a:endParaRPr lang="en-US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E759D0-074F-EE4A-A85C-0AB997BA2AA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5595257" y="2969489"/>
            <a:ext cx="288708" cy="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653952-30F0-A246-8647-3925AE2DDEB4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2920197" y="2969489"/>
            <a:ext cx="604881" cy="5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437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3243-784F-B44C-8604-F5C9D8CF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Inverse</a:t>
            </a:r>
            <a:r>
              <a:rPr lang="zh-Hans" altLang="en-US" dirty="0"/>
              <a:t> </a:t>
            </a:r>
            <a:r>
              <a:rPr lang="en-US" altLang="zh-Hans" dirty="0"/>
              <a:t>model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506A10-676A-5E4A-8413-4682D5EEF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625" y="2229938"/>
            <a:ext cx="7610475" cy="18571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769370-8257-4E46-A231-764ABC15AFED}"/>
              </a:ext>
            </a:extLst>
          </p:cNvPr>
          <p:cNvSpPr txBox="1"/>
          <p:nvPr/>
        </p:nvSpPr>
        <p:spPr>
          <a:xfrm>
            <a:off x="665714" y="4278751"/>
            <a:ext cx="7898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inverse</a:t>
            </a:r>
            <a:r>
              <a:rPr lang="zh-Hans" altLang="en-US" dirty="0"/>
              <a:t> </a:t>
            </a:r>
            <a:r>
              <a:rPr lang="en-US" altLang="zh-Hans" dirty="0"/>
              <a:t>model</a:t>
            </a:r>
            <a:r>
              <a:rPr lang="zh-Hans" altLang="en-US" dirty="0"/>
              <a:t> </a:t>
            </a:r>
            <a:r>
              <a:rPr lang="en-US" altLang="zh-Hans" dirty="0"/>
              <a:t>determines</a:t>
            </a:r>
            <a:r>
              <a:rPr lang="zh-Hans" altLang="en-US" dirty="0"/>
              <a:t> </a:t>
            </a:r>
            <a:r>
              <a:rPr lang="en-US" altLang="zh-Hans" dirty="0"/>
              <a:t>motor</a:t>
            </a:r>
            <a:r>
              <a:rPr lang="zh-Hans" altLang="en-US" dirty="0"/>
              <a:t> </a:t>
            </a:r>
            <a:r>
              <a:rPr lang="en-US" altLang="zh-Hans" dirty="0"/>
              <a:t>commands</a:t>
            </a:r>
            <a:r>
              <a:rPr lang="zh-Hans" altLang="en-US" dirty="0"/>
              <a:t> </a:t>
            </a:r>
            <a:r>
              <a:rPr lang="en-US" altLang="zh-Hans" dirty="0"/>
              <a:t>(to</a:t>
            </a:r>
            <a:r>
              <a:rPr lang="zh-Hans" altLang="en-US" dirty="0"/>
              <a:t> </a:t>
            </a:r>
            <a:r>
              <a:rPr lang="en-US" altLang="zh-Hans" dirty="0"/>
              <a:t>achieve</a:t>
            </a:r>
            <a:r>
              <a:rPr lang="zh-Hans" altLang="en-US" dirty="0"/>
              <a:t> </a:t>
            </a:r>
            <a:r>
              <a:rPr lang="en-US" altLang="zh-Hans" dirty="0"/>
              <a:t>an</a:t>
            </a:r>
            <a:r>
              <a:rPr lang="zh-Hans" altLang="en-US" dirty="0"/>
              <a:t> </a:t>
            </a:r>
            <a:r>
              <a:rPr lang="en-US" altLang="zh-Hans" dirty="0"/>
              <a:t>intended</a:t>
            </a:r>
            <a:r>
              <a:rPr lang="zh-Hans" altLang="en-US" dirty="0"/>
              <a:t> </a:t>
            </a:r>
            <a:r>
              <a:rPr lang="en-US" altLang="zh-Hans" dirty="0"/>
              <a:t>movement)</a:t>
            </a:r>
            <a:r>
              <a:rPr lang="zh-Hans" altLang="en-US" dirty="0"/>
              <a:t> </a:t>
            </a:r>
            <a:r>
              <a:rPr lang="en-US" altLang="zh-Hans" dirty="0"/>
              <a:t>based</a:t>
            </a:r>
            <a:r>
              <a:rPr lang="zh-Hans" altLang="en-US" dirty="0"/>
              <a:t> </a:t>
            </a:r>
            <a:r>
              <a:rPr lang="en-US" altLang="zh-Hans" dirty="0"/>
              <a:t>on</a:t>
            </a:r>
            <a:r>
              <a:rPr lang="zh-Hans" altLang="en-US" dirty="0"/>
              <a:t> </a:t>
            </a:r>
            <a:r>
              <a:rPr lang="en-US" altLang="zh-Hans" dirty="0"/>
              <a:t>an</a:t>
            </a:r>
            <a:r>
              <a:rPr lang="zh-Hans" altLang="en-US" dirty="0"/>
              <a:t> </a:t>
            </a:r>
            <a:r>
              <a:rPr lang="en-US" altLang="zh-Hans" dirty="0"/>
              <a:t>estimate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current</a:t>
            </a:r>
            <a:r>
              <a:rPr lang="zh-Hans" altLang="en-US" dirty="0"/>
              <a:t> </a:t>
            </a:r>
            <a:r>
              <a:rPr lang="en-US" altLang="zh-Hans" dirty="0"/>
              <a:t>state.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altLang="zh-Hans" dirty="0"/>
              <a:t>State</a:t>
            </a:r>
            <a:r>
              <a:rPr lang="zh-Hans" altLang="en-US" dirty="0"/>
              <a:t> </a:t>
            </a:r>
            <a:r>
              <a:rPr lang="en-US" altLang="zh-Hans" dirty="0"/>
              <a:t>estimate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done</a:t>
            </a:r>
            <a:r>
              <a:rPr lang="zh-Hans" altLang="en-US" dirty="0"/>
              <a:t> </a:t>
            </a:r>
            <a:r>
              <a:rPr lang="en-US" altLang="zh-Hans" dirty="0"/>
              <a:t>via</a:t>
            </a:r>
            <a:r>
              <a:rPr lang="zh-Hans" altLang="en-US" dirty="0"/>
              <a:t> </a:t>
            </a:r>
            <a:r>
              <a:rPr lang="en-US" altLang="zh-Hans" dirty="0" err="1"/>
              <a:t>Kallman</a:t>
            </a:r>
            <a:r>
              <a:rPr lang="zh-Hans" altLang="en-US" dirty="0"/>
              <a:t> </a:t>
            </a:r>
            <a:r>
              <a:rPr lang="en-US" altLang="zh-Hans" dirty="0"/>
              <a:t>filter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altLang="zh-Hans" dirty="0"/>
              <a:t>Use</a:t>
            </a:r>
            <a:r>
              <a:rPr lang="zh-Hans" altLang="en-US" dirty="0"/>
              <a:t> </a:t>
            </a:r>
            <a:r>
              <a:rPr lang="en-US" altLang="zh-Hans" dirty="0"/>
              <a:t>efference</a:t>
            </a:r>
            <a:r>
              <a:rPr lang="zh-Hans" altLang="en-US" dirty="0"/>
              <a:t> </a:t>
            </a:r>
            <a:r>
              <a:rPr lang="en-US" altLang="zh-Hans" dirty="0"/>
              <a:t>copy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motor</a:t>
            </a:r>
            <a:r>
              <a:rPr lang="zh-Hans" altLang="en-US" dirty="0"/>
              <a:t> </a:t>
            </a:r>
            <a:r>
              <a:rPr lang="en-US" altLang="zh-Hans" dirty="0"/>
              <a:t>command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predict</a:t>
            </a:r>
            <a:r>
              <a:rPr lang="zh-Hans" altLang="en-US" dirty="0"/>
              <a:t> </a:t>
            </a:r>
            <a:r>
              <a:rPr lang="en-US" altLang="zh-Hans" dirty="0"/>
              <a:t>state</a:t>
            </a:r>
            <a:r>
              <a:rPr lang="zh-Hans" altLang="en-US" dirty="0"/>
              <a:t> </a:t>
            </a:r>
            <a:endParaRPr lang="en-US" altLang="zh-Hans" dirty="0"/>
          </a:p>
          <a:p>
            <a:pPr marL="742950" lvl="1" indent="-285750">
              <a:buFont typeface="Wingdings" pitchFamily="2" charset="2"/>
              <a:buChar char="q"/>
            </a:pPr>
            <a:r>
              <a:rPr lang="en-US" altLang="zh-Hans" dirty="0"/>
              <a:t>Use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difference</a:t>
            </a:r>
            <a:r>
              <a:rPr lang="zh-Hans" altLang="en-US" dirty="0"/>
              <a:t> </a:t>
            </a:r>
            <a:r>
              <a:rPr lang="en-US" altLang="zh-Hans" dirty="0"/>
              <a:t>between</a:t>
            </a:r>
            <a:r>
              <a:rPr lang="zh-Hans" altLang="en-US" dirty="0"/>
              <a:t> </a:t>
            </a:r>
            <a:r>
              <a:rPr lang="en-US" altLang="zh-Hans" dirty="0"/>
              <a:t>predicted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actual</a:t>
            </a:r>
            <a:r>
              <a:rPr lang="zh-Hans" altLang="en-US" dirty="0"/>
              <a:t> </a:t>
            </a:r>
            <a:r>
              <a:rPr lang="en-US" altLang="zh-Hans" dirty="0"/>
              <a:t>feedback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correct</a:t>
            </a:r>
            <a:r>
              <a:rPr lang="zh-Hans" altLang="en-US" dirty="0"/>
              <a:t> </a:t>
            </a:r>
            <a:r>
              <a:rPr lang="en-US" altLang="zh-Hans" dirty="0"/>
              <a:t>state</a:t>
            </a:r>
            <a:r>
              <a:rPr lang="zh-Hans" altLang="en-US" dirty="0"/>
              <a:t> </a:t>
            </a:r>
            <a:r>
              <a:rPr lang="en-US" altLang="zh-Hans" dirty="0"/>
              <a:t>estimate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altLang="zh-Hans" dirty="0"/>
              <a:t>Problem:</a:t>
            </a:r>
            <a:r>
              <a:rPr lang="zh-Hans" altLang="en-US" dirty="0"/>
              <a:t> </a:t>
            </a:r>
            <a:r>
              <a:rPr lang="en-US" altLang="zh-Hans" dirty="0"/>
              <a:t>CCV</a:t>
            </a:r>
            <a:r>
              <a:rPr lang="zh-Hans" altLang="en-US" dirty="0"/>
              <a:t> </a:t>
            </a:r>
            <a:r>
              <a:rPr lang="en-US" altLang="zh-Hans" dirty="0"/>
              <a:t>–</a:t>
            </a:r>
            <a:r>
              <a:rPr lang="zh-Hans" altLang="en-US" dirty="0"/>
              <a:t> </a:t>
            </a:r>
            <a:r>
              <a:rPr lang="en-US" altLang="zh-Hans" dirty="0"/>
              <a:t>motor</a:t>
            </a:r>
            <a:r>
              <a:rPr lang="zh-Hans" altLang="en-US" dirty="0"/>
              <a:t> </a:t>
            </a:r>
            <a:r>
              <a:rPr lang="en-US" altLang="zh-Hans" dirty="0"/>
              <a:t>commands</a:t>
            </a:r>
            <a:r>
              <a:rPr lang="zh-Hans" altLang="en-US" dirty="0"/>
              <a:t> </a:t>
            </a:r>
            <a:r>
              <a:rPr lang="en-US" altLang="zh-Hans" dirty="0"/>
              <a:t>for</a:t>
            </a:r>
            <a:r>
              <a:rPr lang="zh-Hans" altLang="en-US" dirty="0"/>
              <a:t> </a:t>
            </a:r>
            <a:r>
              <a:rPr lang="en-US" altLang="zh-Hans" dirty="0"/>
              <a:t>an</a:t>
            </a:r>
            <a:r>
              <a:rPr lang="zh-Hans" altLang="en-US" dirty="0"/>
              <a:t> </a:t>
            </a:r>
            <a:r>
              <a:rPr lang="en-US" altLang="zh-Hans" dirty="0"/>
              <a:t>intended</a:t>
            </a:r>
            <a:r>
              <a:rPr lang="zh-Hans" altLang="en-US" dirty="0"/>
              <a:t> </a:t>
            </a:r>
            <a:r>
              <a:rPr lang="en-US" altLang="zh-Hans" dirty="0"/>
              <a:t>goal</a:t>
            </a:r>
            <a:r>
              <a:rPr lang="zh-Hans" altLang="en-US" dirty="0"/>
              <a:t> </a:t>
            </a:r>
            <a:r>
              <a:rPr lang="en-US" altLang="zh-Hans" dirty="0"/>
              <a:t>depend</a:t>
            </a:r>
            <a:r>
              <a:rPr lang="zh-Hans" altLang="en-US" dirty="0"/>
              <a:t> </a:t>
            </a:r>
            <a:r>
              <a:rPr lang="en-US" altLang="zh-Hans" dirty="0"/>
              <a:t>on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current</a:t>
            </a:r>
            <a:r>
              <a:rPr lang="zh-Hans" altLang="en-US" dirty="0"/>
              <a:t> </a:t>
            </a:r>
            <a:r>
              <a:rPr lang="en-US" altLang="zh-Hans" dirty="0"/>
              <a:t>state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2139914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F5C2-D430-424B-933D-9B098172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Forward</a:t>
            </a:r>
            <a:r>
              <a:rPr lang="zh-Hans" altLang="en-US" dirty="0"/>
              <a:t> </a:t>
            </a:r>
            <a:r>
              <a:rPr lang="en-US" altLang="zh-Hans" dirty="0"/>
              <a:t>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2828E-5BD4-B44A-8852-30E70A4F8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4" y="4427034"/>
            <a:ext cx="7610476" cy="1839295"/>
          </a:xfrm>
        </p:spPr>
        <p:txBody>
          <a:bodyPr/>
          <a:lstStyle/>
          <a:p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/>
              <a:t>motor</a:t>
            </a:r>
            <a:r>
              <a:rPr lang="zh-Hans" altLang="en-US" dirty="0"/>
              <a:t> </a:t>
            </a:r>
            <a:r>
              <a:rPr lang="en-US" altLang="zh-Hans" dirty="0"/>
              <a:t>commands,</a:t>
            </a:r>
            <a:r>
              <a:rPr lang="zh-Hans" altLang="en-US" dirty="0"/>
              <a:t> </a:t>
            </a:r>
            <a:r>
              <a:rPr lang="en-US" altLang="zh-Hans" dirty="0"/>
              <a:t>predict</a:t>
            </a:r>
            <a:r>
              <a:rPr lang="zh-Hans" altLang="en-US" dirty="0"/>
              <a:t> </a:t>
            </a:r>
            <a:r>
              <a:rPr lang="en-US" altLang="zh-Hans" dirty="0"/>
              <a:t>resulting</a:t>
            </a:r>
            <a:r>
              <a:rPr lang="zh-Hans" altLang="en-US" dirty="0"/>
              <a:t> </a:t>
            </a:r>
            <a:r>
              <a:rPr lang="en-US" altLang="zh-Hans" dirty="0"/>
              <a:t>movement,</a:t>
            </a:r>
            <a:r>
              <a:rPr lang="zh-Hans" altLang="en-US" dirty="0"/>
              <a:t> </a:t>
            </a:r>
            <a:r>
              <a:rPr lang="en-US" altLang="zh-Hans" dirty="0"/>
              <a:t>given</a:t>
            </a:r>
            <a:r>
              <a:rPr lang="zh-Hans" altLang="en-US" dirty="0"/>
              <a:t> </a:t>
            </a:r>
            <a:r>
              <a:rPr lang="en-US" altLang="zh-Hans" dirty="0"/>
              <a:t>current</a:t>
            </a:r>
            <a:r>
              <a:rPr lang="zh-Hans" altLang="en-US" dirty="0"/>
              <a:t> </a:t>
            </a:r>
            <a:r>
              <a:rPr lang="en-US" altLang="zh-Hans" dirty="0"/>
              <a:t>state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 err="1"/>
              <a:t>musculo</a:t>
            </a:r>
            <a:r>
              <a:rPr lang="en-US" altLang="zh-Hans" dirty="0"/>
              <a:t>-skeletal</a:t>
            </a:r>
            <a:r>
              <a:rPr lang="zh-Hans" altLang="en-US" dirty="0"/>
              <a:t> </a:t>
            </a:r>
            <a:r>
              <a:rPr lang="en-US" altLang="zh-Hans" dirty="0"/>
              <a:t>system</a:t>
            </a:r>
          </a:p>
          <a:p>
            <a:r>
              <a:rPr lang="en-US" altLang="zh-Hans" dirty="0"/>
              <a:t>based</a:t>
            </a:r>
            <a:r>
              <a:rPr lang="zh-Hans" altLang="en-US" dirty="0"/>
              <a:t> </a:t>
            </a:r>
            <a:r>
              <a:rPr lang="en-US" altLang="zh-Hans" dirty="0"/>
              <a:t>on</a:t>
            </a:r>
            <a:r>
              <a:rPr lang="zh-Hans" altLang="en-US" dirty="0"/>
              <a:t> </a:t>
            </a:r>
            <a:r>
              <a:rPr lang="en-US" altLang="zh-Hans" dirty="0"/>
              <a:t>Newton’s</a:t>
            </a:r>
            <a:r>
              <a:rPr lang="zh-Hans" altLang="en-US" dirty="0"/>
              <a:t> </a:t>
            </a:r>
            <a:r>
              <a:rPr lang="en-US" altLang="zh-Hans" dirty="0"/>
              <a:t>laws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FCACF3-3854-384C-84B6-EB56D62F1A05}"/>
              </a:ext>
            </a:extLst>
          </p:cNvPr>
          <p:cNvSpPr txBox="1"/>
          <p:nvPr/>
        </p:nvSpPr>
        <p:spPr>
          <a:xfrm>
            <a:off x="998631" y="2621287"/>
            <a:ext cx="1921566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Hans" sz="2000" dirty="0"/>
              <a:t>Motor</a:t>
            </a:r>
            <a:r>
              <a:rPr lang="zh-Hans" altLang="en-US" sz="2000" dirty="0"/>
              <a:t> </a:t>
            </a:r>
            <a:r>
              <a:rPr lang="en-US" altLang="zh-Hans" sz="2000" dirty="0"/>
              <a:t>commands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6BD20-9725-0C44-819F-1FC0BBD8738A}"/>
              </a:ext>
            </a:extLst>
          </p:cNvPr>
          <p:cNvSpPr txBox="1"/>
          <p:nvPr/>
        </p:nvSpPr>
        <p:spPr>
          <a:xfrm>
            <a:off x="3525078" y="2308039"/>
            <a:ext cx="2088815" cy="1323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Hans" sz="2000" dirty="0"/>
              <a:t>Forward</a:t>
            </a:r>
            <a:r>
              <a:rPr lang="zh-Hans" altLang="en-US" sz="2000" dirty="0"/>
              <a:t> </a:t>
            </a:r>
            <a:r>
              <a:rPr lang="en-US" altLang="zh-Hans" sz="2000" dirty="0"/>
              <a:t>model</a:t>
            </a:r>
            <a:r>
              <a:rPr lang="zh-Hans" altLang="en-US" sz="2000" dirty="0"/>
              <a:t> </a:t>
            </a:r>
            <a:r>
              <a:rPr lang="en-US" altLang="zh-Hans" sz="2000" dirty="0"/>
              <a:t>of</a:t>
            </a:r>
            <a:r>
              <a:rPr lang="zh-Hans" altLang="en-US" sz="2000" dirty="0"/>
              <a:t> </a:t>
            </a:r>
            <a:r>
              <a:rPr lang="en-US" altLang="zh-Hans" sz="2000" dirty="0" err="1"/>
              <a:t>musculo</a:t>
            </a:r>
            <a:r>
              <a:rPr lang="en-US" altLang="zh-Hans" sz="2000" dirty="0"/>
              <a:t>-skeletal</a:t>
            </a:r>
            <a:r>
              <a:rPr lang="zh-Hans" altLang="en-US" sz="2000" dirty="0"/>
              <a:t> </a:t>
            </a:r>
            <a:r>
              <a:rPr lang="en-US" altLang="zh-Hans" sz="2000" dirty="0"/>
              <a:t>mechanics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7915EF-E101-C343-BFD0-22C7C77797D7}"/>
              </a:ext>
            </a:extLst>
          </p:cNvPr>
          <p:cNvSpPr txBox="1"/>
          <p:nvPr/>
        </p:nvSpPr>
        <p:spPr>
          <a:xfrm>
            <a:off x="6047253" y="2769704"/>
            <a:ext cx="1548822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zh-Hans" sz="2000" dirty="0"/>
              <a:t>Movement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573BA1-C685-564A-B275-CB010F29AE28}"/>
              </a:ext>
            </a:extLst>
          </p:cNvPr>
          <p:cNvCxnSpPr>
            <a:cxnSpLocks/>
          </p:cNvCxnSpPr>
          <p:nvPr/>
        </p:nvCxnSpPr>
        <p:spPr>
          <a:xfrm>
            <a:off x="5613893" y="2969759"/>
            <a:ext cx="433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18EF64-674E-C445-AE6E-2BBB1D7902AF}"/>
              </a:ext>
            </a:extLst>
          </p:cNvPr>
          <p:cNvCxnSpPr>
            <a:cxnSpLocks/>
          </p:cNvCxnSpPr>
          <p:nvPr/>
        </p:nvCxnSpPr>
        <p:spPr>
          <a:xfrm>
            <a:off x="2920197" y="2969759"/>
            <a:ext cx="604881" cy="5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006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609E03-7D12-EA46-BAE4-E64A14721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4960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4E1892-AA10-B642-8EC4-C4717E0DA213}"/>
              </a:ext>
            </a:extLst>
          </p:cNvPr>
          <p:cNvSpPr txBox="1"/>
          <p:nvPr/>
        </p:nvSpPr>
        <p:spPr>
          <a:xfrm>
            <a:off x="468087" y="3918857"/>
            <a:ext cx="8218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forward</a:t>
            </a:r>
            <a:r>
              <a:rPr lang="zh-Hans" altLang="en-US" dirty="0"/>
              <a:t> </a:t>
            </a:r>
            <a:r>
              <a:rPr lang="en-US" altLang="zh-Hans" dirty="0"/>
              <a:t>model</a:t>
            </a:r>
            <a:r>
              <a:rPr lang="zh-Hans" altLang="en-US" dirty="0"/>
              <a:t> </a:t>
            </a:r>
            <a:r>
              <a:rPr lang="en-US" altLang="zh-Hans" dirty="0"/>
              <a:t>(e.g.</a:t>
            </a:r>
            <a:r>
              <a:rPr lang="zh-Hans" altLang="en-US" dirty="0"/>
              <a:t> </a:t>
            </a:r>
            <a:r>
              <a:rPr lang="en-US" altLang="zh-Hans" dirty="0"/>
              <a:t>Wolpert,</a:t>
            </a:r>
            <a:r>
              <a:rPr lang="zh-Hans" altLang="en-US" dirty="0"/>
              <a:t> </a:t>
            </a:r>
            <a:r>
              <a:rPr lang="en-US" altLang="zh-Hans" dirty="0"/>
              <a:t>1995)</a:t>
            </a:r>
            <a:r>
              <a:rPr lang="zh-Hans" altLang="en-US" dirty="0"/>
              <a:t> </a:t>
            </a:r>
            <a:r>
              <a:rPr lang="en-US" altLang="zh-Hans" dirty="0"/>
              <a:t>predicts</a:t>
            </a:r>
            <a:r>
              <a:rPr lang="zh-Hans" altLang="en-US" dirty="0"/>
              <a:t> </a:t>
            </a:r>
            <a:r>
              <a:rPr lang="en-US" altLang="zh-Hans" dirty="0"/>
              <a:t>movement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sensory</a:t>
            </a:r>
            <a:r>
              <a:rPr lang="zh-Hans" altLang="en-US" dirty="0"/>
              <a:t> </a:t>
            </a:r>
            <a:r>
              <a:rPr lang="en-US" altLang="zh-Hans" dirty="0"/>
              <a:t>feedback</a:t>
            </a:r>
            <a:r>
              <a:rPr lang="zh-Hans" altLang="en-US" dirty="0"/>
              <a:t> </a:t>
            </a:r>
            <a:r>
              <a:rPr lang="en-US" altLang="zh-Hans" dirty="0"/>
              <a:t>for</a:t>
            </a:r>
            <a:r>
              <a:rPr lang="zh-Hans" altLang="en-US" dirty="0"/>
              <a:t> </a:t>
            </a:r>
            <a:r>
              <a:rPr lang="en-US" altLang="zh-Hans" dirty="0"/>
              <a:t>motor</a:t>
            </a:r>
            <a:r>
              <a:rPr lang="zh-Hans" altLang="en-US" dirty="0"/>
              <a:t> </a:t>
            </a:r>
            <a:r>
              <a:rPr lang="en-US" altLang="zh-Hans" dirty="0"/>
              <a:t>commands,</a:t>
            </a:r>
            <a:r>
              <a:rPr lang="zh-Hans" altLang="en-US" dirty="0"/>
              <a:t> </a:t>
            </a:r>
            <a:r>
              <a:rPr lang="en-US" altLang="zh-Hans" dirty="0"/>
              <a:t>based</a:t>
            </a:r>
            <a:r>
              <a:rPr lang="zh-Hans" altLang="en-US" dirty="0"/>
              <a:t> </a:t>
            </a:r>
            <a:r>
              <a:rPr lang="en-US" altLang="zh-Hans" dirty="0"/>
              <a:t>on</a:t>
            </a:r>
            <a:r>
              <a:rPr lang="zh-Hans" altLang="en-US" dirty="0"/>
              <a:t> </a:t>
            </a:r>
            <a:r>
              <a:rPr lang="en-US" altLang="zh-Hans" dirty="0"/>
              <a:t>an</a:t>
            </a:r>
            <a:r>
              <a:rPr lang="zh-Hans" altLang="en-US" dirty="0"/>
              <a:t> </a:t>
            </a:r>
            <a:r>
              <a:rPr lang="en-US" altLang="zh-Hans" dirty="0"/>
              <a:t>estimate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current</a:t>
            </a:r>
            <a:r>
              <a:rPr lang="zh-Hans" altLang="en-US" dirty="0"/>
              <a:t> </a:t>
            </a:r>
            <a:r>
              <a:rPr lang="en-US" altLang="zh-Hans" dirty="0"/>
              <a:t>state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 err="1"/>
              <a:t>musculo</a:t>
            </a:r>
            <a:r>
              <a:rPr lang="en-US" altLang="zh-Hans" dirty="0"/>
              <a:t>-skeletal</a:t>
            </a:r>
            <a:r>
              <a:rPr lang="zh-Hans" altLang="en-US" dirty="0"/>
              <a:t> </a:t>
            </a:r>
            <a:r>
              <a:rPr lang="en-US" altLang="zh-Hans" dirty="0"/>
              <a:t>system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altLang="zh-Hans" dirty="0"/>
              <a:t>Fast</a:t>
            </a:r>
            <a:r>
              <a:rPr lang="zh-Hans" altLang="en-US" dirty="0"/>
              <a:t> </a:t>
            </a:r>
            <a:r>
              <a:rPr lang="en-US" altLang="zh-Hans" dirty="0"/>
              <a:t>correct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movement</a:t>
            </a:r>
            <a:r>
              <a:rPr lang="zh-Hans" altLang="en-US" dirty="0"/>
              <a:t> </a:t>
            </a:r>
            <a:r>
              <a:rPr lang="en-US" altLang="zh-Hans" dirty="0"/>
              <a:t>using</a:t>
            </a:r>
            <a:r>
              <a:rPr lang="zh-Hans" altLang="en-US" dirty="0"/>
              <a:t> </a:t>
            </a:r>
            <a:r>
              <a:rPr lang="en-US" altLang="zh-Hans" dirty="0" err="1"/>
              <a:t>Kallman</a:t>
            </a:r>
            <a:r>
              <a:rPr lang="zh-Hans" altLang="en-US" dirty="0"/>
              <a:t> </a:t>
            </a:r>
            <a:r>
              <a:rPr lang="en-US" altLang="zh-Hans" dirty="0"/>
              <a:t>filter</a:t>
            </a:r>
            <a:r>
              <a:rPr lang="zh-Hans" altLang="en-US" dirty="0"/>
              <a:t> </a:t>
            </a:r>
            <a:r>
              <a:rPr lang="en-US" altLang="zh-Hans" dirty="0"/>
              <a:t>without</a:t>
            </a:r>
            <a:r>
              <a:rPr lang="zh-Hans" altLang="en-US" dirty="0"/>
              <a:t> </a:t>
            </a:r>
            <a:r>
              <a:rPr lang="en-US" altLang="zh-Hans" dirty="0"/>
              <a:t>needing</a:t>
            </a:r>
            <a:r>
              <a:rPr lang="zh-Hans" altLang="en-US" dirty="0"/>
              <a:t> </a:t>
            </a:r>
            <a:r>
              <a:rPr lang="en-US" altLang="zh-Hans" dirty="0"/>
              <a:t>real</a:t>
            </a:r>
            <a:r>
              <a:rPr lang="zh-Hans" altLang="en-US" dirty="0"/>
              <a:t> </a:t>
            </a:r>
            <a:r>
              <a:rPr lang="en-US" altLang="zh-Hans" dirty="0"/>
              <a:t>sensory</a:t>
            </a:r>
            <a:r>
              <a:rPr lang="zh-Hans" altLang="en-US" dirty="0"/>
              <a:t> </a:t>
            </a:r>
            <a:r>
              <a:rPr lang="en-US" altLang="zh-Hans" dirty="0"/>
              <a:t>feedback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altLang="zh-Hans" dirty="0"/>
              <a:t>Enable</a:t>
            </a:r>
            <a:r>
              <a:rPr lang="zh-Hans" altLang="en-US" dirty="0"/>
              <a:t> </a:t>
            </a:r>
            <a:r>
              <a:rPr lang="en-US" altLang="zh-Hans" dirty="0"/>
              <a:t>coordination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anticipatory</a:t>
            </a:r>
            <a:r>
              <a:rPr lang="zh-Hans" altLang="en-US" dirty="0"/>
              <a:t> </a:t>
            </a:r>
            <a:r>
              <a:rPr lang="en-US" altLang="zh-Hans" dirty="0"/>
              <a:t>movements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altLang="zh-Hans" dirty="0"/>
              <a:t>Problem:</a:t>
            </a:r>
            <a:r>
              <a:rPr lang="zh-Hans" altLang="en-US" dirty="0"/>
              <a:t> </a:t>
            </a:r>
            <a:r>
              <a:rPr lang="en-US" altLang="zh-Hans" dirty="0"/>
              <a:t>feedback</a:t>
            </a:r>
            <a:r>
              <a:rPr lang="zh-Hans" altLang="en-US" dirty="0"/>
              <a:t> </a:t>
            </a:r>
            <a:r>
              <a:rPr lang="en-US" altLang="zh-Hans" dirty="0"/>
              <a:t>delay</a:t>
            </a:r>
            <a:r>
              <a:rPr lang="zh-Hans" altLang="en-US" dirty="0"/>
              <a:t> </a:t>
            </a:r>
            <a:r>
              <a:rPr lang="en-US" altLang="zh-Hans" dirty="0"/>
              <a:t>–</a:t>
            </a:r>
            <a:r>
              <a:rPr lang="zh-Hans" altLang="en-US" dirty="0"/>
              <a:t> </a:t>
            </a:r>
            <a:r>
              <a:rPr lang="en-US" altLang="zh-Hans" dirty="0"/>
              <a:t>need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compensate</a:t>
            </a:r>
            <a:r>
              <a:rPr lang="zh-Hans" altLang="en-US" dirty="0"/>
              <a:t> </a:t>
            </a:r>
            <a:r>
              <a:rPr lang="en-US" altLang="zh-Hans" dirty="0"/>
              <a:t>for</a:t>
            </a:r>
            <a:r>
              <a:rPr lang="zh-Hans" altLang="en-US" dirty="0"/>
              <a:t> </a:t>
            </a:r>
            <a:r>
              <a:rPr lang="en-US" altLang="zh-Hans" dirty="0"/>
              <a:t>time</a:t>
            </a:r>
            <a:r>
              <a:rPr lang="zh-Hans" altLang="en-US" dirty="0"/>
              <a:t> </a:t>
            </a:r>
            <a:r>
              <a:rPr lang="en-US" altLang="zh-Hans" dirty="0"/>
              <a:t>delays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avoid</a:t>
            </a:r>
            <a:r>
              <a:rPr lang="zh-Hans" altLang="en-US" dirty="0"/>
              <a:t> </a:t>
            </a:r>
            <a:r>
              <a:rPr lang="en-US" altLang="zh-Hans" dirty="0"/>
              <a:t>instability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11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00D1-D0C7-6844-B01A-5CDEB429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BD825-C15F-8A41-ABEA-3C192C584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All</a:t>
            </a:r>
            <a:r>
              <a:rPr lang="zh-Hans" altLang="en-US" dirty="0"/>
              <a:t> </a:t>
            </a:r>
            <a:r>
              <a:rPr lang="en-US" altLang="zh-Hans" dirty="0"/>
              <a:t>these</a:t>
            </a:r>
            <a:r>
              <a:rPr lang="zh-Hans" altLang="en-US" dirty="0"/>
              <a:t> </a:t>
            </a:r>
            <a:r>
              <a:rPr lang="en-US" altLang="zh-Hans" dirty="0"/>
              <a:t>are</a:t>
            </a:r>
            <a:r>
              <a:rPr lang="zh-Hans" altLang="en-US" dirty="0"/>
              <a:t> </a:t>
            </a:r>
            <a:r>
              <a:rPr lang="en-US" altLang="zh-Hans" dirty="0"/>
              <a:t>computational</a:t>
            </a:r>
            <a:r>
              <a:rPr lang="zh-Hans" altLang="en-US" dirty="0"/>
              <a:t> </a:t>
            </a:r>
            <a:r>
              <a:rPr lang="en-US" altLang="zh-Hans" dirty="0"/>
              <a:t>models.</a:t>
            </a:r>
          </a:p>
          <a:p>
            <a:pPr lvl="1"/>
            <a:r>
              <a:rPr lang="en-US" altLang="zh-Hans" dirty="0"/>
              <a:t>Not</a:t>
            </a:r>
            <a:r>
              <a:rPr lang="zh-Hans" altLang="en-US" dirty="0"/>
              <a:t> </a:t>
            </a:r>
            <a:r>
              <a:rPr lang="en-US" altLang="zh-Hans" dirty="0"/>
              <a:t>embodied,</a:t>
            </a:r>
            <a:r>
              <a:rPr lang="zh-Hans" altLang="en-US" dirty="0"/>
              <a:t> </a:t>
            </a:r>
            <a:r>
              <a:rPr lang="en-US" altLang="zh-Hans" dirty="0"/>
              <a:t>not</a:t>
            </a:r>
            <a:r>
              <a:rPr lang="zh-Hans" altLang="en-US" dirty="0"/>
              <a:t> </a:t>
            </a:r>
            <a:r>
              <a:rPr lang="en-US" altLang="zh-Hans" dirty="0"/>
              <a:t>emergent</a:t>
            </a:r>
            <a:r>
              <a:rPr lang="zh-Hans" altLang="en-US" dirty="0"/>
              <a:t> </a:t>
            </a:r>
            <a:endParaRPr lang="en-US" altLang="zh-Hans" dirty="0"/>
          </a:p>
          <a:p>
            <a:pPr lvl="1"/>
            <a:r>
              <a:rPr lang="en-US" altLang="zh-Hans" dirty="0"/>
              <a:t>Some</a:t>
            </a:r>
            <a:r>
              <a:rPr lang="zh-Hans" altLang="en-US" dirty="0"/>
              <a:t> </a:t>
            </a:r>
            <a:r>
              <a:rPr lang="en-US" altLang="zh-Hans" dirty="0"/>
              <a:t>are</a:t>
            </a:r>
            <a:r>
              <a:rPr lang="zh-Hans" altLang="en-US" dirty="0"/>
              <a:t> </a:t>
            </a:r>
            <a:r>
              <a:rPr lang="en-US" altLang="zh-Hans" dirty="0"/>
              <a:t>widely</a:t>
            </a:r>
            <a:r>
              <a:rPr lang="zh-Hans" altLang="en-US" dirty="0"/>
              <a:t> </a:t>
            </a:r>
            <a:r>
              <a:rPr lang="en-US" altLang="zh-Hans" dirty="0"/>
              <a:t>used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/>
              <a:t>robotics</a:t>
            </a:r>
          </a:p>
          <a:p>
            <a:r>
              <a:rPr lang="en-US" altLang="zh-Hans" dirty="0"/>
              <a:t>All</a:t>
            </a:r>
            <a:r>
              <a:rPr lang="zh-Hans" altLang="en-US" dirty="0"/>
              <a:t> </a:t>
            </a:r>
            <a:r>
              <a:rPr lang="en-US" altLang="zh-Hans" dirty="0"/>
              <a:t>these</a:t>
            </a:r>
            <a:r>
              <a:rPr lang="zh-Hans" altLang="en-US" dirty="0"/>
              <a:t> </a:t>
            </a:r>
            <a:r>
              <a:rPr lang="en-US" altLang="zh-Hans" dirty="0"/>
              <a:t>models</a:t>
            </a:r>
            <a:r>
              <a:rPr lang="zh-Hans" altLang="en-US" dirty="0"/>
              <a:t> </a:t>
            </a:r>
            <a:r>
              <a:rPr lang="en-US" altLang="zh-Hans" dirty="0"/>
              <a:t>assume</a:t>
            </a:r>
            <a:r>
              <a:rPr lang="zh-Hans" altLang="en-US" dirty="0"/>
              <a:t> </a:t>
            </a:r>
            <a:r>
              <a:rPr lang="en-US" altLang="zh-Hans" dirty="0"/>
              <a:t>there</a:t>
            </a:r>
            <a:r>
              <a:rPr lang="zh-Hans" altLang="en-US" dirty="0"/>
              <a:t> </a:t>
            </a:r>
            <a:r>
              <a:rPr lang="en-US" altLang="zh-Hans" dirty="0"/>
              <a:t>exist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/>
              <a:t>central</a:t>
            </a:r>
            <a:r>
              <a:rPr lang="zh-Hans" altLang="en-US" dirty="0"/>
              <a:t> </a:t>
            </a:r>
            <a:r>
              <a:rPr lang="en-US" altLang="zh-Hans" dirty="0"/>
              <a:t>controller that makes plans and processes signals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15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Critique of the computational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600" y="2061534"/>
            <a:ext cx="7610476" cy="42624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Kelso, J. A. S. (1984): where does the spatiotemporal organization in behavior come from?</a:t>
            </a:r>
          </a:p>
          <a:p>
            <a:pPr marL="457200" indent="-457200">
              <a:buAutoNum type="arabicParenBoth"/>
            </a:pPr>
            <a:r>
              <a:rPr lang="en-US" dirty="0"/>
              <a:t>For motor programs or some sort of </a:t>
            </a:r>
            <a:r>
              <a:rPr lang="en-US" i="1" dirty="0"/>
              <a:t>a priori </a:t>
            </a:r>
            <a:r>
              <a:rPr lang="en-US" dirty="0"/>
              <a:t>plan </a:t>
            </a:r>
          </a:p>
          <a:p>
            <a:pPr marL="457200" indent="-457200">
              <a:buAutoNum type="arabicParenBoth"/>
            </a:pPr>
            <a:r>
              <a:rPr lang="en-US" dirty="0"/>
              <a:t>Implying centralized control, brain dominant, body in empty space (akin to the “air theory” in perception)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dirty="0"/>
              <a:t>How to translate discrete, time-independent, symbolic programs into continuous, time-dependent, physical body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dirty="0"/>
              <a:t>All about muscles… ignores non-muscular forces</a:t>
            </a:r>
          </a:p>
          <a:p>
            <a:pPr marL="457200" indent="-457200">
              <a:buAutoNum type="arabicParenBoth"/>
            </a:pPr>
            <a:r>
              <a:rPr lang="en-US" dirty="0"/>
              <a:t>Patterns (regularity) in movement don’t imply that they are prescribed by a plan</a:t>
            </a:r>
          </a:p>
          <a:p>
            <a:pPr marL="800100" lvl="1" indent="-457200">
              <a:buAutoNum type="arabicParenBoth"/>
            </a:pPr>
            <a:r>
              <a:rPr lang="en-US" dirty="0"/>
              <a:t>Kinematics as a consequence of dynamics (laws of physics)</a:t>
            </a:r>
          </a:p>
          <a:p>
            <a:pPr marL="457200" indent="-457200">
              <a:buAutoNum type="arabicParenBoth"/>
            </a:pPr>
            <a:r>
              <a:rPr lang="en-US" dirty="0"/>
              <a:t>Where do motor programs or internal models come from?</a:t>
            </a:r>
          </a:p>
        </p:txBody>
      </p:sp>
    </p:spTree>
    <p:extLst>
      <p:ext uri="{BB962C8B-B14F-4D97-AF65-F5344CB8AC3E}">
        <p14:creationId xmlns:p14="http://schemas.microsoft.com/office/powerpoint/2010/main" val="826462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dynamics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Where does the spatiotemporal organization in behavior come from?</a:t>
            </a:r>
          </a:p>
          <a:p>
            <a:r>
              <a:rPr lang="en-US" dirty="0"/>
              <a:t>Emerges a posteriori from dynamics of the system</a:t>
            </a:r>
          </a:p>
          <a:p>
            <a:pPr lvl="1"/>
            <a:r>
              <a:rPr lang="en-US" dirty="0"/>
              <a:t>Action systems are dynamical systems (implying changes and forces governed by the laws of physics)</a:t>
            </a:r>
          </a:p>
          <a:p>
            <a:pPr lvl="1"/>
            <a:r>
              <a:rPr lang="en-US" dirty="0"/>
              <a:t>Control is emergent (non-representational, not within the brain)</a:t>
            </a:r>
          </a:p>
          <a:p>
            <a:r>
              <a:rPr lang="en-US" dirty="0"/>
              <a:t>The “ground theory” of motor control</a:t>
            </a:r>
          </a:p>
          <a:p>
            <a:pPr lvl="1"/>
            <a:r>
              <a:rPr lang="en-US" dirty="0"/>
              <a:t>Movements are governed by physical forces and environmental constrains (geometrical, kinematical and dynamical)</a:t>
            </a:r>
          </a:p>
          <a:p>
            <a:pPr lvl="1"/>
            <a:r>
              <a:rPr lang="en-US" dirty="0"/>
              <a:t>Exploit non-muscular forces and coordination tendencies</a:t>
            </a:r>
          </a:p>
          <a:p>
            <a:pPr lvl="1"/>
            <a:r>
              <a:rPr lang="en-US" dirty="0"/>
              <a:t>Kinematic details may be a consequence of underlying dynamics (vs. planned)</a:t>
            </a:r>
          </a:p>
          <a:p>
            <a:r>
              <a:rPr lang="en-US" dirty="0"/>
              <a:t>Self-organization… how much of the organization in behavior can we get “for free” (without assuming prior knowledge)?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7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action control</a:t>
            </a:r>
            <a:r>
              <a:rPr lang="zh-CN" altLang="en-US" dirty="0"/>
              <a:t> </a:t>
            </a:r>
            <a:r>
              <a:rPr lang="en-US" dirty="0"/>
              <a:t>and solutions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3" y="2038256"/>
            <a:ext cx="7799389" cy="1468438"/>
          </a:xfrm>
        </p:spPr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Degrees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Freedom</a:t>
            </a:r>
            <a:r>
              <a:rPr lang="zh-CN" altLang="en-US" b="1" dirty="0"/>
              <a:t> </a:t>
            </a:r>
            <a:r>
              <a:rPr lang="en-US" altLang="zh-CN" dirty="0"/>
              <a:t>problem: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</a:p>
          <a:p>
            <a:r>
              <a:rPr lang="en-US" dirty="0"/>
              <a:t>Solution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synergy (coordination, low-level automatism)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3898901"/>
            <a:ext cx="4787900" cy="1854200"/>
          </a:xfrm>
          <a:prstGeom prst="rect">
            <a:avLst/>
          </a:prstGeom>
          <a:ln w="76200" cmpd="tri">
            <a:solidFill>
              <a:schemeClr val="accent3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434" y="3764845"/>
            <a:ext cx="3898900" cy="2171700"/>
          </a:xfrm>
          <a:prstGeom prst="rect">
            <a:avLst/>
          </a:prstGeom>
          <a:ln w="76200" cmpd="tri">
            <a:solidFill>
              <a:srgbClr val="666699"/>
            </a:solidFill>
          </a:ln>
        </p:spPr>
      </p:pic>
    </p:spTree>
    <p:extLst>
      <p:ext uri="{BB962C8B-B14F-4D97-AF65-F5344CB8AC3E}">
        <p14:creationId xmlns:p14="http://schemas.microsoft.com/office/powerpoint/2010/main" val="392920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Non-linear dynamics in action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body is  a physical ( = real, concrete and substantial) system with its own dynamics:</a:t>
            </a:r>
          </a:p>
          <a:p>
            <a:pPr lvl="1"/>
            <a:r>
              <a:rPr lang="en-US" dirty="0"/>
              <a:t>System of pendulums (=limbs) and springs (= muscles and tendons), subject to the gravitational field</a:t>
            </a:r>
          </a:p>
          <a:p>
            <a:pPr lvl="1"/>
            <a:r>
              <a:rPr lang="en-US" dirty="0"/>
              <a:t>The oscillatory processes have intrinsic coordination tendencies</a:t>
            </a:r>
          </a:p>
          <a:p>
            <a:pPr lvl="1"/>
            <a:r>
              <a:rPr lang="en-US" dirty="0"/>
              <a:t>The system takes advantage of the intrinsic dynamics to solve the DF problem and simplify control</a:t>
            </a:r>
          </a:p>
        </p:txBody>
      </p:sp>
    </p:spTree>
    <p:extLst>
      <p:ext uri="{BB962C8B-B14F-4D97-AF65-F5344CB8AC3E}">
        <p14:creationId xmlns:p14="http://schemas.microsoft.com/office/powerpoint/2010/main" val="1468909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Non-linear dynamics in action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779" y="2296982"/>
            <a:ext cx="7610476" cy="36707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Entrainment </a:t>
            </a:r>
          </a:p>
          <a:p>
            <a:pPr lvl="1"/>
            <a:r>
              <a:rPr lang="en-US" dirty="0"/>
              <a:t>Coupled oscillators become synchronized</a:t>
            </a:r>
          </a:p>
          <a:p>
            <a:pPr lvl="1"/>
            <a:r>
              <a:rPr lang="en-US" dirty="0"/>
              <a:t>Self-organization</a:t>
            </a:r>
          </a:p>
          <a:p>
            <a:pPr lvl="1"/>
            <a:r>
              <a:rPr lang="en-US" dirty="0"/>
              <a:t>Reduces DFs</a:t>
            </a:r>
          </a:p>
          <a:p>
            <a:pPr marL="349250" lvl="1" indent="0">
              <a:buNone/>
            </a:pPr>
            <a:r>
              <a:rPr lang="en-US" altLang="zh-CN" dirty="0"/>
              <a:t>(synchronizing metronomes: https://www.youtube.com/watch?v=DD7YDyF6dUk&amp;feature=related)</a:t>
            </a:r>
            <a:endParaRPr lang="en-US" dirty="0"/>
          </a:p>
          <a:p>
            <a:r>
              <a:rPr lang="en-US" dirty="0"/>
              <a:t>Coordination (of actions) as an example of entrainment</a:t>
            </a:r>
          </a:p>
          <a:p>
            <a:pPr lvl="1"/>
            <a:r>
              <a:rPr lang="en-US" dirty="0"/>
              <a:t>Inter-limb coordination</a:t>
            </a:r>
          </a:p>
          <a:p>
            <a:pPr lvl="1"/>
            <a:r>
              <a:rPr lang="en-US" dirty="0"/>
              <a:t>Gait patterns</a:t>
            </a:r>
          </a:p>
          <a:p>
            <a:pPr lvl="1"/>
            <a:r>
              <a:rPr lang="en-US" dirty="0"/>
              <a:t>Multiple actions (e.g. walking while typing on the phone)</a:t>
            </a:r>
          </a:p>
        </p:txBody>
      </p:sp>
    </p:spTree>
    <p:extLst>
      <p:ext uri="{BB962C8B-B14F-4D97-AF65-F5344CB8AC3E}">
        <p14:creationId xmlns:p14="http://schemas.microsoft.com/office/powerpoint/2010/main" val="2081240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E48B-D98A-0C45-94D4-62506296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A79F9-F98D-F643-BDA6-5F5794276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organization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behavior</a:t>
            </a:r>
            <a:r>
              <a:rPr lang="zh-CN" altLang="en-US" dirty="0"/>
              <a:t> </a:t>
            </a:r>
            <a:r>
              <a:rPr lang="en-US" altLang="zh-CN" dirty="0"/>
              <a:t>come</a:t>
            </a:r>
            <a:r>
              <a:rPr lang="zh-CN" altLang="en-US" dirty="0"/>
              <a:t> </a:t>
            </a:r>
            <a:r>
              <a:rPr lang="en-US" altLang="zh-CN" dirty="0"/>
              <a:t>from?</a:t>
            </a:r>
          </a:p>
          <a:p>
            <a:pPr lvl="1"/>
            <a:r>
              <a:rPr lang="en-US" altLang="zh-CN" dirty="0"/>
              <a:t>Coordination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limbs</a:t>
            </a:r>
          </a:p>
          <a:p>
            <a:pPr lvl="1"/>
            <a:r>
              <a:rPr lang="en-US" altLang="zh-CN" dirty="0"/>
              <a:t>Coordination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agent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</a:p>
          <a:p>
            <a:r>
              <a:rPr lang="en-US" altLang="zh-CN" dirty="0"/>
              <a:t>(1)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/>
              <a:t>computation</a:t>
            </a:r>
          </a:p>
          <a:p>
            <a:r>
              <a:rPr lang="en-US" altLang="zh-CN" dirty="0"/>
              <a:t>(2)</a:t>
            </a:r>
            <a:r>
              <a:rPr lang="zh-CN" altLang="en-US" dirty="0"/>
              <a:t> </a:t>
            </a:r>
            <a:r>
              <a:rPr lang="en-US" altLang="zh-CN" dirty="0"/>
              <a:t>self-organization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32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2C32-A1C9-224C-B064-DD74B279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Self-organization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biological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2A803-3854-A041-9D8F-D7DA9662E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51" y="2012856"/>
            <a:ext cx="4694382" cy="19503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F90B72-F911-0D43-953C-3C890B733476}"/>
              </a:ext>
            </a:extLst>
          </p:cNvPr>
          <p:cNvSpPr txBox="1"/>
          <p:nvPr/>
        </p:nvSpPr>
        <p:spPr>
          <a:xfrm>
            <a:off x="1180408" y="3899362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Ant</a:t>
            </a:r>
            <a:r>
              <a:rPr lang="zh-CN" altLang="en-US" i="1" dirty="0"/>
              <a:t> </a:t>
            </a:r>
            <a:r>
              <a:rPr lang="en-US" altLang="zh-CN" i="1" dirty="0"/>
              <a:t>trail</a:t>
            </a:r>
            <a:r>
              <a:rPr lang="zh-CN" altLang="en-US" i="1" dirty="0"/>
              <a:t> </a:t>
            </a:r>
            <a:r>
              <a:rPr lang="en-US" altLang="zh-CN" i="1" dirty="0"/>
              <a:t>formation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04DD7D-0BD7-1243-882D-BA9B1F5A2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313" y="2221515"/>
            <a:ext cx="3746500" cy="2501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1B1544-EEBE-424A-ACE5-13494BC7BDBD}"/>
              </a:ext>
            </a:extLst>
          </p:cNvPr>
          <p:cNvSpPr txBox="1"/>
          <p:nvPr/>
        </p:nvSpPr>
        <p:spPr>
          <a:xfrm>
            <a:off x="6001788" y="470717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Bird</a:t>
            </a:r>
            <a:r>
              <a:rPr lang="zh-CN" altLang="en-US" i="1" dirty="0"/>
              <a:t> </a:t>
            </a:r>
            <a:r>
              <a:rPr lang="en-US" altLang="zh-CN" i="1" dirty="0"/>
              <a:t>swarming</a:t>
            </a:r>
            <a:endParaRPr lang="en-US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F5FE70-F30E-4741-A366-A46BABD13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575" y="4252069"/>
            <a:ext cx="3810000" cy="2527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7BD3C7-AFCF-6948-9E75-3444CEE78AA3}"/>
              </a:ext>
            </a:extLst>
          </p:cNvPr>
          <p:cNvSpPr txBox="1"/>
          <p:nvPr/>
        </p:nvSpPr>
        <p:spPr>
          <a:xfrm>
            <a:off x="5027575" y="619933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Fish</a:t>
            </a:r>
            <a:r>
              <a:rPr lang="zh-CN" altLang="en-US" i="1" dirty="0"/>
              <a:t> </a:t>
            </a:r>
            <a:r>
              <a:rPr lang="en-US" altLang="zh-CN" i="1" dirty="0"/>
              <a:t>schooling</a:t>
            </a:r>
            <a:endParaRPr lang="en-US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D9D261-B3DF-E745-8678-34D0050E7C8F}"/>
              </a:ext>
            </a:extLst>
          </p:cNvPr>
          <p:cNvSpPr txBox="1"/>
          <p:nvPr/>
        </p:nvSpPr>
        <p:spPr>
          <a:xfrm>
            <a:off x="6622156" y="5276006"/>
            <a:ext cx="252184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Synchronization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Emergent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behavior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Reduce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system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435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8DFEA67-F0AD-5349-A267-13C9E7E1F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238" y="3292977"/>
            <a:ext cx="2925848" cy="28243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954319-B6D6-774F-905A-52C9EAE75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741" y="0"/>
            <a:ext cx="4091259" cy="46451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2B1E4-EC98-F341-87AE-78B02518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56"/>
            <a:ext cx="5052741" cy="914400"/>
          </a:xfrm>
        </p:spPr>
        <p:txBody>
          <a:bodyPr/>
          <a:lstStyle/>
          <a:p>
            <a:r>
              <a:rPr lang="en-US" altLang="zh-CN" dirty="0"/>
              <a:t>Flocking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AB3E-6823-9344-AFBA-D3CFF6B7C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" y="2098241"/>
            <a:ext cx="4906437" cy="3670767"/>
          </a:xfrm>
        </p:spPr>
        <p:txBody>
          <a:bodyPr/>
          <a:lstStyle/>
          <a:p>
            <a:r>
              <a:rPr lang="en-US" altLang="zh-CN" dirty="0"/>
              <a:t>Nobody</a:t>
            </a:r>
            <a:r>
              <a:rPr lang="zh-CN" altLang="en-US" dirty="0"/>
              <a:t> </a:t>
            </a:r>
            <a:r>
              <a:rPr lang="en-US" altLang="zh-CN" dirty="0"/>
              <a:t>“programs”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birds.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formed?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E80D77-4FE6-4049-B17C-0E122C3D1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62" y="3014632"/>
            <a:ext cx="2047414" cy="3261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525846-EC42-4647-AFC1-FCC072D40F28}"/>
              </a:ext>
            </a:extLst>
          </p:cNvPr>
          <p:cNvSpPr txBox="1"/>
          <p:nvPr/>
        </p:nvSpPr>
        <p:spPr>
          <a:xfrm>
            <a:off x="74388" y="6275672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Rolling</a:t>
            </a:r>
            <a:r>
              <a:rPr lang="zh-CN" altLang="en-US" dirty="0"/>
              <a:t> </a:t>
            </a:r>
            <a:r>
              <a:rPr lang="en-US" altLang="zh-CN" dirty="0"/>
              <a:t>vortex</a:t>
            </a:r>
            <a:r>
              <a:rPr lang="zh-CN" altLang="en-US" dirty="0"/>
              <a:t> </a:t>
            </a:r>
            <a:r>
              <a:rPr lang="en-US" altLang="zh-CN" dirty="0"/>
              <a:t>cylinders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92383-692C-1D40-863F-401650D81B9B}"/>
              </a:ext>
            </a:extLst>
          </p:cNvPr>
          <p:cNvSpPr txBox="1"/>
          <p:nvPr/>
        </p:nvSpPr>
        <p:spPr>
          <a:xfrm>
            <a:off x="3803974" y="6194462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51%</a:t>
            </a:r>
            <a:r>
              <a:rPr lang="zh-CN" altLang="en-US" dirty="0"/>
              <a:t> </a:t>
            </a:r>
            <a:r>
              <a:rPr lang="en-US" altLang="zh-CN" dirty="0"/>
              <a:t>energy</a:t>
            </a:r>
            <a:r>
              <a:rPr lang="zh-CN" altLang="en-US" dirty="0"/>
              <a:t> </a:t>
            </a:r>
            <a:r>
              <a:rPr lang="en-US" altLang="zh-CN" dirty="0"/>
              <a:t>saving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71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954319-B6D6-774F-905A-52C9EAE7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741" y="0"/>
            <a:ext cx="4091259" cy="46451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2B1E4-EC98-F341-87AE-78B02518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56"/>
            <a:ext cx="5052741" cy="914400"/>
          </a:xfrm>
        </p:spPr>
        <p:txBody>
          <a:bodyPr/>
          <a:lstStyle/>
          <a:p>
            <a:r>
              <a:rPr lang="en-US" altLang="zh-CN" dirty="0"/>
              <a:t>Flocking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AB3E-6823-9344-AFBA-D3CFF6B7C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" y="2098241"/>
            <a:ext cx="5047488" cy="463174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Components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birds</a:t>
            </a:r>
          </a:p>
          <a:p>
            <a:r>
              <a:rPr lang="en-US" altLang="zh-CN" dirty="0"/>
              <a:t>Coupling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airflow</a:t>
            </a:r>
            <a:r>
              <a:rPr lang="zh-CN" altLang="en-US" dirty="0"/>
              <a:t> </a:t>
            </a:r>
            <a:r>
              <a:rPr lang="en-US" altLang="zh-CN" dirty="0"/>
              <a:t>(aerodynamics)</a:t>
            </a:r>
          </a:p>
          <a:p>
            <a:r>
              <a:rPr lang="en-US" altLang="zh-CN" dirty="0"/>
              <a:t>Begin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system…</a:t>
            </a:r>
            <a:r>
              <a:rPr lang="zh-CN" altLang="en-US" dirty="0"/>
              <a:t> </a:t>
            </a:r>
            <a:r>
              <a:rPr lang="en-US" altLang="zh-CN" dirty="0"/>
              <a:t>energy</a:t>
            </a:r>
            <a:r>
              <a:rPr lang="zh-CN" altLang="en-US" dirty="0"/>
              <a:t> </a:t>
            </a:r>
            <a:r>
              <a:rPr lang="en-US" altLang="zh-CN" dirty="0"/>
              <a:t>dissipates…</a:t>
            </a:r>
            <a:r>
              <a:rPr lang="zh-CN" altLang="en-US" dirty="0"/>
              <a:t> </a:t>
            </a:r>
            <a:r>
              <a:rPr lang="en-US" altLang="zh-CN" dirty="0"/>
              <a:t>forms</a:t>
            </a:r>
            <a:r>
              <a:rPr lang="zh-CN" altLang="en-US" dirty="0"/>
              <a:t> </a:t>
            </a:r>
            <a:r>
              <a:rPr lang="en-US" altLang="zh-CN" dirty="0"/>
              <a:t>aerodynamic</a:t>
            </a:r>
            <a:r>
              <a:rPr lang="zh-CN" altLang="en-US" dirty="0"/>
              <a:t> </a:t>
            </a:r>
            <a:r>
              <a:rPr lang="en-US" altLang="zh-CN" dirty="0"/>
              <a:t>field</a:t>
            </a:r>
          </a:p>
          <a:p>
            <a:r>
              <a:rPr lang="en-US" altLang="zh-CN" dirty="0"/>
              <a:t>Chance</a:t>
            </a:r>
            <a:r>
              <a:rPr lang="zh-CN" altLang="en-US" dirty="0"/>
              <a:t> </a:t>
            </a:r>
            <a:r>
              <a:rPr lang="en-US" altLang="zh-CN" dirty="0"/>
              <a:t>alignment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birds…generates</a:t>
            </a:r>
            <a:r>
              <a:rPr lang="zh-CN" altLang="en-US" dirty="0"/>
              <a:t> </a:t>
            </a:r>
            <a:r>
              <a:rPr lang="en-US" altLang="zh-CN" dirty="0"/>
              <a:t>vortex</a:t>
            </a:r>
            <a:r>
              <a:rPr lang="zh-CN" altLang="en-US" dirty="0"/>
              <a:t> </a:t>
            </a:r>
            <a:r>
              <a:rPr lang="en-US" altLang="zh-CN" dirty="0"/>
              <a:t>field…</a:t>
            </a:r>
            <a:r>
              <a:rPr lang="zh-CN" altLang="en-US" dirty="0"/>
              <a:t> </a:t>
            </a:r>
            <a:r>
              <a:rPr lang="en-US" altLang="zh-CN" dirty="0"/>
              <a:t>reduces</a:t>
            </a:r>
            <a:r>
              <a:rPr lang="zh-CN" altLang="en-US" dirty="0"/>
              <a:t> </a:t>
            </a:r>
            <a:r>
              <a:rPr lang="en-US" altLang="zh-CN" dirty="0"/>
              <a:t>energy</a:t>
            </a:r>
            <a:r>
              <a:rPr lang="zh-CN" altLang="en-US" dirty="0"/>
              <a:t> </a:t>
            </a:r>
            <a:r>
              <a:rPr lang="en-US" altLang="zh-CN" dirty="0"/>
              <a:t>expenditure</a:t>
            </a:r>
          </a:p>
          <a:p>
            <a:r>
              <a:rPr lang="en-US" altLang="zh-CN" dirty="0"/>
              <a:t>Feedback:</a:t>
            </a:r>
            <a:r>
              <a:rPr lang="zh-CN" altLang="en-US" dirty="0"/>
              <a:t> </a:t>
            </a:r>
            <a:r>
              <a:rPr lang="en-US" altLang="zh-CN" dirty="0"/>
              <a:t>sensing</a:t>
            </a:r>
            <a:r>
              <a:rPr lang="zh-CN" altLang="en-US" dirty="0"/>
              <a:t> </a:t>
            </a:r>
            <a:r>
              <a:rPr lang="en-US" altLang="zh-CN" dirty="0"/>
              <a:t>energy</a:t>
            </a:r>
            <a:r>
              <a:rPr lang="zh-CN" altLang="en-US" dirty="0"/>
              <a:t> </a:t>
            </a:r>
            <a:r>
              <a:rPr lang="en-US" altLang="zh-CN" dirty="0"/>
              <a:t>expenditure</a:t>
            </a:r>
          </a:p>
          <a:p>
            <a:pPr lvl="1"/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field</a:t>
            </a:r>
            <a:r>
              <a:rPr lang="zh-CN" altLang="en-US" dirty="0"/>
              <a:t> </a:t>
            </a:r>
            <a:r>
              <a:rPr lang="en-US" altLang="zh-CN" dirty="0"/>
              <a:t>enslaves</a:t>
            </a:r>
            <a:r>
              <a:rPr lang="zh-CN" altLang="en-US" dirty="0"/>
              <a:t> </a:t>
            </a:r>
            <a:r>
              <a:rPr lang="en-US" altLang="zh-CN" dirty="0"/>
              <a:t>individual</a:t>
            </a:r>
            <a:r>
              <a:rPr lang="zh-CN" altLang="en-US" dirty="0"/>
              <a:t> </a:t>
            </a:r>
            <a:r>
              <a:rPr lang="en-US" altLang="zh-CN" dirty="0"/>
              <a:t>birds</a:t>
            </a:r>
          </a:p>
          <a:p>
            <a:pPr lvl="1"/>
            <a:r>
              <a:rPr lang="en-US" altLang="zh-CN" dirty="0"/>
              <a:t>Alignment</a:t>
            </a:r>
            <a:r>
              <a:rPr lang="zh-CN" altLang="en-US" dirty="0"/>
              <a:t> </a:t>
            </a:r>
            <a:r>
              <a:rPr lang="en-US" altLang="zh-CN" dirty="0"/>
              <a:t>reinforces</a:t>
            </a:r>
            <a:r>
              <a:rPr lang="zh-CN" altLang="en-US" dirty="0"/>
              <a:t> </a:t>
            </a:r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field</a:t>
            </a:r>
          </a:p>
          <a:p>
            <a:r>
              <a:rPr lang="en-US" altLang="zh-CN" dirty="0"/>
              <a:t>Emergent</a:t>
            </a:r>
            <a:r>
              <a:rPr lang="zh-CN" altLang="en-US" dirty="0"/>
              <a:t> </a:t>
            </a:r>
            <a:r>
              <a:rPr lang="en-US" altLang="zh-CN" dirty="0"/>
              <a:t>pattern:</a:t>
            </a:r>
            <a:r>
              <a:rPr lang="zh-CN" altLang="en-US" dirty="0"/>
              <a:t> </a:t>
            </a:r>
            <a:r>
              <a:rPr lang="en-US" altLang="zh-CN" dirty="0"/>
              <a:t>V-formation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04C96A-8154-804B-BA6B-1C5D59369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244" y="4553508"/>
            <a:ext cx="2778252" cy="226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43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1831-7F6F-7A49-AAFC-6C40CDD6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EF06-475F-884B-BEE5-B2D6EB380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Question: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bird</a:t>
            </a:r>
            <a:r>
              <a:rPr lang="zh-CN" altLang="en-US" dirty="0"/>
              <a:t> </a:t>
            </a:r>
            <a:r>
              <a:rPr lang="en-US" altLang="zh-CN" dirty="0"/>
              <a:t>flocking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illustrate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embodiment?</a:t>
            </a:r>
          </a:p>
          <a:p>
            <a:r>
              <a:rPr lang="en-US" dirty="0"/>
              <a:t>What is embodiment?</a:t>
            </a:r>
          </a:p>
        </p:txBody>
      </p:sp>
    </p:spTree>
    <p:extLst>
      <p:ext uri="{BB962C8B-B14F-4D97-AF65-F5344CB8AC3E}">
        <p14:creationId xmlns:p14="http://schemas.microsoft.com/office/powerpoint/2010/main" val="1063743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5D690F-6571-AD44-9818-B460F540344C}"/>
              </a:ext>
            </a:extLst>
          </p:cNvPr>
          <p:cNvSpPr txBox="1"/>
          <p:nvPr/>
        </p:nvSpPr>
        <p:spPr>
          <a:xfrm>
            <a:off x="1870841" y="861848"/>
            <a:ext cx="63738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READING:</a:t>
            </a:r>
          </a:p>
          <a:p>
            <a:endParaRPr lang="en-US" dirty="0"/>
          </a:p>
          <a:p>
            <a:r>
              <a:rPr lang="en-US" altLang="zh-CN" dirty="0"/>
              <a:t>Kelso</a:t>
            </a:r>
            <a:r>
              <a:rPr lang="zh-CN" altLang="en-US" dirty="0"/>
              <a:t> </a:t>
            </a:r>
            <a:r>
              <a:rPr lang="en-US" altLang="zh-CN" dirty="0"/>
              <a:t>“Self-organization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behavior: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picture”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Pgs</a:t>
            </a:r>
            <a:r>
              <a:rPr lang="zh-CN" altLang="en-US" dirty="0"/>
              <a:t> </a:t>
            </a:r>
            <a:r>
              <a:rPr lang="en-US" altLang="zh-CN" dirty="0"/>
              <a:t>1—14)</a:t>
            </a:r>
          </a:p>
          <a:p>
            <a:endParaRPr lang="en-US" dirty="0"/>
          </a:p>
          <a:p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interested:</a:t>
            </a:r>
          </a:p>
          <a:p>
            <a:r>
              <a:rPr lang="en-US" altLang="zh-CN" dirty="0"/>
              <a:t>Kelso</a:t>
            </a:r>
            <a:r>
              <a:rPr lang="zh-CN" altLang="en-US" dirty="0"/>
              <a:t> </a:t>
            </a:r>
            <a:r>
              <a:rPr lang="en-US" altLang="zh-CN" dirty="0"/>
              <a:t>“How</a:t>
            </a:r>
            <a:r>
              <a:rPr lang="zh-CN" altLang="en-US" dirty="0"/>
              <a:t> </a:t>
            </a:r>
            <a:r>
              <a:rPr lang="en-US" altLang="zh-CN" dirty="0"/>
              <a:t>nature</a:t>
            </a:r>
            <a:r>
              <a:rPr lang="zh-CN" altLang="en-US" dirty="0"/>
              <a:t> </a:t>
            </a:r>
            <a:r>
              <a:rPr lang="en-US" altLang="zh-CN" dirty="0"/>
              <a:t>handles</a:t>
            </a:r>
            <a:r>
              <a:rPr lang="zh-CN" altLang="en-US" dirty="0"/>
              <a:t> </a:t>
            </a:r>
            <a:r>
              <a:rPr lang="en-US" altLang="zh-CN" dirty="0"/>
              <a:t>complexity”</a:t>
            </a:r>
          </a:p>
          <a:p>
            <a:r>
              <a:rPr lang="en-US" altLang="zh-CN" dirty="0"/>
              <a:t>Wolpert</a:t>
            </a:r>
            <a:r>
              <a:rPr lang="zh-CN" altLang="en-US" dirty="0"/>
              <a:t> </a:t>
            </a:r>
            <a:r>
              <a:rPr lang="en-US" altLang="zh-CN" dirty="0"/>
              <a:t>“Computational</a:t>
            </a:r>
            <a:r>
              <a:rPr lang="zh-CN" altLang="en-US" dirty="0"/>
              <a:t> </a:t>
            </a:r>
            <a:r>
              <a:rPr lang="en-US" altLang="zh-CN" dirty="0"/>
              <a:t>approaches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motor</a:t>
            </a:r>
            <a:r>
              <a:rPr lang="zh-CN" altLang="en-US" dirty="0"/>
              <a:t> </a:t>
            </a:r>
            <a:r>
              <a:rPr lang="en-US" altLang="zh-CN"/>
              <a:t>control”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action control</a:t>
            </a:r>
            <a:r>
              <a:rPr lang="zh-CN" altLang="en-US" dirty="0"/>
              <a:t> </a:t>
            </a:r>
            <a:r>
              <a:rPr lang="en-US" dirty="0"/>
              <a:t>and solutions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1222" y="2079707"/>
            <a:ext cx="7742591" cy="3670767"/>
          </a:xfrm>
        </p:spPr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Context</a:t>
            </a:r>
            <a:r>
              <a:rPr lang="zh-CN" altLang="en-US" b="1" dirty="0"/>
              <a:t> </a:t>
            </a:r>
            <a:r>
              <a:rPr lang="en-US" altLang="zh-CN" b="1" dirty="0"/>
              <a:t>Conditioned</a:t>
            </a:r>
            <a:r>
              <a:rPr lang="zh-CN" altLang="en-US" b="1" dirty="0"/>
              <a:t> </a:t>
            </a:r>
            <a:r>
              <a:rPr lang="en-US" altLang="zh-CN" b="1" dirty="0"/>
              <a:t>Variability</a:t>
            </a:r>
            <a:r>
              <a:rPr lang="zh-CN" altLang="en-US" b="1" dirty="0"/>
              <a:t> </a:t>
            </a:r>
            <a:r>
              <a:rPr lang="en-US" altLang="zh-CN" dirty="0"/>
              <a:t>problem: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commands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uniquely</a:t>
            </a:r>
            <a:r>
              <a:rPr lang="zh-CN" altLang="en-US" dirty="0"/>
              <a:t> </a:t>
            </a:r>
            <a:r>
              <a:rPr lang="en-US" altLang="zh-CN" dirty="0"/>
              <a:t>determine</a:t>
            </a:r>
            <a:r>
              <a:rPr lang="zh-CN" altLang="en-US" dirty="0"/>
              <a:t> </a:t>
            </a:r>
            <a:r>
              <a:rPr lang="en-US" altLang="zh-CN" dirty="0"/>
              <a:t>movement</a:t>
            </a:r>
          </a:p>
          <a:p>
            <a:r>
              <a:rPr lang="en-US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synergy</a:t>
            </a:r>
          </a:p>
          <a:p>
            <a:r>
              <a:rPr lang="en-US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2: feedback,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closed-loop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perception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needed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action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joint)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1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Synergy and what needs to be considered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DF: number of varying parts of control</a:t>
            </a:r>
          </a:p>
          <a:p>
            <a:r>
              <a:rPr lang="en-US" dirty="0"/>
              <a:t>Context-conditioned variability: adaptive to sudden changes in action contexts</a:t>
            </a:r>
          </a:p>
          <a:p>
            <a:r>
              <a:rPr lang="en-US" dirty="0" err="1"/>
              <a:t>Equifanality</a:t>
            </a:r>
            <a:r>
              <a:rPr lang="en-US" dirty="0"/>
              <a:t>: achieve one goal from different initial conditions</a:t>
            </a:r>
          </a:p>
          <a:p>
            <a:r>
              <a:rPr lang="en-US" dirty="0"/>
              <a:t>Motor equivalence: many movements all achieve the same goal</a:t>
            </a:r>
          </a:p>
        </p:txBody>
      </p:sp>
    </p:spTree>
    <p:extLst>
      <p:ext uri="{BB962C8B-B14F-4D97-AF65-F5344CB8AC3E}">
        <p14:creationId xmlns:p14="http://schemas.microsoft.com/office/powerpoint/2010/main" val="30111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may synergy be achieved?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 1: via computation</a:t>
            </a:r>
          </a:p>
          <a:p>
            <a:pPr lvl="1"/>
            <a:r>
              <a:rPr lang="en-US" dirty="0"/>
              <a:t>Engineering approach</a:t>
            </a:r>
          </a:p>
          <a:p>
            <a:r>
              <a:rPr lang="en-US" dirty="0"/>
              <a:t>Hypothesis 2: dynamics, self-organization</a:t>
            </a:r>
          </a:p>
        </p:txBody>
      </p:sp>
    </p:spTree>
    <p:extLst>
      <p:ext uri="{BB962C8B-B14F-4D97-AF65-F5344CB8AC3E}">
        <p14:creationId xmlns:p14="http://schemas.microsoft.com/office/powerpoint/2010/main" val="322281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Computational theories leading toward synergy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Both"/>
            </a:pPr>
            <a:r>
              <a:rPr lang="en-US" dirty="0"/>
              <a:t>Reflex chains</a:t>
            </a:r>
          </a:p>
          <a:p>
            <a:pPr marL="457200" indent="-457200">
              <a:buAutoNum type="arabicParenBoth"/>
            </a:pPr>
            <a:r>
              <a:rPr lang="en-US" dirty="0"/>
              <a:t>Closed-loop models</a:t>
            </a:r>
          </a:p>
          <a:p>
            <a:pPr marL="457200" indent="-457200">
              <a:buAutoNum type="arabicParenBoth"/>
            </a:pPr>
            <a:r>
              <a:rPr lang="en-US" dirty="0"/>
              <a:t>Open-loop models and motor program</a:t>
            </a:r>
          </a:p>
          <a:p>
            <a:pPr marL="457200" indent="-457200">
              <a:buAutoNum type="arabicParenBoth"/>
            </a:pPr>
            <a:r>
              <a:rPr lang="en-US" altLang="zh-Hans" dirty="0"/>
              <a:t>Inverse</a:t>
            </a:r>
            <a:r>
              <a:rPr lang="zh-Hans" altLang="en-US" dirty="0"/>
              <a:t> </a:t>
            </a:r>
            <a:r>
              <a:rPr lang="en-US" altLang="zh-Hans" dirty="0"/>
              <a:t>models</a:t>
            </a:r>
          </a:p>
          <a:p>
            <a:pPr marL="457200" indent="-457200">
              <a:buAutoNum type="arabicParenBoth"/>
            </a:pPr>
            <a:r>
              <a:rPr lang="en-US" altLang="zh-Hans" dirty="0"/>
              <a:t>Forward</a:t>
            </a:r>
            <a:r>
              <a:rPr lang="zh-Hans" altLang="en-US" dirty="0"/>
              <a:t> </a:t>
            </a:r>
            <a:r>
              <a:rPr lang="en-US" altLang="zh-Hans" dirty="0"/>
              <a:t>models</a:t>
            </a:r>
            <a:endParaRPr lang="en-US" dirty="0"/>
          </a:p>
          <a:p>
            <a:pPr marL="457200" indent="-457200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3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Reflex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312098"/>
            <a:ext cx="7610476" cy="36707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C. S. Sherrington, 1910</a:t>
            </a:r>
          </a:p>
          <a:p>
            <a:r>
              <a:rPr lang="en-US" dirty="0"/>
              <a:t>Reflex chains: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Complex movements assembled from reflexes</a:t>
            </a:r>
          </a:p>
          <a:p>
            <a:r>
              <a:rPr lang="en-US" dirty="0"/>
              <a:t>S</a:t>
            </a:r>
            <a:r>
              <a:rPr lang="en-US" dirty="0">
                <a:sym typeface="Wingdings" panose="05000000000000000000" pitchFamily="2" charset="2"/>
              </a:rPr>
              <a:t> R chains: stimulus – reflex – stimulus –reflex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Each reflex serves as the next stimulus</a:t>
            </a:r>
          </a:p>
          <a:p>
            <a:r>
              <a:rPr lang="en-US" dirty="0">
                <a:sym typeface="Wingdings" panose="05000000000000000000" pitchFamily="2" charset="2"/>
              </a:rPr>
              <a:t>Problems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Non-adaptive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Serial processing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Determining the initial state based on future goal</a:t>
            </a:r>
          </a:p>
        </p:txBody>
      </p:sp>
    </p:spTree>
    <p:extLst>
      <p:ext uri="{BB962C8B-B14F-4D97-AF65-F5344CB8AC3E}">
        <p14:creationId xmlns:p14="http://schemas.microsoft.com/office/powerpoint/2010/main" val="328471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Closed-loop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4310742"/>
            <a:ext cx="7610476" cy="2394857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Wiener, 1949</a:t>
            </a:r>
          </a:p>
          <a:p>
            <a:pPr>
              <a:spcBef>
                <a:spcPts val="600"/>
              </a:spcBef>
            </a:pPr>
            <a:r>
              <a:rPr lang="en-US" dirty="0"/>
              <a:t>Advantages:</a:t>
            </a:r>
          </a:p>
          <a:p>
            <a:pPr lvl="1"/>
            <a:r>
              <a:rPr lang="en-US" dirty="0"/>
              <a:t>Closed-loop, error correction</a:t>
            </a:r>
          </a:p>
          <a:p>
            <a:pPr lvl="1"/>
            <a:r>
              <a:rPr lang="en-US" dirty="0"/>
              <a:t>Adapt to changes</a:t>
            </a:r>
          </a:p>
          <a:p>
            <a:pPr lvl="1"/>
            <a:r>
              <a:rPr lang="en-US" dirty="0"/>
              <a:t>Account for </a:t>
            </a:r>
            <a:r>
              <a:rPr lang="en-US" dirty="0" err="1"/>
              <a:t>equifinality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Problems:</a:t>
            </a:r>
          </a:p>
          <a:p>
            <a:pPr lvl="1"/>
            <a:r>
              <a:rPr lang="en-US" dirty="0"/>
              <a:t>Time lag – slow</a:t>
            </a:r>
          </a:p>
          <a:p>
            <a:pPr lvl="1"/>
            <a:r>
              <a:rPr lang="en-US" dirty="0"/>
              <a:t>Time lag – errors blow up, system explodes</a:t>
            </a:r>
          </a:p>
          <a:p>
            <a:pPr lvl="1"/>
            <a:r>
              <a:rPr lang="en-US" dirty="0"/>
              <a:t>Assumes all movements require afferent feedback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44" y="2339612"/>
            <a:ext cx="68770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3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117"/>
            <a:ext cx="8913813" cy="1505139"/>
          </a:xfrm>
        </p:spPr>
        <p:txBody>
          <a:bodyPr>
            <a:normAutofit fontScale="90000"/>
          </a:bodyPr>
          <a:lstStyle/>
          <a:p>
            <a:r>
              <a:rPr lang="en-US" dirty="0"/>
              <a:t>Online guidance and closed-loop control cannot be done by a central executive in the brain! </a:t>
            </a:r>
          </a:p>
        </p:txBody>
      </p:sp>
      <p:pic>
        <p:nvPicPr>
          <p:cNvPr id="5" name="Picture 4" descr="Screen copy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6588"/>
            <a:ext cx="8724900" cy="29591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1BF3C85-81D4-034D-A874-0F748537FBBB}"/>
              </a:ext>
            </a:extLst>
          </p:cNvPr>
          <p:cNvGrpSpPr/>
          <p:nvPr/>
        </p:nvGrpSpPr>
        <p:grpSpPr>
          <a:xfrm>
            <a:off x="4204137" y="3514072"/>
            <a:ext cx="4813739" cy="2891260"/>
            <a:chOff x="4330261" y="3839893"/>
            <a:chExt cx="4813739" cy="289126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25453E4-C3E8-0744-B6FE-1258BE0AFCD9}"/>
                </a:ext>
              </a:extLst>
            </p:cNvPr>
            <p:cNvSpPr txBox="1"/>
            <p:nvPr/>
          </p:nvSpPr>
          <p:spPr>
            <a:xfrm>
              <a:off x="4330261" y="3839893"/>
              <a:ext cx="481373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Due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lag,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correction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always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behind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movement,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therefore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always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inadequate.</a:t>
              </a:r>
              <a:endPara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Picture 8" descr="Screen Shot 2016-05-02 at 6.32.00 PM (2).png">
              <a:extLst>
                <a:ext uri="{FF2B5EF4-FFF2-40B4-BE49-F238E27FC236}">
                  <a16:creationId xmlns:a16="http://schemas.microsoft.com/office/drawing/2014/main" id="{2DF24A75-D2BA-6E47-AA3B-7E5AFB46E1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8455" r="74073" b="41917"/>
            <a:stretch/>
          </p:blipFill>
          <p:spPr>
            <a:xfrm>
              <a:off x="5771055" y="5040222"/>
              <a:ext cx="2258849" cy="137898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F5CF6B-937A-504F-9847-2C10D0243926}"/>
                </a:ext>
              </a:extLst>
            </p:cNvPr>
            <p:cNvSpPr txBox="1"/>
            <p:nvPr/>
          </p:nvSpPr>
          <p:spPr>
            <a:xfrm>
              <a:off x="5228543" y="6269488"/>
              <a:ext cx="30171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Times New Roman"/>
                  <a:cs typeface="Times New Roman"/>
                </a:rPr>
                <a:t>The</a:t>
              </a:r>
              <a:r>
                <a:rPr lang="zh-CN" altLang="en-US" sz="2400" b="1" dirty="0">
                  <a:latin typeface="Times New Roman"/>
                  <a:cs typeface="Times New Roman"/>
                </a:rPr>
                <a:t> </a:t>
              </a:r>
              <a:r>
                <a:rPr lang="en-US" altLang="zh-CN" sz="2400" b="1" dirty="0">
                  <a:latin typeface="Times New Roman"/>
                  <a:cs typeface="Times New Roman"/>
                </a:rPr>
                <a:t>system</a:t>
              </a:r>
              <a:r>
                <a:rPr lang="zh-CN" altLang="en-US" sz="2400" b="1" dirty="0">
                  <a:latin typeface="Times New Roman"/>
                  <a:cs typeface="Times New Roman"/>
                </a:rPr>
                <a:t> </a:t>
              </a:r>
              <a:r>
                <a:rPr lang="en-US" altLang="zh-CN" sz="2400" b="1" dirty="0">
                  <a:latin typeface="Times New Roman"/>
                  <a:cs typeface="Times New Roman"/>
                </a:rPr>
                <a:t>blows</a:t>
              </a:r>
              <a:r>
                <a:rPr lang="zh-CN" altLang="en-US" sz="2400" b="1" dirty="0">
                  <a:latin typeface="Times New Roman"/>
                  <a:cs typeface="Times New Roman"/>
                </a:rPr>
                <a:t> </a:t>
              </a:r>
              <a:r>
                <a:rPr lang="en-US" altLang="zh-CN" sz="2400" b="1" dirty="0">
                  <a:latin typeface="Times New Roman"/>
                  <a:cs typeface="Times New Roman"/>
                </a:rPr>
                <a:t>up!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FD8C0E7-D5E2-A348-97A4-283909B13B9B}"/>
                </a:ext>
              </a:extLst>
            </p:cNvPr>
            <p:cNvCxnSpPr/>
            <p:nvPr/>
          </p:nvCxnSpPr>
          <p:spPr>
            <a:xfrm>
              <a:off x="5654566" y="5822731"/>
              <a:ext cx="28483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3582A6C-DE52-8347-BA91-4D9F8CD6F7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4625" y="5040222"/>
              <a:ext cx="0" cy="12292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D24A61-7CD5-E345-8FD6-6C0242DE3B26}"/>
                </a:ext>
              </a:extLst>
            </p:cNvPr>
            <p:cNvSpPr txBox="1"/>
            <p:nvPr/>
          </p:nvSpPr>
          <p:spPr>
            <a:xfrm rot="16200000">
              <a:off x="5169214" y="5297214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4005FD-E019-264B-BB5C-DA6216161561}"/>
                </a:ext>
              </a:extLst>
            </p:cNvPr>
            <p:cNvSpPr txBox="1"/>
            <p:nvPr/>
          </p:nvSpPr>
          <p:spPr>
            <a:xfrm>
              <a:off x="8400958" y="5817174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61288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5919</TotalTime>
  <Words>1296</Words>
  <Application>Microsoft Macintosh PowerPoint</Application>
  <PresentationFormat>On-screen Show (4:3)</PresentationFormat>
  <Paragraphs>173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宋体</vt:lpstr>
      <vt:lpstr>Arial</vt:lpstr>
      <vt:lpstr>Calibri</vt:lpstr>
      <vt:lpstr>Century Gothic</vt:lpstr>
      <vt:lpstr>Times New Roman</vt:lpstr>
      <vt:lpstr>Wingdings</vt:lpstr>
      <vt:lpstr>Wingdings 2</vt:lpstr>
      <vt:lpstr>Perception</vt:lpstr>
      <vt:lpstr>Lecture 12: Computational and dynamical theories of motor control</vt:lpstr>
      <vt:lpstr>Problems with action control and solutions </vt:lpstr>
      <vt:lpstr>Problems with action control and solutions </vt:lpstr>
      <vt:lpstr>Synergy and what needs to be considered</vt:lpstr>
      <vt:lpstr>How may synergy be achieved?</vt:lpstr>
      <vt:lpstr>Computational theories leading toward synergy</vt:lpstr>
      <vt:lpstr>1. Reflex chains</vt:lpstr>
      <vt:lpstr>2. Closed-loop models</vt:lpstr>
      <vt:lpstr>Online guidance and closed-loop control cannot be done by a central executive in the brain! </vt:lpstr>
      <vt:lpstr>3. Open-loop models</vt:lpstr>
      <vt:lpstr>PowerPoint Presentation</vt:lpstr>
      <vt:lpstr>PowerPoint Presentation</vt:lpstr>
      <vt:lpstr>4. Inverse model</vt:lpstr>
      <vt:lpstr>Inverse model</vt:lpstr>
      <vt:lpstr>Forward model</vt:lpstr>
      <vt:lpstr>PowerPoint Presentation</vt:lpstr>
      <vt:lpstr>PowerPoint Presentation</vt:lpstr>
      <vt:lpstr>Critique of the computational approach</vt:lpstr>
      <vt:lpstr>The dynamics perspective</vt:lpstr>
      <vt:lpstr>Non-linear dynamics in action control</vt:lpstr>
      <vt:lpstr>Non-linear dynamics in action control</vt:lpstr>
      <vt:lpstr>PowerPoint Presentation</vt:lpstr>
      <vt:lpstr>Self-organization in biological systems</vt:lpstr>
      <vt:lpstr>Flocking</vt:lpstr>
      <vt:lpstr>Flocking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control of actions</dc:title>
  <dc:creator>JS Pan</dc:creator>
  <cp:lastModifiedBy>Microsoft Office User</cp:lastModifiedBy>
  <cp:revision>109</cp:revision>
  <dcterms:created xsi:type="dcterms:W3CDTF">2015-04-09T01:49:17Z</dcterms:created>
  <dcterms:modified xsi:type="dcterms:W3CDTF">2019-06-20T09:44:28Z</dcterms:modified>
</cp:coreProperties>
</file>