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2" r:id="rId3"/>
    <p:sldId id="313" r:id="rId4"/>
    <p:sldId id="324" r:id="rId5"/>
    <p:sldId id="260" r:id="rId6"/>
    <p:sldId id="323" r:id="rId7"/>
    <p:sldId id="314" r:id="rId8"/>
    <p:sldId id="317" r:id="rId9"/>
    <p:sldId id="315" r:id="rId10"/>
    <p:sldId id="316" r:id="rId11"/>
    <p:sldId id="299" r:id="rId12"/>
    <p:sldId id="276" r:id="rId13"/>
    <p:sldId id="279" r:id="rId14"/>
    <p:sldId id="321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07" r:id="rId23"/>
    <p:sldId id="327" r:id="rId24"/>
    <p:sldId id="33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9E9"/>
    <a:srgbClr val="EBEBEB"/>
    <a:srgbClr val="F0F0F0"/>
    <a:srgbClr val="E6E6E6"/>
    <a:srgbClr val="BEBEBE"/>
    <a:srgbClr val="C8C8C8"/>
    <a:srgbClr val="8C8C8C"/>
    <a:srgbClr val="878787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/>
    <p:restoredTop sz="77503"/>
  </p:normalViewPr>
  <p:slideViewPr>
    <p:cSldViewPr snapToGrid="0" snapToObjects="1">
      <p:cViewPr varScale="1">
        <p:scale>
          <a:sx n="114" d="100"/>
          <a:sy n="114" d="100"/>
        </p:scale>
        <p:origin x="608" y="176"/>
      </p:cViewPr>
      <p:guideLst>
        <p:guide orient="horz" pos="2160"/>
        <p:guide pos="2880"/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E63FF-B34F-C541-B49E-A272A8CAB89A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D4EF3-CC45-7245-91D0-5B1335A4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DE64-A6C3-744F-8A83-B586D0D4BDDB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89DA7-11FF-D54D-BDA8-46B1A4B45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0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sens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eorge_Berkeley" TargetMode="External"/><Relationship Id="rId5" Type="http://schemas.openxmlformats.org/officeDocument/2006/relationships/hyperlink" Target="https://en.wikipedia.org/wiki/Thomas_Reid%23cite_note-3" TargetMode="External"/><Relationship Id="rId4" Type="http://schemas.openxmlformats.org/officeDocument/2006/relationships/hyperlink" Target="https://en.wikipedia.org/wiki/Sensus_communi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89DA7-11FF-D54D-BDA8-46B1A4B45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0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see the world and then build a world model in your mind. Are</a:t>
            </a:r>
            <a:r>
              <a:rPr lang="en-US" baseline="0" dirty="0"/>
              <a:t> you part of the world? Are you part of your mental world model? </a:t>
            </a:r>
          </a:p>
          <a:p>
            <a:r>
              <a:rPr lang="en-US" baseline="0" dirty="0"/>
              <a:t>Suppose you are in the world. Then you look out – you don’t see you.</a:t>
            </a:r>
          </a:p>
          <a:p>
            <a:r>
              <a:rPr lang="en-US" baseline="0" dirty="0"/>
              <a:t>Then you build a world model, how do you know where to place yourself in the mental world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89DA7-11FF-D54D-BDA8-46B1A4B459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Reid believed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mon sense"/>
              </a:rPr>
              <a:t>common sense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a special philosophical sense of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ensus communis"/>
              </a:rPr>
              <a:t>sensus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ensus communis"/>
              </a:rPr>
              <a:t>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ensus communis"/>
              </a:rPr>
              <a:t>communis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is, or at least should be, at the foundation of all philosophical inquiry.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[3]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 disagreed with Hume, who asserted that we can never know what an external world consists of as our knowledge is limited to the ideas in the mind,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eorge Berkeley"/>
              </a:rPr>
              <a:t>George Berkeley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 asserted that the external world is merely ideas in the mind. By contrast, Reid claimed that the foundations upon which our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sensus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built justify our belief that there is an external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89DA7-11FF-D54D-BDA8-46B1A4B459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laws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physics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natural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determinististic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1:1</a:t>
            </a:r>
            <a:r>
              <a:rPr lang="zh-CN" altLang="en-US" dirty="0"/>
              <a:t> </a:t>
            </a:r>
            <a:r>
              <a:rPr lang="en-US" altLang="zh-CN" dirty="0"/>
              <a:t>correspondence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throw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basketball</a:t>
            </a:r>
            <a:r>
              <a:rPr lang="zh-CN" altLang="en-US" dirty="0"/>
              <a:t> </a:t>
            </a:r>
            <a:r>
              <a:rPr lang="en-US" altLang="zh-CN" dirty="0"/>
              <a:t>(filled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air)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ground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angle,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definitely</a:t>
            </a:r>
            <a:r>
              <a:rPr lang="zh-CN" altLang="en-US" dirty="0"/>
              <a:t> </a:t>
            </a:r>
            <a:r>
              <a:rPr lang="en-US" altLang="zh-CN" dirty="0"/>
              <a:t>bounces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way,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throw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tennis</a:t>
            </a:r>
            <a:r>
              <a:rPr lang="zh-CN" altLang="en-US" dirty="0"/>
              <a:t> </a:t>
            </a:r>
            <a:r>
              <a:rPr lang="en-US" altLang="zh-CN" dirty="0"/>
              <a:t>ball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angle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ground.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governed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natural</a:t>
            </a:r>
            <a:r>
              <a:rPr lang="zh-CN" altLang="en-US" dirty="0"/>
              <a:t> </a:t>
            </a:r>
            <a:r>
              <a:rPr lang="en-US" altLang="zh-CN" dirty="0"/>
              <a:t>laws.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optical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perceive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events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89DA7-11FF-D54D-BDA8-46B1A4B459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9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Attunement:</a:t>
            </a:r>
            <a:r>
              <a:rPr lang="zh-CN" altLang="en-US" dirty="0"/>
              <a:t> </a:t>
            </a:r>
            <a:r>
              <a:rPr lang="en-US" altLang="zh-CN" dirty="0"/>
              <a:t>developed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learning.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perceptual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adapt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yields</a:t>
            </a:r>
            <a:r>
              <a:rPr lang="zh-CN" altLang="en-US" dirty="0"/>
              <a:t> </a:t>
            </a:r>
            <a:r>
              <a:rPr lang="en-US" altLang="zh-CN" dirty="0"/>
              <a:t>successful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ecological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prays,</a:t>
            </a:r>
            <a:r>
              <a:rPr lang="zh-CN" altLang="en-US" dirty="0"/>
              <a:t> </a:t>
            </a:r>
            <a:r>
              <a:rPr lang="en-US" altLang="zh-CN" dirty="0"/>
              <a:t>horses,</a:t>
            </a:r>
            <a:r>
              <a:rPr lang="zh-CN" altLang="en-US" dirty="0"/>
              <a:t> </a:t>
            </a:r>
            <a:r>
              <a:rPr lang="en-US" altLang="zh-CN" dirty="0"/>
              <a:t>antelopes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predators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directions,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escape.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develop</a:t>
            </a:r>
            <a:r>
              <a:rPr lang="zh-CN" altLang="en-US" dirty="0"/>
              <a:t> </a:t>
            </a:r>
            <a:r>
              <a:rPr lang="en-US" altLang="zh-CN" dirty="0"/>
              <a:t>wide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cover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areas</a:t>
            </a:r>
            <a:r>
              <a:rPr lang="zh-CN" altLang="en-US" dirty="0"/>
              <a:t>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</a:t>
            </a:r>
            <a:r>
              <a:rPr lang="en-US" altLang="zh-CN" dirty="0"/>
              <a:t>Similarly,</a:t>
            </a:r>
            <a:r>
              <a:rPr lang="zh-CN" altLang="en-US" dirty="0"/>
              <a:t> </a:t>
            </a:r>
            <a:r>
              <a:rPr lang="en-US" altLang="zh-CN" dirty="0"/>
              <a:t>predators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prays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perception,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fields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overlaps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perception.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perceptual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attuned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ecology,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retinal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stimulation.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89DA7-11FF-D54D-BDA8-46B1A4B459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7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0FCF-777E-194F-AEAE-851FACB0AB75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A012D5-59A7-BE4D-B45B-2CAD9BAE3803}" type="datetime1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135-E03D-0449-AECA-DE7EB2BE7D32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BA597B-4C0D-2F40-91F6-B6BF61887D1B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F799035-376E-EF45-998F-ACA81D15A875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31DD-040B-6742-ABC3-BCE7979C692A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F473-38EB-454D-800E-7CBFC0F18C54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189B-C2CD-EC4B-B313-50E8AF651B6B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9E2-8DCA-CB41-A849-8734F5BFE88D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1B01-1BA1-CF48-B048-0DED191778C6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AC6A6F3-34F5-3145-B93E-6980C86FB31C}" type="datetime1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559781A-EBA8-1E45-973C-5A7149D1FA91}" type="datetime1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28A6-E332-264D-9114-47B044CD09AF}" type="datetime1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B036-3B33-2D44-AA46-855ABA91F814}" type="datetime1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0CCE2EA-ABBF-9D41-904E-630DE8A7C3BC}" type="datetime1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JSPan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B26A52-6C0B-D14D-AF48-7159D62322D4}" type="datetime1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 JSPan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2: Ecological Realism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Gibson’s</a:t>
            </a:r>
            <a:r>
              <a:rPr lang="zh-CN" altLang="en-US" dirty="0"/>
              <a:t> </a:t>
            </a:r>
            <a:r>
              <a:rPr lang="en-US" altLang="zh-CN" dirty="0"/>
              <a:t>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claims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dirty="0"/>
              <a:t>ecological psychology</a:t>
            </a:r>
          </a:p>
        </p:txBody>
      </p:sp>
    </p:spTree>
    <p:extLst>
      <p:ext uri="{BB962C8B-B14F-4D97-AF65-F5344CB8AC3E}">
        <p14:creationId xmlns:p14="http://schemas.microsoft.com/office/powerpoint/2010/main" val="280663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see vs. how we 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2302470"/>
            <a:ext cx="7610476" cy="4354902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Do you necessarily “see things”, when the retinal cells are stimulated?</a:t>
            </a:r>
          </a:p>
          <a:p>
            <a:pPr lvl="1"/>
            <a:r>
              <a:rPr lang="en-US" dirty="0">
                <a:sym typeface="Wingdings"/>
              </a:rPr>
              <a:t>What is the difference between sensation and perception?</a:t>
            </a:r>
          </a:p>
          <a:p>
            <a:r>
              <a:rPr lang="en-US" dirty="0">
                <a:sym typeface="Wingdings"/>
              </a:rPr>
              <a:t>Does light results in perception after it shines on the retina?</a:t>
            </a:r>
          </a:p>
          <a:p>
            <a:r>
              <a:rPr lang="en-US" dirty="0">
                <a:sym typeface="Wingdings"/>
              </a:rPr>
              <a:t>Can you perceive something when there is no light reflected from it?</a:t>
            </a:r>
          </a:p>
          <a:p>
            <a:r>
              <a:rPr lang="en-US" dirty="0">
                <a:sym typeface="Wingdings"/>
              </a:rPr>
              <a:t>Are images projected on the retina similar to the actual world objects? (similarity-based representations)</a:t>
            </a:r>
          </a:p>
        </p:txBody>
      </p:sp>
    </p:spTree>
    <p:extLst>
      <p:ext uri="{BB962C8B-B14F-4D97-AF65-F5344CB8AC3E}">
        <p14:creationId xmlns:p14="http://schemas.microsoft.com/office/powerpoint/2010/main" val="27916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42900"/>
            <a:ext cx="9144000" cy="61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4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3383"/>
            <a:ext cx="8913813" cy="3093065"/>
          </a:xfrm>
        </p:spPr>
        <p:txBody>
          <a:bodyPr>
            <a:normAutofit fontScale="90000"/>
          </a:bodyPr>
          <a:lstStyle/>
          <a:p>
            <a:r>
              <a:rPr lang="en-US" dirty="0"/>
              <a:t>We do not have a world model, that looks like the world itself, on our retinas or in our minds. </a:t>
            </a:r>
            <a:br>
              <a:rPr lang="en-US" dirty="0"/>
            </a:br>
            <a:r>
              <a:rPr lang="en-US" dirty="0"/>
              <a:t>We do not understand the world by “looking at” its representations in our minds.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5" y="3877952"/>
            <a:ext cx="7610476" cy="3670767"/>
          </a:xfrm>
        </p:spPr>
        <p:txBody>
          <a:bodyPr/>
          <a:lstStyle/>
          <a:p>
            <a:r>
              <a:rPr lang="en-US" dirty="0"/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19061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Realism: things exist whether we experience them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16781"/>
            <a:ext cx="7610476" cy="4262438"/>
          </a:xfrm>
        </p:spPr>
        <p:txBody>
          <a:bodyPr>
            <a:normAutofit/>
          </a:bodyPr>
          <a:lstStyle/>
          <a:p>
            <a:r>
              <a:rPr lang="en-US" dirty="0"/>
              <a:t>Realism and the Scottish Enlightenment. Thomas Reid. 18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Reality exists independently of observers or perceptual experiences</a:t>
            </a:r>
          </a:p>
          <a:p>
            <a:r>
              <a:rPr lang="en-US" dirty="0"/>
              <a:t>Observers live in the world. Observers, world objects and light (as medium) form one unitary system. All elements in the system move, interact and change with time. </a:t>
            </a:r>
          </a:p>
          <a:p>
            <a:r>
              <a:rPr lang="en-US" dirty="0">
                <a:solidFill>
                  <a:srgbClr val="FF0000"/>
                </a:solidFill>
              </a:rPr>
              <a:t>What is the status of the system? How do we come to know the status of the system? What is the information that specifies the status of the system? </a:t>
            </a:r>
          </a:p>
          <a:p>
            <a:pPr lvl="1"/>
            <a:r>
              <a:rPr lang="en-US" dirty="0"/>
              <a:t>Central inquiries of a realistic approach to perception</a:t>
            </a:r>
          </a:p>
        </p:txBody>
      </p:sp>
    </p:spTree>
    <p:extLst>
      <p:ext uri="{BB962C8B-B14F-4D97-AF65-F5344CB8AC3E}">
        <p14:creationId xmlns:p14="http://schemas.microsoft.com/office/powerpoint/2010/main" val="313699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unitary system of Perception/Action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063" y="2038256"/>
            <a:ext cx="4857750" cy="4467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423" y="2048502"/>
            <a:ext cx="3869473" cy="46782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The P/A system constitutes: observers, </a:t>
            </a:r>
            <a:r>
              <a:rPr lang="en-US" altLang="zh-CN" dirty="0"/>
              <a:t>surfaces/</a:t>
            </a:r>
            <a:r>
              <a:rPr lang="en-US" dirty="0"/>
              <a:t>objects and light as medium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The system changes over time ( = evolves)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Observers look to acquire info to know (= perceive) the current status of the system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How? – by picking up optical info, which is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dirty="0"/>
              <a:t>patterns of light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Different statuses of the system send out different optical info; different optical info specifies different statuses of the system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0F818-E8F3-9643-8607-C5CC8D721D76}"/>
              </a:ext>
            </a:extLst>
          </p:cNvPr>
          <p:cNvSpPr txBox="1"/>
          <p:nvPr/>
        </p:nvSpPr>
        <p:spPr>
          <a:xfrm>
            <a:off x="7510219" y="643142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Warren,</a:t>
            </a:r>
            <a:r>
              <a:rPr lang="zh-CN" altLang="en-US" dirty="0"/>
              <a:t> </a:t>
            </a:r>
            <a:r>
              <a:rPr lang="en-US" altLang="zh-CN" dirty="0"/>
              <a:t>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2D33-4649-A540-8D4C-18BDE625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ecological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35F27-D210-6A44-93E2-1DCB5F7DCC3B}"/>
                  </a:ext>
                </a:extLst>
              </p:cNvPr>
              <p:cNvSpPr txBox="1"/>
              <p:nvPr/>
            </p:nvSpPr>
            <p:spPr>
              <a:xfrm>
                <a:off x="680647" y="2583711"/>
                <a:ext cx="755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Environment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</a:rPr>
                        <m:t> ≡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Information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</a:rPr>
                        <m:t> ≡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Perceived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environment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F35F27-D210-6A44-93E2-1DCB5F7D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7" y="2583711"/>
                <a:ext cx="7552517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F2FE684-D239-324B-93D1-241BF0ECFA44}"/>
              </a:ext>
            </a:extLst>
          </p:cNvPr>
          <p:cNvSpPr txBox="1"/>
          <p:nvPr/>
        </p:nvSpPr>
        <p:spPr>
          <a:xfrm>
            <a:off x="793987" y="5050464"/>
            <a:ext cx="7829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Agent-environment</a:t>
            </a:r>
            <a:r>
              <a:rPr lang="zh-CN" altLang="en-US" dirty="0"/>
              <a:t> </a:t>
            </a:r>
            <a:r>
              <a:rPr lang="en-US" altLang="zh-CN" dirty="0"/>
              <a:t>unity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mutuality)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ecosystem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perception,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termed</a:t>
            </a:r>
            <a:r>
              <a:rPr lang="zh-CN" altLang="en-US" dirty="0"/>
              <a:t> </a:t>
            </a:r>
            <a:r>
              <a:rPr lang="en-US" altLang="zh-CN" b="1" i="1" dirty="0"/>
              <a:t>ecological</a:t>
            </a:r>
          </a:p>
          <a:p>
            <a:endParaRPr lang="en-US" altLang="zh-CN" b="1" i="1" dirty="0"/>
          </a:p>
          <a:p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direct: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specificity,</a:t>
            </a:r>
            <a:r>
              <a:rPr lang="zh-CN" altLang="en-US" dirty="0"/>
              <a:t> </a:t>
            </a:r>
            <a:r>
              <a:rPr lang="en-US" altLang="zh-CN" dirty="0"/>
              <a:t>non-inferential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non-representational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83562-6781-3A4C-A7A8-75A2EBC011CF}"/>
              </a:ext>
            </a:extLst>
          </p:cNvPr>
          <p:cNvSpPr txBox="1"/>
          <p:nvPr/>
        </p:nvSpPr>
        <p:spPr>
          <a:xfrm>
            <a:off x="1089918" y="3230805"/>
            <a:ext cx="6733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specifies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endParaRPr lang="en-US" altLang="zh-CN" dirty="0"/>
          </a:p>
          <a:p>
            <a:r>
              <a:rPr lang="en-US" altLang="zh-CN" dirty="0"/>
              <a:t>Observers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perceive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8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80D0-758A-AD4F-9D34-6A44433D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Agent-environment</a:t>
            </a:r>
            <a:r>
              <a:rPr lang="zh-CN" altLang="en-US" dirty="0"/>
              <a:t> </a:t>
            </a:r>
            <a:r>
              <a:rPr lang="en-US" altLang="zh-CN" dirty="0"/>
              <a:t>mutuality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B906-9386-6A42-9653-7E9A839F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3" y="2254102"/>
            <a:ext cx="7933883" cy="4444410"/>
          </a:xfrm>
        </p:spPr>
        <p:txBody>
          <a:bodyPr>
            <a:normAutofit/>
          </a:bodyPr>
          <a:lstStyle/>
          <a:p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ecosystem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treating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independent,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incommensurate</a:t>
            </a:r>
            <a:r>
              <a:rPr lang="zh-CN" altLang="en-US" dirty="0"/>
              <a:t> </a:t>
            </a:r>
            <a:r>
              <a:rPr lang="en-US" altLang="zh-CN" dirty="0"/>
              <a:t>descriptions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nonspecificity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nature,</a:t>
            </a:r>
            <a:r>
              <a:rPr lang="zh-CN" altLang="en-US" dirty="0"/>
              <a:t> </a:t>
            </a:r>
            <a:r>
              <a:rPr lang="en-US" altLang="zh-CN" dirty="0"/>
              <a:t>animal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econiche</a:t>
            </a:r>
            <a:r>
              <a:rPr lang="zh-CN" altLang="en-US" dirty="0"/>
              <a:t> </a:t>
            </a:r>
            <a:r>
              <a:rPr lang="en-US" altLang="zh-CN" dirty="0"/>
              <a:t>co-evolved,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complementary</a:t>
            </a:r>
          </a:p>
          <a:p>
            <a:pPr lvl="1"/>
            <a:r>
              <a:rPr lang="en-US" altLang="zh-CN" dirty="0"/>
              <a:t>Animal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adapted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regularities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econiche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successful</a:t>
            </a:r>
            <a:r>
              <a:rPr lang="zh-CN" altLang="en-US" dirty="0"/>
              <a:t> </a:t>
            </a:r>
            <a:r>
              <a:rPr lang="en-US" altLang="zh-CN" dirty="0"/>
              <a:t>perceiving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acting</a:t>
            </a:r>
          </a:p>
          <a:p>
            <a:pPr lvl="2"/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advantages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informational</a:t>
            </a:r>
            <a:r>
              <a:rPr lang="zh-CN" altLang="en-US" dirty="0"/>
              <a:t> </a:t>
            </a:r>
            <a:r>
              <a:rPr lang="en-US" altLang="zh-CN" dirty="0"/>
              <a:t>regularities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ecological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r>
              <a:rPr lang="zh-CN" altLang="en-US" dirty="0"/>
              <a:t> 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pPr lvl="1"/>
            <a:r>
              <a:rPr lang="en-US" altLang="zh-CN" dirty="0"/>
              <a:t>Econiche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adapted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animal</a:t>
            </a:r>
          </a:p>
          <a:p>
            <a:pPr lvl="2"/>
            <a:r>
              <a:rPr lang="en-US" altLang="zh-CN" dirty="0"/>
              <a:t>Niche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</a:p>
          <a:p>
            <a:pPr lvl="1"/>
            <a:r>
              <a:rPr lang="en-US" altLang="zh-CN" dirty="0"/>
              <a:t>Commensurate</a:t>
            </a:r>
            <a:r>
              <a:rPr lang="zh-CN" altLang="en-US" dirty="0"/>
              <a:t> </a:t>
            </a:r>
            <a:r>
              <a:rPr lang="en-US" altLang="zh-CN" dirty="0"/>
              <a:t>descriptions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3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7BA2-54C2-1F49-A0B0-B4FE93D4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ecological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DD82-C682-9147-86C9-09B309EC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3710763"/>
            <a:ext cx="7610476" cy="25555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“The</a:t>
            </a:r>
            <a:r>
              <a:rPr lang="zh-CN" altLang="en-US" dirty="0"/>
              <a:t> </a:t>
            </a:r>
            <a:r>
              <a:rPr lang="en-US" altLang="zh-CN" dirty="0"/>
              <a:t>fallacy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inputs</a:t>
            </a:r>
            <a:r>
              <a:rPr lang="zh-CN" altLang="en-US" dirty="0"/>
              <a:t> </a:t>
            </a:r>
            <a:r>
              <a:rPr lang="en-US" altLang="zh-CN" dirty="0"/>
              <a:t>convey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somehow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yield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“processing”</a:t>
            </a:r>
            <a:r>
              <a:rPr lang="zh-CN" altLang="en-US" dirty="0"/>
              <a:t> </a:t>
            </a:r>
            <a:r>
              <a:rPr lang="en-US" altLang="zh-CN" dirty="0"/>
              <a:t>them.”</a:t>
            </a:r>
          </a:p>
          <a:p>
            <a:pPr marL="0" indent="0" algn="r">
              <a:buNone/>
            </a:pPr>
            <a:r>
              <a:rPr lang="en-US" altLang="zh-CN" dirty="0"/>
              <a:t>--Gibson,</a:t>
            </a:r>
            <a:r>
              <a:rPr lang="zh-CN" altLang="en-US" dirty="0"/>
              <a:t> </a:t>
            </a:r>
            <a:r>
              <a:rPr lang="en-US" altLang="zh-CN" dirty="0"/>
              <a:t>1979,</a:t>
            </a:r>
            <a:r>
              <a:rPr lang="zh-CN" altLang="en-US" dirty="0"/>
              <a:t> </a:t>
            </a:r>
            <a:r>
              <a:rPr lang="en-US" altLang="zh-CN" dirty="0"/>
              <a:t>p253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FE1F-7DC2-6D42-857A-121C7A31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328409"/>
            <a:ext cx="8470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8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7BA2-54C2-1F49-A0B0-B4FE93D4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ecological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FE1F-7DC2-6D42-857A-121C7A31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2328409"/>
            <a:ext cx="8470900" cy="1092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ABB35A-530D-AC4C-A363-F3E737DD18E7}"/>
              </a:ext>
            </a:extLst>
          </p:cNvPr>
          <p:cNvSpPr/>
          <p:nvPr/>
        </p:nvSpPr>
        <p:spPr>
          <a:xfrm>
            <a:off x="265814" y="2328409"/>
            <a:ext cx="1499191" cy="109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ECDD4-787C-0C41-A1ED-751019D8EC10}"/>
              </a:ext>
            </a:extLst>
          </p:cNvPr>
          <p:cNvCxnSpPr>
            <a:cxnSpLocks/>
          </p:cNvCxnSpPr>
          <p:nvPr/>
        </p:nvCxnSpPr>
        <p:spPr>
          <a:xfrm flipV="1">
            <a:off x="995531" y="3420609"/>
            <a:ext cx="0" cy="775253"/>
          </a:xfrm>
          <a:prstGeom prst="line">
            <a:avLst/>
          </a:prstGeom>
          <a:ln>
            <a:solidFill>
              <a:schemeClr val="accent1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444805-01B7-4443-8DA6-74D6BA856632}"/>
              </a:ext>
            </a:extLst>
          </p:cNvPr>
          <p:cNvSpPr txBox="1"/>
          <p:nvPr/>
        </p:nvSpPr>
        <p:spPr>
          <a:xfrm>
            <a:off x="79859" y="4195862"/>
            <a:ext cx="1831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Environment</a:t>
            </a:r>
            <a:r>
              <a:rPr lang="zh-CN" altLang="en-US" b="1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for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agents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(where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perception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and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action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happen)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1CCB31-ECD4-1745-A1B2-FD3CFC3DAC80}"/>
              </a:ext>
            </a:extLst>
          </p:cNvPr>
          <p:cNvSpPr/>
          <p:nvPr/>
        </p:nvSpPr>
        <p:spPr>
          <a:xfrm>
            <a:off x="2266122" y="2236304"/>
            <a:ext cx="1451113" cy="118430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C61083-63B5-C943-B177-D564B1707A37}"/>
              </a:ext>
            </a:extLst>
          </p:cNvPr>
          <p:cNvCxnSpPr>
            <a:cxnSpLocks/>
          </p:cNvCxnSpPr>
          <p:nvPr/>
        </p:nvCxnSpPr>
        <p:spPr>
          <a:xfrm flipH="1">
            <a:off x="3170583" y="3420609"/>
            <a:ext cx="1" cy="53516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2C20E1-F1FC-8D42-BA83-2A8D5E43E6DA}"/>
              </a:ext>
            </a:extLst>
          </p:cNvPr>
          <p:cNvSpPr txBox="1"/>
          <p:nvPr/>
        </p:nvSpPr>
        <p:spPr>
          <a:xfrm>
            <a:off x="2260563" y="4195862"/>
            <a:ext cx="2355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</a:rPr>
              <a:t>Information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from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optic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array/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optic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flow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(info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is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of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higher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order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and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spatiotemporal)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1245CA-AC11-0343-BBB9-9E29A91C2CF7}"/>
              </a:ext>
            </a:extLst>
          </p:cNvPr>
          <p:cNvSpPr/>
          <p:nvPr/>
        </p:nvSpPr>
        <p:spPr>
          <a:xfrm>
            <a:off x="4326835" y="2282914"/>
            <a:ext cx="1451113" cy="118430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03EB98-EA40-C04F-88B6-02E368E2D854}"/>
              </a:ext>
            </a:extLst>
          </p:cNvPr>
          <p:cNvCxnSpPr/>
          <p:nvPr/>
        </p:nvCxnSpPr>
        <p:spPr>
          <a:xfrm>
            <a:off x="4313583" y="2328409"/>
            <a:ext cx="1461052" cy="1155257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2828B2-EFFC-4441-A17D-BD2C68C37541}"/>
              </a:ext>
            </a:extLst>
          </p:cNvPr>
          <p:cNvCxnSpPr/>
          <p:nvPr/>
        </p:nvCxnSpPr>
        <p:spPr>
          <a:xfrm flipH="1">
            <a:off x="4326835" y="2278344"/>
            <a:ext cx="1451113" cy="11888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2E009B4-669C-2A46-8950-8B6B81485A5E}"/>
              </a:ext>
            </a:extLst>
          </p:cNvPr>
          <p:cNvSpPr/>
          <p:nvPr/>
        </p:nvSpPr>
        <p:spPr>
          <a:xfrm>
            <a:off x="6461205" y="2236304"/>
            <a:ext cx="2374682" cy="11843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EC45E4-537F-634D-B196-71210C0F8271}"/>
              </a:ext>
            </a:extLst>
          </p:cNvPr>
          <p:cNvCxnSpPr>
            <a:cxnSpLocks/>
          </p:cNvCxnSpPr>
          <p:nvPr/>
        </p:nvCxnSpPr>
        <p:spPr>
          <a:xfrm flipV="1">
            <a:off x="7190922" y="3420609"/>
            <a:ext cx="0" cy="775253"/>
          </a:xfrm>
          <a:prstGeom prst="line">
            <a:avLst/>
          </a:prstGeom>
          <a:ln>
            <a:solidFill>
              <a:schemeClr val="accent3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EC25D7-AE27-E545-9A41-25AB1E5120BF}"/>
              </a:ext>
            </a:extLst>
          </p:cNvPr>
          <p:cNvSpPr txBox="1"/>
          <p:nvPr/>
        </p:nvSpPr>
        <p:spPr>
          <a:xfrm>
            <a:off x="6388411" y="4195862"/>
            <a:ext cx="235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Properties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of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b="1" dirty="0">
                <a:solidFill>
                  <a:schemeClr val="accent3"/>
                </a:solidFill>
              </a:rPr>
              <a:t>environment</a:t>
            </a:r>
            <a:r>
              <a:rPr lang="en-US" altLang="zh-CN" dirty="0">
                <a:solidFill>
                  <a:schemeClr val="accent3"/>
                </a:solidFill>
              </a:rPr>
              <a:t>al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objects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that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are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action-relevant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0734C4-9CD4-4245-9A7C-6D65C628BD4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351722" y="4934526"/>
            <a:ext cx="908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A58482-266F-334E-B330-69C4941B8549}"/>
              </a:ext>
            </a:extLst>
          </p:cNvPr>
          <p:cNvCxnSpPr>
            <a:cxnSpLocks/>
          </p:cNvCxnSpPr>
          <p:nvPr/>
        </p:nvCxnSpPr>
        <p:spPr>
          <a:xfrm>
            <a:off x="4456906" y="4800600"/>
            <a:ext cx="1755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351D22-1CBE-9C49-BF9E-0110525E81FB}"/>
              </a:ext>
            </a:extLst>
          </p:cNvPr>
          <p:cNvSpPr txBox="1"/>
          <p:nvPr/>
        </p:nvSpPr>
        <p:spPr>
          <a:xfrm>
            <a:off x="1466963" y="590402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7649A5-03E5-B746-8C4C-740D1B016441}"/>
              </a:ext>
            </a:extLst>
          </p:cNvPr>
          <p:cNvSpPr txBox="1"/>
          <p:nvPr/>
        </p:nvSpPr>
        <p:spPr>
          <a:xfrm>
            <a:off x="4809824" y="58112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specifies</a:t>
            </a:r>
            <a:endParaRPr lang="en-US" dirty="0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51F25B5D-0E17-444F-9327-5C0AA3EA1991}"/>
              </a:ext>
            </a:extLst>
          </p:cNvPr>
          <p:cNvSpPr/>
          <p:nvPr/>
        </p:nvSpPr>
        <p:spPr>
          <a:xfrm>
            <a:off x="337930" y="6273352"/>
            <a:ext cx="7792279" cy="584648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Governed</a:t>
            </a:r>
            <a:r>
              <a:rPr lang="zh-CN" altLang="en-US" b="1" dirty="0"/>
              <a:t> </a:t>
            </a:r>
            <a:r>
              <a:rPr lang="en-US" altLang="zh-CN" b="1" dirty="0"/>
              <a:t>by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laws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physics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126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B89B-CF49-8244-8698-E06946A8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ecological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non-inferential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B858-EE79-E54B-9E0A-FFE3180C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relies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inference.</a:t>
            </a:r>
            <a:r>
              <a:rPr lang="zh-CN" altLang="en-US" dirty="0"/>
              <a:t> </a:t>
            </a:r>
            <a:endParaRPr lang="en-US" altLang="zh-CN" dirty="0"/>
          </a:p>
          <a:p>
            <a:pPr marL="349250" lvl="1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enough.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▼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▲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perceptual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attuned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detecting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perceptual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evolved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suit</a:t>
            </a:r>
            <a:r>
              <a:rPr lang="zh-CN" altLang="en-US" dirty="0"/>
              <a:t> </a:t>
            </a:r>
            <a:r>
              <a:rPr lang="en-US" altLang="zh-CN" dirty="0"/>
              <a:t>detecting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particular</a:t>
            </a:r>
            <a:r>
              <a:rPr lang="zh-CN" altLang="en-US" dirty="0"/>
              <a:t> </a:t>
            </a:r>
            <a:r>
              <a:rPr lang="en-US" altLang="zh-CN" dirty="0"/>
              <a:t>environment)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perceive,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observer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acquire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lvl="1"/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4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EEBB-AFE1-534F-A3E1-FEA4833B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constructive</a:t>
            </a:r>
            <a:r>
              <a:rPr lang="zh-CN" altLang="en-US" dirty="0"/>
              <a:t> </a:t>
            </a:r>
            <a:r>
              <a:rPr lang="en-US" altLang="zh-CN" dirty="0" err="1"/>
              <a:t>approacj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7F249-F43D-5A44-A333-615D1541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07" y="0"/>
            <a:ext cx="2277231" cy="2165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2CDF19-9CB0-2F47-9EAF-75BCEE3310CE}"/>
              </a:ext>
            </a:extLst>
          </p:cNvPr>
          <p:cNvSpPr txBox="1"/>
          <p:nvPr/>
        </p:nvSpPr>
        <p:spPr>
          <a:xfrm>
            <a:off x="648586" y="2488019"/>
            <a:ext cx="6794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Dualism</a:t>
            </a:r>
            <a:r>
              <a:rPr lang="zh-CN" altLang="en-US" dirty="0"/>
              <a:t> </a:t>
            </a:r>
            <a:r>
              <a:rPr lang="en-US" altLang="zh-CN" dirty="0"/>
              <a:t>(Rene</a:t>
            </a:r>
            <a:r>
              <a:rPr lang="zh-CN" altLang="en-US" dirty="0"/>
              <a:t> </a:t>
            </a:r>
            <a:r>
              <a:rPr lang="en-US" altLang="zh-CN" dirty="0"/>
              <a:t>Descartes)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Agent-environment</a:t>
            </a:r>
            <a:r>
              <a:rPr lang="zh-CN" altLang="en-US" dirty="0"/>
              <a:t> </a:t>
            </a:r>
            <a:r>
              <a:rPr lang="en-US" altLang="zh-CN" dirty="0"/>
              <a:t>dualism: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mental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inferring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mental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representation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external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world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from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impoverished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sensory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    </a:t>
            </a:r>
            <a:r>
              <a:rPr lang="en-US" altLang="zh-CN" dirty="0">
                <a:sym typeface="Wingdings" pitchFamily="2" charset="2"/>
              </a:rPr>
              <a:t>(Perceiver/actor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contact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with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representation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not</a:t>
            </a:r>
            <a:r>
              <a:rPr lang="zh-CN" altLang="en-US" dirty="0">
                <a:sym typeface="Wingdings" pitchFamily="2" charset="2"/>
              </a:rPr>
              <a:t>      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real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world)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itchFamily="2" charset="2"/>
              </a:rPr>
              <a:t>Representation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=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reality?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(David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Hume,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John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 err="1">
                <a:sym typeface="Wingdings" pitchFamily="2" charset="2"/>
              </a:rPr>
              <a:t>Searl</a:t>
            </a:r>
            <a:r>
              <a:rPr lang="en-US" altLang="zh-CN" dirty="0">
                <a:sym typeface="Wingdings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46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B7C-3FD5-4042-B266-D20B48FC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ecological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non-representational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3BC8-677D-3C40-9E08-9D82F489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representation,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pPr lvl="1"/>
            <a:r>
              <a:rPr lang="en-US" altLang="zh-CN" dirty="0"/>
              <a:t>Perceive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behaviorally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perception/action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2C3E-D492-DF4C-98C4-40A89B74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061A-27B0-E246-A5F6-51006958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Perception</a:t>
            </a:r>
            <a:r>
              <a:rPr lang="zh-CN" altLang="en-US" dirty="0"/>
              <a:t> 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awareness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behaviorally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r>
              <a:rPr lang="en-US" altLang="zh-CN" dirty="0"/>
              <a:t>Perception-action</a:t>
            </a:r>
            <a:r>
              <a:rPr lang="zh-CN" altLang="en-US" dirty="0"/>
              <a:t> </a:t>
            </a:r>
            <a:r>
              <a:rPr lang="en-US" altLang="zh-CN" dirty="0"/>
              <a:t>coupling</a:t>
            </a:r>
          </a:p>
          <a:p>
            <a:r>
              <a:rPr lang="en-US" altLang="zh-CN" dirty="0"/>
              <a:t>Successfully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criterion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veridical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</a:p>
          <a:p>
            <a:pPr lvl="1"/>
            <a:r>
              <a:rPr lang="en-US" altLang="zh-CN" dirty="0"/>
              <a:t>Empirically,</a:t>
            </a:r>
            <a:r>
              <a:rPr lang="zh-CN" altLang="en-US" dirty="0"/>
              <a:t> </a:t>
            </a:r>
            <a:r>
              <a:rPr lang="en-US" altLang="zh-CN" dirty="0"/>
              <a:t>measuring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effectiveness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  <a:r>
              <a:rPr lang="zh-CN" altLang="en-US" dirty="0"/>
              <a:t> </a:t>
            </a:r>
            <a:r>
              <a:rPr lang="en-US" altLang="zh-CN" dirty="0"/>
              <a:t>(not,</a:t>
            </a:r>
            <a:r>
              <a:rPr lang="zh-CN" altLang="en-US" dirty="0"/>
              <a:t> </a:t>
            </a:r>
            <a:r>
              <a:rPr lang="en-US" altLang="zh-CN" dirty="0"/>
              <a:t>say,</a:t>
            </a:r>
            <a:r>
              <a:rPr lang="zh-CN" altLang="en-US" dirty="0"/>
              <a:t> </a:t>
            </a:r>
            <a:r>
              <a:rPr lang="en-US" altLang="zh-CN" dirty="0"/>
              <a:t>verbal</a:t>
            </a:r>
            <a:r>
              <a:rPr lang="zh-CN" altLang="en-US" dirty="0"/>
              <a:t> </a:t>
            </a:r>
            <a:r>
              <a:rPr lang="en-US" altLang="zh-CN" dirty="0"/>
              <a:t>accounts)</a:t>
            </a:r>
          </a:p>
          <a:p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perceive,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(do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”fill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blank”)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9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Computational vs. Ecological Approach to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32837"/>
            <a:ext cx="7610476" cy="4402139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ym typeface="Wingdings"/>
              </a:rPr>
              <a:t>What do we see?</a:t>
            </a:r>
          </a:p>
          <a:p>
            <a:pPr lvl="1"/>
            <a:r>
              <a:rPr lang="en-US" dirty="0">
                <a:sym typeface="Wingdings"/>
              </a:rPr>
              <a:t>Constructivist/computational: proximal stimuli (retinal images, neural impulses </a:t>
            </a:r>
            <a:r>
              <a:rPr lang="en-US" dirty="0" err="1">
                <a:sym typeface="Wingdings"/>
              </a:rPr>
              <a:t>etc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>
                <a:sym typeface="Wingdings"/>
              </a:rPr>
              <a:t>Eco approach: physical world</a:t>
            </a:r>
          </a:p>
          <a:p>
            <a:pPr>
              <a:spcBef>
                <a:spcPts val="600"/>
              </a:spcBef>
            </a:pPr>
            <a:r>
              <a:rPr lang="en-US" dirty="0"/>
              <a:t>How do we see? </a:t>
            </a:r>
          </a:p>
          <a:p>
            <a:pPr lvl="1"/>
            <a:r>
              <a:rPr lang="en-US" dirty="0"/>
              <a:t>Eco approach: </a:t>
            </a:r>
            <a:r>
              <a:rPr lang="en-US" altLang="zh-CN" b="1" dirty="0"/>
              <a:t>Info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s</a:t>
            </a:r>
            <a:r>
              <a:rPr lang="en-US" b="1" dirty="0"/>
              <a:t>tructured light </a:t>
            </a:r>
            <a:r>
              <a:rPr lang="en-US" b="1" dirty="0">
                <a:sym typeface="Wingdings"/>
              </a:rPr>
              <a:t> perception</a:t>
            </a:r>
          </a:p>
          <a:p>
            <a:pPr lvl="2"/>
            <a:r>
              <a:rPr lang="en-US" dirty="0">
                <a:sym typeface="Wingdings"/>
              </a:rPr>
              <a:t>Direct perception, from structured light as info to perception</a:t>
            </a:r>
          </a:p>
          <a:p>
            <a:pPr lvl="2"/>
            <a:r>
              <a:rPr lang="en-US" dirty="0">
                <a:sym typeface="Wingdings"/>
              </a:rPr>
              <a:t>The eyes pick up and the brain measures info</a:t>
            </a:r>
          </a:p>
          <a:p>
            <a:pPr lvl="1"/>
            <a:r>
              <a:rPr lang="en-US" dirty="0">
                <a:sym typeface="Wingdings"/>
              </a:rPr>
              <a:t>Computational approach: </a:t>
            </a:r>
            <a:r>
              <a:rPr lang="en-US" b="1" dirty="0">
                <a:sym typeface="Wingdings"/>
              </a:rPr>
              <a:t>distal stimuli</a:t>
            </a:r>
            <a:r>
              <a:rPr lang="en-US" b="1" dirty="0">
                <a:sym typeface="Wingdings" panose="05000000000000000000" pitchFamily="2" charset="2"/>
              </a:rPr>
              <a:t> proximal stimuli  sensation  perception</a:t>
            </a:r>
            <a:r>
              <a:rPr lang="en-US" dirty="0">
                <a:sym typeface="Wingdings"/>
              </a:rPr>
              <a:t> </a:t>
            </a:r>
          </a:p>
          <a:p>
            <a:pPr lvl="2"/>
            <a:r>
              <a:rPr lang="en-US" altLang="zh-CN" dirty="0">
                <a:sym typeface="Wingdings"/>
              </a:rPr>
              <a:t>Perception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is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indirect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and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mediated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by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sensation</a:t>
            </a:r>
          </a:p>
          <a:p>
            <a:pPr lvl="2"/>
            <a:r>
              <a:rPr lang="en-US" dirty="0">
                <a:sym typeface="Wingdings"/>
              </a:rPr>
              <a:t>The eyes detect stimuli, the brain constructs/computes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82345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A826D-6345-2745-9BD5-BB429640D707}"/>
              </a:ext>
            </a:extLst>
          </p:cNvPr>
          <p:cNvSpPr txBox="1"/>
          <p:nvPr/>
        </p:nvSpPr>
        <p:spPr>
          <a:xfrm>
            <a:off x="1019928" y="189569"/>
            <a:ext cx="720967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Four</a:t>
            </a:r>
            <a:r>
              <a:rPr lang="zh-CN" altLang="en-US" b="1" dirty="0"/>
              <a:t> </a:t>
            </a:r>
            <a:r>
              <a:rPr lang="en-US" altLang="zh-CN" b="1" dirty="0"/>
              <a:t>pillars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ecological</a:t>
            </a:r>
            <a:r>
              <a:rPr lang="zh-CN" altLang="en-US" b="1" dirty="0"/>
              <a:t> </a:t>
            </a:r>
            <a:r>
              <a:rPr lang="en-US" altLang="zh-CN" b="1" dirty="0"/>
              <a:t>approach</a:t>
            </a:r>
          </a:p>
          <a:p>
            <a:pPr algn="ctr"/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understood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Animal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adapted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regularities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econiche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perception/action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informational</a:t>
            </a:r>
            <a:r>
              <a:rPr lang="zh-CN" altLang="en-US" dirty="0"/>
              <a:t> </a:t>
            </a:r>
            <a:r>
              <a:rPr lang="en-US" altLang="zh-CN" dirty="0"/>
              <a:t>regularities,</a:t>
            </a:r>
            <a:r>
              <a:rPr lang="zh-CN" altLang="en-US" dirty="0"/>
              <a:t> </a:t>
            </a:r>
            <a:r>
              <a:rPr lang="en-US" altLang="zh-CN" dirty="0"/>
              <a:t>ecological</a:t>
            </a:r>
            <a:r>
              <a:rPr lang="zh-CN" altLang="en-US" dirty="0"/>
              <a:t> </a:t>
            </a:r>
            <a:r>
              <a:rPr lang="en-US" altLang="zh-CN" dirty="0"/>
              <a:t>constrains</a:t>
            </a:r>
          </a:p>
          <a:p>
            <a:pPr lvl="1"/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evolved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guide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Adapt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supports</a:t>
            </a:r>
            <a:r>
              <a:rPr lang="zh-CN" altLang="en-US" dirty="0"/>
              <a:t> </a:t>
            </a:r>
            <a:r>
              <a:rPr lang="en-US" altLang="zh-CN" dirty="0"/>
              <a:t>successful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(=</a:t>
            </a:r>
            <a:r>
              <a:rPr lang="zh-CN" altLang="en-US" dirty="0"/>
              <a:t> </a:t>
            </a:r>
            <a:r>
              <a:rPr lang="en-US" altLang="zh-CN" dirty="0"/>
              <a:t>meaning)</a:t>
            </a:r>
            <a:r>
              <a:rPr lang="zh-CN" altLang="en-US" dirty="0"/>
              <a:t> </a:t>
            </a:r>
            <a:r>
              <a:rPr lang="en-US" altLang="zh-CN" dirty="0"/>
              <a:t>grounded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</a:p>
          <a:p>
            <a:pPr lvl="1"/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specificity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Higher-order</a:t>
            </a:r>
            <a:r>
              <a:rPr lang="zh-CN" altLang="en-US" dirty="0"/>
              <a:t> </a:t>
            </a:r>
            <a:r>
              <a:rPr lang="en-US" altLang="zh-CN" dirty="0"/>
              <a:t>spatiotemporal</a:t>
            </a:r>
            <a:r>
              <a:rPr lang="zh-CN" altLang="en-US" dirty="0"/>
              <a:t> </a:t>
            </a:r>
            <a:r>
              <a:rPr lang="en-US" altLang="zh-CN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behaviorally-relevant</a:t>
            </a:r>
            <a:r>
              <a:rPr lang="zh-CN" altLang="en-US" dirty="0"/>
              <a:t> </a:t>
            </a:r>
            <a:r>
              <a:rPr lang="en-US" altLang="zh-CN" dirty="0"/>
              <a:t>properties,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eco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attuned</a:t>
            </a:r>
            <a:r>
              <a:rPr lang="zh-CN" altLang="en-US" dirty="0"/>
              <a:t> </a:t>
            </a:r>
            <a:r>
              <a:rPr lang="en-US" altLang="zh-CN" dirty="0"/>
              <a:t>perceptual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Implicit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behaviorally-relevant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Attunement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0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C6AA-86B4-AD4D-A0B5-9EF02CCB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C0B9-231C-EA45-96FF-6AB9584D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Gibson,</a:t>
            </a:r>
            <a:r>
              <a:rPr lang="zh-CN" altLang="en-US" dirty="0"/>
              <a:t> </a:t>
            </a:r>
            <a:r>
              <a:rPr lang="en-US" altLang="zh-CN" dirty="0"/>
              <a:t>1979,</a:t>
            </a:r>
            <a:r>
              <a:rPr lang="zh-CN" altLang="en-US" dirty="0"/>
              <a:t> </a:t>
            </a:r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examples against constructivism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7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AE2E-CA4C-0842-A0EB-E0629B48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E54B-704E-614E-97CC-15521048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Functionally</a:t>
            </a:r>
            <a:r>
              <a:rPr lang="zh-CN" altLang="en-US" dirty="0"/>
              <a:t> </a:t>
            </a:r>
            <a:r>
              <a:rPr lang="en-US" altLang="zh-CN" dirty="0"/>
              <a:t>speaking,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light?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intensity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intensity</a:t>
            </a:r>
            <a:r>
              <a:rPr lang="zh-CN" altLang="en-US" dirty="0"/>
              <a:t> </a:t>
            </a:r>
            <a:r>
              <a:rPr lang="en-US" altLang="zh-CN" dirty="0"/>
              <a:t>contrast?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colors?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objects/events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world?</a:t>
            </a:r>
          </a:p>
          <a:p>
            <a:endParaRPr lang="en-US" dirty="0"/>
          </a:p>
          <a:p>
            <a:r>
              <a:rPr lang="en-US" altLang="zh-CN" dirty="0"/>
              <a:t>Similarly,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hearing…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hear</a:t>
            </a:r>
            <a:r>
              <a:rPr lang="zh-CN" altLang="en-US" dirty="0"/>
              <a:t> </a:t>
            </a:r>
            <a:r>
              <a:rPr lang="en-US" altLang="zh-CN" dirty="0"/>
              <a:t>sounds?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hear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sounds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hand</a:t>
            </a:r>
            <a:r>
              <a:rPr lang="zh-CN" altLang="en-US" dirty="0"/>
              <a:t> </a:t>
            </a:r>
            <a:r>
              <a:rPr lang="en-US" altLang="zh-CN" dirty="0"/>
              <a:t>clapping,</a:t>
            </a:r>
            <a:r>
              <a:rPr lang="zh-CN" altLang="en-US" dirty="0"/>
              <a:t> </a:t>
            </a:r>
            <a:r>
              <a:rPr lang="en-US" altLang="zh-CN" dirty="0"/>
              <a:t>glass</a:t>
            </a:r>
            <a:r>
              <a:rPr lang="zh-CN" altLang="en-US" dirty="0"/>
              <a:t> </a:t>
            </a:r>
            <a:r>
              <a:rPr lang="en-US" altLang="zh-CN" dirty="0"/>
              <a:t>smashing)?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see vs. how we 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2302470"/>
            <a:ext cx="7610476" cy="4354902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Do you necessarily “see things”, when the retinal cells are stimulated?</a:t>
            </a:r>
          </a:p>
          <a:p>
            <a:pPr lvl="1"/>
            <a:r>
              <a:rPr lang="en-US" dirty="0">
                <a:sym typeface="Wingdings"/>
              </a:rPr>
              <a:t>What is the difference between sensation and perception?</a:t>
            </a:r>
          </a:p>
          <a:p>
            <a:r>
              <a:rPr lang="en-US" dirty="0">
                <a:sym typeface="Wingdings"/>
              </a:rPr>
              <a:t>Does light results in perception after it shines on the retina?</a:t>
            </a:r>
          </a:p>
        </p:txBody>
      </p:sp>
    </p:spTree>
    <p:extLst>
      <p:ext uri="{BB962C8B-B14F-4D97-AF65-F5344CB8AC3E}">
        <p14:creationId xmlns:p14="http://schemas.microsoft.com/office/powerpoint/2010/main" val="252987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076F0B-AE3C-134B-85B2-F1369961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60" y="1239578"/>
            <a:ext cx="2745267" cy="4625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2BF168-3E7B-3845-85F4-DB5E8C5483BE}"/>
              </a:ext>
            </a:extLst>
          </p:cNvPr>
          <p:cNvSpPr txBox="1"/>
          <p:nvPr/>
        </p:nvSpPr>
        <p:spPr>
          <a:xfrm>
            <a:off x="1658679" y="563525"/>
            <a:ext cx="52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Ganzfeld</a:t>
            </a:r>
            <a:r>
              <a:rPr lang="zh-CN" altLang="en-US" dirty="0"/>
              <a:t> </a:t>
            </a:r>
            <a:r>
              <a:rPr lang="en-US" altLang="zh-CN" dirty="0"/>
              <a:t>Experiment,</a:t>
            </a:r>
            <a:r>
              <a:rPr lang="zh-CN" altLang="en-US" dirty="0"/>
              <a:t> </a:t>
            </a:r>
            <a:r>
              <a:rPr lang="en-US" altLang="zh-CN" dirty="0"/>
              <a:t>Wolfgang</a:t>
            </a:r>
            <a:r>
              <a:rPr lang="zh-CN" altLang="en-US" dirty="0"/>
              <a:t> </a:t>
            </a:r>
            <a:r>
              <a:rPr lang="en-US" altLang="zh-CN" dirty="0"/>
              <a:t>Metzger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FACC9-ACDA-4348-9ED7-B29F43B514B0}"/>
              </a:ext>
            </a:extLst>
          </p:cNvPr>
          <p:cNvSpPr txBox="1"/>
          <p:nvPr/>
        </p:nvSpPr>
        <p:spPr>
          <a:xfrm>
            <a:off x="1925579" y="6198153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illumination,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perceive</a:t>
            </a:r>
            <a:r>
              <a:rPr lang="zh-CN" altLang="en-US" dirty="0"/>
              <a:t> </a:t>
            </a:r>
            <a:r>
              <a:rPr lang="en-US" altLang="zh-CN" dirty="0"/>
              <a:t>nothing.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995" y="1338145"/>
            <a:ext cx="6924907" cy="4471639"/>
          </a:xfrm>
          <a:prstGeom prst="rect">
            <a:avLst/>
          </a:prstGeom>
          <a:solidFill>
            <a:srgbClr val="1589E9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17" y="1142605"/>
            <a:ext cx="6491817" cy="48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7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see vs. how we 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2302470"/>
            <a:ext cx="7610476" cy="4354902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Do you necessarily “see things”, when the retinal cells are stimulated?</a:t>
            </a:r>
          </a:p>
          <a:p>
            <a:pPr lvl="1"/>
            <a:r>
              <a:rPr lang="en-US" dirty="0">
                <a:sym typeface="Wingdings"/>
              </a:rPr>
              <a:t>What is the difference between sensation and perception?</a:t>
            </a:r>
          </a:p>
          <a:p>
            <a:r>
              <a:rPr lang="en-US" dirty="0">
                <a:sym typeface="Wingdings"/>
              </a:rPr>
              <a:t>Does light results in perception after it shines on the retina?</a:t>
            </a:r>
          </a:p>
          <a:p>
            <a:r>
              <a:rPr lang="en-US" dirty="0">
                <a:sym typeface="Wingdings"/>
              </a:rPr>
              <a:t>Can you perceive something when there is no light reflected from it?</a:t>
            </a:r>
          </a:p>
          <a:p>
            <a:pPr marL="349250" lvl="1" indent="0">
              <a:buNone/>
            </a:pPr>
            <a:r>
              <a:rPr lang="en-US" dirty="0">
                <a:sym typeface="Wingdings"/>
              </a:rPr>
              <a:t>	(VEP videos)</a:t>
            </a:r>
          </a:p>
        </p:txBody>
      </p:sp>
    </p:spTree>
    <p:extLst>
      <p:ext uri="{BB962C8B-B14F-4D97-AF65-F5344CB8AC3E}">
        <p14:creationId xmlns:p14="http://schemas.microsoft.com/office/powerpoint/2010/main" val="1786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erceptio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9548</TotalTime>
  <Words>1417</Words>
  <Application>Microsoft Macintosh PowerPoint</Application>
  <PresentationFormat>On-screen Show (4:3)</PresentationFormat>
  <Paragraphs>140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宋体</vt:lpstr>
      <vt:lpstr>Arial</vt:lpstr>
      <vt:lpstr>Calibri</vt:lpstr>
      <vt:lpstr>Cambria Math</vt:lpstr>
      <vt:lpstr>Century Gothic</vt:lpstr>
      <vt:lpstr>Courier New</vt:lpstr>
      <vt:lpstr>Wingdings</vt:lpstr>
      <vt:lpstr>Wingdings 2</vt:lpstr>
      <vt:lpstr>Perception</vt:lpstr>
      <vt:lpstr>Lecture 2: Ecological Realism and Gibson’s insights</vt:lpstr>
      <vt:lpstr>The constructive approacj</vt:lpstr>
      <vt:lpstr>Counter examples against constructivism</vt:lpstr>
      <vt:lpstr>What do you see?</vt:lpstr>
      <vt:lpstr>What we see vs. how we see</vt:lpstr>
      <vt:lpstr>PowerPoint Presentation</vt:lpstr>
      <vt:lpstr>PowerPoint Presentation</vt:lpstr>
      <vt:lpstr>PowerPoint Presentation</vt:lpstr>
      <vt:lpstr>What we see vs. how we see</vt:lpstr>
      <vt:lpstr>What we see vs. how we see</vt:lpstr>
      <vt:lpstr>PowerPoint Presentation</vt:lpstr>
      <vt:lpstr>We do not have a world model, that looks like the world itself, on our retinas or in our minds.  We do not understand the world by “looking at” its representations in our minds.</vt:lpstr>
      <vt:lpstr>Realism: things exist whether we experience them or not</vt:lpstr>
      <vt:lpstr>The unitary system of Perception/Action</vt:lpstr>
      <vt:lpstr>The ecological approach</vt:lpstr>
      <vt:lpstr>Agent-environment mutuality</vt:lpstr>
      <vt:lpstr>The ecological approach is specific</vt:lpstr>
      <vt:lpstr>The ecological approach is specific</vt:lpstr>
      <vt:lpstr>The ecological approach is  non-inferential</vt:lpstr>
      <vt:lpstr>The ecological approach is  non-representational</vt:lpstr>
      <vt:lpstr>On realism</vt:lpstr>
      <vt:lpstr>Summary: Computational vs. Ecological Approach to Perception</vt:lpstr>
      <vt:lpstr>PowerPoint Presentation</vt:lpstr>
      <vt:lpstr>Reading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for perception</dc:title>
  <dc:creator>JS Pan</dc:creator>
  <cp:lastModifiedBy>Microsoft Office User</cp:lastModifiedBy>
  <cp:revision>100</cp:revision>
  <dcterms:created xsi:type="dcterms:W3CDTF">2015-02-20T14:51:14Z</dcterms:created>
  <dcterms:modified xsi:type="dcterms:W3CDTF">2019-05-09T09:55:35Z</dcterms:modified>
</cp:coreProperties>
</file>