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2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40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52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13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3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93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97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79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12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82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4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-1252634" y="2810928"/>
            <a:ext cx="4068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Thermal Time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0537" y="299822"/>
            <a:ext cx="9312442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Ta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Tb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/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if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ambria" panose="02040503050406030204" pitchFamily="18" charset="0"/>
              </a:rPr>
              <a:t>STOCKAVAILABLE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boolCrossedPlasto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 if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boolCrossedPlasto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&gt;=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</a:rPr>
              <a:t>0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C0C0C0"/>
                </a:solidFill>
                <a:latin typeface="Cambria" panose="02040503050406030204" pitchFamily="18" charset="0"/>
              </a:rPr>
              <a:t>	</a:t>
            </a:r>
            <a:r>
              <a:rPr lang="fr-FR" altLang="fr-FR" sz="1600" dirty="0" smtClean="0">
                <a:solidFill>
                  <a:srgbClr val="C0C0C0"/>
                </a:solidFill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	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lang="fr-FR" altLang="fr-FR" sz="1600" dirty="0" smtClean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phenoStage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phenoStage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</a:rPr>
              <a:t>1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else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smtClean="0">
                <a:solidFill>
                  <a:srgbClr val="C0C0C0"/>
                </a:solidFill>
                <a:latin typeface="Cambria" panose="02040503050406030204" pitchFamily="18" charset="0"/>
              </a:rPr>
              <a:t>	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	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else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  <a:endParaRPr lang="fr-FR" altLang="fr-FR" sz="1600" dirty="0">
              <a:latin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}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sla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=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FSLA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-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SLAp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*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log(</a:t>
            </a:r>
            <a:r>
              <a:rPr lang="fr-FR" sz="1600" dirty="0" err="1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phenoStage</a:t>
            </a:r>
            <a:r>
              <a:rPr lang="fr-FR" sz="1600" dirty="0" smtClean="0">
                <a:latin typeface="Cambria" panose="02040503050406030204" pitchFamily="18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3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104" y="351425"/>
            <a:ext cx="986590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09114" y="1833892"/>
            <a:ext cx="136758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11382" y="3974447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ELONG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434130" y="3959774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899504" y="809916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FLO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873439" y="3959774"/>
            <a:ext cx="126130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PREFLO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440759" y="809916"/>
            <a:ext cx="1362224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ENDFILLING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540345" y="4272446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MATURITY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2"/>
            <a:endCxn id="5" idx="0"/>
          </p:cNvCxnSpPr>
          <p:nvPr/>
        </p:nvCxnSpPr>
        <p:spPr>
          <a:xfrm>
            <a:off x="1384399" y="916909"/>
            <a:ext cx="8510" cy="916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2"/>
            <a:endCxn id="7" idx="0"/>
          </p:cNvCxnSpPr>
          <p:nvPr/>
        </p:nvCxnSpPr>
        <p:spPr>
          <a:xfrm flipH="1">
            <a:off x="1392908" y="2399376"/>
            <a:ext cx="1" cy="1575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9" idx="3"/>
            <a:endCxn id="11" idx="1"/>
          </p:cNvCxnSpPr>
          <p:nvPr/>
        </p:nvCxnSpPr>
        <p:spPr>
          <a:xfrm>
            <a:off x="4597182" y="4242516"/>
            <a:ext cx="22762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7" idx="3"/>
            <a:endCxn id="9" idx="1"/>
          </p:cNvCxnSpPr>
          <p:nvPr/>
        </p:nvCxnSpPr>
        <p:spPr>
          <a:xfrm flipV="1">
            <a:off x="1974434" y="4242516"/>
            <a:ext cx="1459696" cy="14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1" idx="0"/>
            <a:endCxn id="10" idx="2"/>
          </p:cNvCxnSpPr>
          <p:nvPr/>
        </p:nvCxnSpPr>
        <p:spPr>
          <a:xfrm flipH="1" flipV="1">
            <a:off x="7481030" y="1375400"/>
            <a:ext cx="23064" cy="2584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10" idx="3"/>
            <a:endCxn id="12" idx="1"/>
          </p:cNvCxnSpPr>
          <p:nvPr/>
        </p:nvCxnSpPr>
        <p:spPr>
          <a:xfrm>
            <a:off x="8062556" y="1092658"/>
            <a:ext cx="2378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12" idx="2"/>
            <a:endCxn id="13" idx="0"/>
          </p:cNvCxnSpPr>
          <p:nvPr/>
        </p:nvCxnSpPr>
        <p:spPr>
          <a:xfrm>
            <a:off x="11121871" y="1375400"/>
            <a:ext cx="0" cy="28970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>
            <a:stCxn id="5" idx="1"/>
            <a:endCxn id="5" idx="0"/>
          </p:cNvCxnSpPr>
          <p:nvPr/>
        </p:nvCxnSpPr>
        <p:spPr>
          <a:xfrm rot="10800000" flipH="1">
            <a:off x="709113" y="1833892"/>
            <a:ext cx="683795" cy="282742"/>
          </a:xfrm>
          <a:prstGeom prst="bentConnector4">
            <a:avLst>
              <a:gd name="adj1" fmla="val -33431"/>
              <a:gd name="adj2" fmla="val 1808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184555" y="5535255"/>
            <a:ext cx="1622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Plant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1847" y="2697890"/>
            <a:ext cx="2088404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effectLst/>
              </a:rPr>
              <a:t>= </a:t>
            </a:r>
            <a:r>
              <a:rPr lang="en-US" sz="1600" dirty="0" err="1" smtClean="0">
                <a:solidFill>
                  <a:srgbClr val="800000"/>
                </a:solidFill>
                <a:effectLst/>
              </a:rPr>
              <a:t>nb_leaf_stem_elong</a:t>
            </a:r>
            <a:r>
              <a:rPr lang="en-US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en-US" sz="1600" dirty="0" smtClean="0"/>
              <a:t>and</a:t>
            </a:r>
            <a:r>
              <a:rPr lang="en-US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en-US" sz="1600" dirty="0" smtClean="0"/>
              <a:t>&lt;</a:t>
            </a:r>
            <a:r>
              <a:rPr lang="en-US" sz="1600" dirty="0" smtClean="0">
                <a:solidFill>
                  <a:srgbClr val="C0C0C0"/>
                </a:solidFill>
                <a:effectLst/>
              </a:rPr>
              <a:t>  </a:t>
            </a:r>
            <a:r>
              <a:rPr lang="en-US" sz="1600" dirty="0" err="1" smtClean="0">
                <a:solidFill>
                  <a:srgbClr val="800000"/>
                </a:solidFill>
                <a:effectLst/>
              </a:rPr>
              <a:t>nb_leaf_pi</a:t>
            </a:r>
            <a:endParaRPr lang="fr-FR" sz="1600" dirty="0"/>
          </a:p>
        </p:txBody>
      </p:sp>
      <p:cxnSp>
        <p:nvCxnSpPr>
          <p:cNvPr id="36" name="Connecteur en angle 35"/>
          <p:cNvCxnSpPr>
            <a:stCxn id="5" idx="3"/>
            <a:endCxn id="9" idx="0"/>
          </p:cNvCxnSpPr>
          <p:nvPr/>
        </p:nvCxnSpPr>
        <p:spPr>
          <a:xfrm>
            <a:off x="2076703" y="2116634"/>
            <a:ext cx="1938953" cy="18431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47448" y="2865280"/>
            <a:ext cx="1262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  <a:endParaRPr lang="fr-FR" sz="1600" dirty="0"/>
          </a:p>
        </p:txBody>
      </p:sp>
      <p:sp>
        <p:nvSpPr>
          <p:cNvPr id="63" name="Rectangle 62"/>
          <p:cNvSpPr/>
          <p:nvPr/>
        </p:nvSpPr>
        <p:spPr>
          <a:xfrm>
            <a:off x="1983714" y="3946273"/>
            <a:ext cx="1543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  <a:endParaRPr lang="fr-FR" sz="1600" dirty="0"/>
          </a:p>
        </p:txBody>
      </p:sp>
      <p:sp>
        <p:nvSpPr>
          <p:cNvPr id="48" name="Rectangle 47"/>
          <p:cNvSpPr/>
          <p:nvPr/>
        </p:nvSpPr>
        <p:spPr>
          <a:xfrm>
            <a:off x="4784017" y="3921702"/>
            <a:ext cx="2138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=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+ 1 +</a:t>
            </a:r>
            <a:endParaRPr lang="fr-FR" sz="1600" dirty="0" smtClean="0"/>
          </a:p>
          <a:p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endParaRPr lang="fr-FR" sz="1600" dirty="0"/>
          </a:p>
        </p:txBody>
      </p:sp>
      <p:sp>
        <p:nvSpPr>
          <p:cNvPr id="58" name="Rectangle 57"/>
          <p:cNvSpPr/>
          <p:nvPr/>
        </p:nvSpPr>
        <p:spPr>
          <a:xfrm>
            <a:off x="6305113" y="1951618"/>
            <a:ext cx="26945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solidFill>
                  <a:srgbClr val="000080"/>
                </a:solidFill>
                <a:effectLst/>
              </a:rPr>
              <a:t>1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phenostage_pre_flo_to_flo</a:t>
            </a:r>
            <a:endParaRPr lang="fr-FR" sz="1600" dirty="0"/>
          </a:p>
        </p:txBody>
      </p:sp>
      <p:sp>
        <p:nvSpPr>
          <p:cNvPr id="62" name="Rectangle 61"/>
          <p:cNvSpPr/>
          <p:nvPr/>
        </p:nvSpPr>
        <p:spPr>
          <a:xfrm>
            <a:off x="8134748" y="809916"/>
            <a:ext cx="2334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=</a:t>
            </a:r>
            <a:r>
              <a:rPr lang="fr-FR" sz="14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400" dirty="0" err="1" smtClean="0">
                <a:solidFill>
                  <a:srgbClr val="800000"/>
                </a:solidFill>
                <a:effectLst/>
              </a:rPr>
              <a:t>phenostage_to_end_filling</a:t>
            </a:r>
            <a:endParaRPr lang="fr-FR" sz="1400" dirty="0"/>
          </a:p>
        </p:txBody>
      </p:sp>
      <p:sp>
        <p:nvSpPr>
          <p:cNvPr id="64" name="Rectangle 63"/>
          <p:cNvSpPr/>
          <p:nvPr/>
        </p:nvSpPr>
        <p:spPr>
          <a:xfrm>
            <a:off x="9914044" y="2726780"/>
            <a:ext cx="27044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=</a:t>
            </a:r>
            <a:r>
              <a:rPr lang="fr-FR" sz="14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400" dirty="0" err="1" smtClean="0">
                <a:solidFill>
                  <a:srgbClr val="800000"/>
                </a:solidFill>
                <a:effectLst/>
              </a:rPr>
              <a:t>phenostage_to_maturity</a:t>
            </a:r>
            <a:endParaRPr lang="fr-FR" sz="1400" dirty="0"/>
          </a:p>
        </p:txBody>
      </p:sp>
      <p:sp>
        <p:nvSpPr>
          <p:cNvPr id="2" name="Rectangle 1"/>
          <p:cNvSpPr/>
          <p:nvPr/>
        </p:nvSpPr>
        <p:spPr>
          <a:xfrm>
            <a:off x="6425157" y="6273919"/>
            <a:ext cx="179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dirty="0" smtClean="0">
                <a:solidFill>
                  <a:srgbClr val="800000"/>
                </a:solidFill>
                <a:latin typeface="Cambria" panose="02040503050406030204" pitchFamily="18" charset="0"/>
              </a:rPr>
              <a:t>Test </a:t>
            </a:r>
            <a:r>
              <a:rPr lang="fr-FR" altLang="fr-FR" dirty="0" err="1" smtClean="0">
                <a:solidFill>
                  <a:srgbClr val="800000"/>
                </a:solidFill>
                <a:latin typeface="Cambria" panose="02040503050406030204" pitchFamily="18" charset="0"/>
              </a:rPr>
              <a:t>phenoStage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64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980" y="1759119"/>
            <a:ext cx="986590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05990" y="3241586"/>
            <a:ext cx="136758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08258" y="5382141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ELONG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34596" y="5367468"/>
            <a:ext cx="1163052" cy="565484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284264" y="2217610"/>
            <a:ext cx="1163052" cy="565484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FLO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0258199" y="5367468"/>
            <a:ext cx="126130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PREFLO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2"/>
            <a:endCxn id="5" idx="0"/>
          </p:cNvCxnSpPr>
          <p:nvPr/>
        </p:nvCxnSpPr>
        <p:spPr>
          <a:xfrm>
            <a:off x="1681275" y="2324603"/>
            <a:ext cx="8510" cy="916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2"/>
            <a:endCxn id="7" idx="0"/>
          </p:cNvCxnSpPr>
          <p:nvPr/>
        </p:nvCxnSpPr>
        <p:spPr>
          <a:xfrm flipH="1">
            <a:off x="1689784" y="3807070"/>
            <a:ext cx="1" cy="1575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9" idx="3"/>
            <a:endCxn id="11" idx="1"/>
          </p:cNvCxnSpPr>
          <p:nvPr/>
        </p:nvCxnSpPr>
        <p:spPr>
          <a:xfrm>
            <a:off x="7297648" y="5650210"/>
            <a:ext cx="2960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7" idx="3"/>
            <a:endCxn id="9" idx="1"/>
          </p:cNvCxnSpPr>
          <p:nvPr/>
        </p:nvCxnSpPr>
        <p:spPr>
          <a:xfrm flipV="1">
            <a:off x="2271310" y="5650210"/>
            <a:ext cx="3863286" cy="14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1" idx="0"/>
            <a:endCxn id="10" idx="2"/>
          </p:cNvCxnSpPr>
          <p:nvPr/>
        </p:nvCxnSpPr>
        <p:spPr>
          <a:xfrm flipH="1" flipV="1">
            <a:off x="10865790" y="2783094"/>
            <a:ext cx="23064" cy="2584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>
            <a:stCxn id="5" idx="1"/>
            <a:endCxn id="5" idx="0"/>
          </p:cNvCxnSpPr>
          <p:nvPr/>
        </p:nvCxnSpPr>
        <p:spPr>
          <a:xfrm rot="10800000" flipH="1">
            <a:off x="1005989" y="3241586"/>
            <a:ext cx="683795" cy="282742"/>
          </a:xfrm>
          <a:prstGeom prst="bentConnector4">
            <a:avLst>
              <a:gd name="adj1" fmla="val -33431"/>
              <a:gd name="adj2" fmla="val 1808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478440" y="171040"/>
            <a:ext cx="3637534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Culm</a:t>
            </a:r>
          </a:p>
          <a:p>
            <a:pPr algn="ctr"/>
            <a:r>
              <a:rPr lang="fr-FR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</a:t>
            </a:r>
            <a:r>
              <a:rPr lang="fr-FR" sz="3200" dirty="0" err="1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peduncle</a:t>
            </a:r>
            <a:r>
              <a:rPr lang="fr-FR" sz="3200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fr-FR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&amp;</a:t>
            </a:r>
            <a:r>
              <a:rPr lang="fr-FR" sz="3200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fr-FR" sz="3200" dirty="0" err="1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panicle</a:t>
            </a:r>
            <a:r>
              <a:rPr lang="fr-FR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endParaRPr lang="fr-F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36" name="Connecteur en angle 35"/>
          <p:cNvCxnSpPr>
            <a:stCxn id="5" idx="3"/>
            <a:endCxn id="9" idx="1"/>
          </p:cNvCxnSpPr>
          <p:nvPr/>
        </p:nvCxnSpPr>
        <p:spPr>
          <a:xfrm>
            <a:off x="2373579" y="3524328"/>
            <a:ext cx="3761017" cy="2125882"/>
          </a:xfrm>
          <a:prstGeom prst="bentConnector3">
            <a:avLst>
              <a:gd name="adj1" fmla="val 260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004605" y="4179810"/>
            <a:ext cx="1562032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plant@</a:t>
            </a:r>
            <a:r>
              <a:rPr lang="fr-FR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ELONG</a:t>
            </a:r>
            <a:endParaRPr lang="fr-F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24899" y="4472034"/>
            <a:ext cx="1122423" cy="307777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txBody>
          <a:bodyPr wrap="none">
            <a:spAutoFit/>
          </a:bodyPr>
          <a:lstStyle/>
          <a:p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nb_lig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931439" y="5228252"/>
            <a:ext cx="138563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plant@</a:t>
            </a:r>
            <a:r>
              <a:rPr lang="fr-FR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</a:t>
            </a:r>
            <a:endParaRPr lang="fr-F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63280" y="5650210"/>
            <a:ext cx="34656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culm_phenostage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==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 </a:t>
            </a:r>
          </a:p>
          <a:p>
            <a:pPr algn="ctr"/>
            <a:r>
              <a:rPr lang="fr-FR" sz="1600" dirty="0" err="1" smtClean="0"/>
              <a:t>phenostage_at_pi</a:t>
            </a:r>
            <a:r>
              <a:rPr lang="fr-FR" sz="1600" dirty="0" smtClean="0"/>
              <a:t> 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coeff_pi_lag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fr-FR" sz="1600" dirty="0" smtClean="0">
                <a:effectLst/>
              </a:rPr>
              <a:t>and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fr-FR" sz="1600" dirty="0" err="1" smtClean="0"/>
              <a:t>nb_phytomer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&gt;=</a:t>
            </a:r>
            <a:r>
              <a:rPr lang="fr-FR" sz="1600" dirty="0" smtClean="0">
                <a:effectLst/>
              </a:rPr>
              <a:t> 3</a:t>
            </a:r>
            <a:endParaRPr lang="fr-FR" sz="1600" dirty="0"/>
          </a:p>
        </p:txBody>
      </p:sp>
      <p:sp>
        <p:nvSpPr>
          <p:cNvPr id="34" name="Rectangle 33"/>
          <p:cNvSpPr/>
          <p:nvPr/>
        </p:nvSpPr>
        <p:spPr>
          <a:xfrm>
            <a:off x="7504055" y="5343404"/>
            <a:ext cx="2540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culm_phenostage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==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solidFill>
                  <a:srgbClr val="000080"/>
                </a:solidFill>
                <a:effectLst/>
              </a:rPr>
              <a:t>1</a:t>
            </a:r>
            <a:endParaRPr lang="fr-FR" sz="1600" dirty="0"/>
          </a:p>
        </p:txBody>
      </p:sp>
      <p:sp>
        <p:nvSpPr>
          <p:cNvPr id="40" name="Ellipse 39"/>
          <p:cNvSpPr/>
          <p:nvPr/>
        </p:nvSpPr>
        <p:spPr>
          <a:xfrm>
            <a:off x="7116192" y="1154449"/>
            <a:ext cx="1323474" cy="1082842"/>
          </a:xfrm>
          <a:prstGeom prst="ellipse">
            <a:avLst/>
          </a:prstGeom>
          <a:solidFill>
            <a:schemeClr val="accent6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Plant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9489918" y="3410369"/>
            <a:ext cx="27517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phenostage</a:t>
            </a:r>
            <a:r>
              <a:rPr lang="fr-FR" sz="1600" dirty="0" smtClean="0">
                <a:effectLst/>
              </a:rPr>
              <a:t> == </a:t>
            </a:r>
          </a:p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1 +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+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phenostage_pre_flo_to_flo</a:t>
            </a:r>
            <a:endParaRPr lang="fr-FR" sz="1600" dirty="0"/>
          </a:p>
        </p:txBody>
      </p:sp>
      <p:sp>
        <p:nvSpPr>
          <p:cNvPr id="49" name="Rectangle 48"/>
          <p:cNvSpPr/>
          <p:nvPr/>
        </p:nvSpPr>
        <p:spPr>
          <a:xfrm>
            <a:off x="8847530" y="1090690"/>
            <a:ext cx="1443583" cy="565484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ENDFILLING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8840682" y="226637"/>
            <a:ext cx="1443582" cy="565484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MATURITY</a:t>
            </a:r>
            <a:endParaRPr lang="fr-FR" dirty="0"/>
          </a:p>
        </p:txBody>
      </p:sp>
      <p:cxnSp>
        <p:nvCxnSpPr>
          <p:cNvPr id="56" name="Connecteur droit avec flèche 55"/>
          <p:cNvCxnSpPr>
            <a:stCxn id="40" idx="7"/>
            <a:endCxn id="49" idx="1"/>
          </p:cNvCxnSpPr>
          <p:nvPr/>
        </p:nvCxnSpPr>
        <p:spPr>
          <a:xfrm>
            <a:off x="8245848" y="1313028"/>
            <a:ext cx="601682" cy="60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40" idx="7"/>
            <a:endCxn id="50" idx="1"/>
          </p:cNvCxnSpPr>
          <p:nvPr/>
        </p:nvCxnSpPr>
        <p:spPr>
          <a:xfrm flipV="1">
            <a:off x="8245848" y="509379"/>
            <a:ext cx="594834" cy="803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>
            <a:stCxn id="40" idx="4"/>
            <a:endCxn id="9" idx="0"/>
          </p:cNvCxnSpPr>
          <p:nvPr/>
        </p:nvCxnSpPr>
        <p:spPr>
          <a:xfrm rot="5400000">
            <a:off x="5681938" y="3271476"/>
            <a:ext cx="3130177" cy="1061807"/>
          </a:xfrm>
          <a:prstGeom prst="bentConnector3">
            <a:avLst>
              <a:gd name="adj1" fmla="val 811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859350" y="2785664"/>
            <a:ext cx="1837158" cy="738664"/>
          </a:xfrm>
          <a:prstGeom prst="rect">
            <a:avLst/>
          </a:prstGeom>
          <a:solidFill>
            <a:srgbClr val="FFFFFF">
              <a:alpha val="47843"/>
            </a:srgb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plant@</a:t>
            </a:r>
            <a:r>
              <a:rPr lang="fr-FR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</a:t>
            </a:r>
            <a:endParaRPr lang="fr-FR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nd</a:t>
            </a:r>
          </a:p>
          <a:p>
            <a:pPr algn="ctr"/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Culm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mainstem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2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1785937" y="5495516"/>
            <a:ext cx="1360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Leaf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65659" y="892846"/>
            <a:ext cx="986590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1683669" y="2375313"/>
            <a:ext cx="136758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1785937" y="4515868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LIG</a:t>
            </a:r>
            <a:endParaRPr lang="fr-FR" dirty="0"/>
          </a:p>
        </p:txBody>
      </p:sp>
      <p:cxnSp>
        <p:nvCxnSpPr>
          <p:cNvPr id="61" name="Connecteur droit avec flèche 60"/>
          <p:cNvCxnSpPr>
            <a:stCxn id="55" idx="2"/>
            <a:endCxn id="56" idx="0"/>
          </p:cNvCxnSpPr>
          <p:nvPr/>
        </p:nvCxnSpPr>
        <p:spPr>
          <a:xfrm>
            <a:off x="2358954" y="1458330"/>
            <a:ext cx="8510" cy="916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56" idx="2"/>
            <a:endCxn id="57" idx="0"/>
          </p:cNvCxnSpPr>
          <p:nvPr/>
        </p:nvCxnSpPr>
        <p:spPr>
          <a:xfrm flipH="1">
            <a:off x="2367463" y="2940797"/>
            <a:ext cx="1" cy="1575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56" idx="3"/>
            <a:endCxn id="56" idx="0"/>
          </p:cNvCxnSpPr>
          <p:nvPr/>
        </p:nvCxnSpPr>
        <p:spPr>
          <a:xfrm flipH="1" flipV="1">
            <a:off x="2367464" y="2375313"/>
            <a:ext cx="683794" cy="282742"/>
          </a:xfrm>
          <a:prstGeom prst="bentConnector4">
            <a:avLst>
              <a:gd name="adj1" fmla="val -33431"/>
              <a:gd name="adj2" fmla="val 1808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33852" y="3292296"/>
            <a:ext cx="1667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len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&gt;=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predim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</a:p>
          <a:p>
            <a:pPr algn="ctr"/>
            <a:r>
              <a:rPr lang="fr-FR" sz="1600" dirty="0" smtClean="0"/>
              <a:t>and</a:t>
            </a:r>
          </a:p>
          <a:p>
            <a:pPr algn="ctr"/>
            <a:r>
              <a:rPr lang="fr-FR" sz="1600" dirty="0" smtClean="0">
                <a:solidFill>
                  <a:srgbClr val="800000"/>
                </a:solidFill>
              </a:rPr>
              <a:t>plant </a:t>
            </a:r>
            <a:r>
              <a:rPr lang="fr-FR" sz="1600" dirty="0" err="1" smtClean="0">
                <a:solidFill>
                  <a:srgbClr val="800000"/>
                </a:solidFill>
              </a:rPr>
              <a:t>is</a:t>
            </a:r>
            <a:r>
              <a:rPr lang="fr-FR" sz="1600" dirty="0" smtClean="0">
                <a:solidFill>
                  <a:srgbClr val="800000"/>
                </a:solidFill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</a:rPr>
              <a:t>growing</a:t>
            </a:r>
            <a:endParaRPr lang="fr-FR" sz="1600" dirty="0"/>
          </a:p>
        </p:txBody>
      </p:sp>
      <p:sp>
        <p:nvSpPr>
          <p:cNvPr id="93" name="Rectangle 92"/>
          <p:cNvSpPr/>
          <p:nvPr/>
        </p:nvSpPr>
        <p:spPr>
          <a:xfrm>
            <a:off x="5695199" y="4286194"/>
            <a:ext cx="29664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Internode</a:t>
            </a:r>
            <a:endParaRPr lang="fr-F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35291" y="961603"/>
            <a:ext cx="986590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96" name="Rectangle 95"/>
          <p:cNvSpPr/>
          <p:nvPr/>
        </p:nvSpPr>
        <p:spPr>
          <a:xfrm>
            <a:off x="5353301" y="2744856"/>
            <a:ext cx="136758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100" name="Rectangle 99"/>
          <p:cNvSpPr/>
          <p:nvPr/>
        </p:nvSpPr>
        <p:spPr>
          <a:xfrm>
            <a:off x="9383722" y="2726812"/>
            <a:ext cx="18102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REALIZATION</a:t>
            </a:r>
            <a:endParaRPr lang="fr-FR" dirty="0"/>
          </a:p>
        </p:txBody>
      </p:sp>
      <p:cxnSp>
        <p:nvCxnSpPr>
          <p:cNvPr id="102" name="Connecteur droit avec flèche 101"/>
          <p:cNvCxnSpPr>
            <a:stCxn id="94" idx="2"/>
            <a:endCxn id="96" idx="0"/>
          </p:cNvCxnSpPr>
          <p:nvPr/>
        </p:nvCxnSpPr>
        <p:spPr>
          <a:xfrm>
            <a:off x="6028586" y="1527087"/>
            <a:ext cx="8510" cy="1217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96" idx="3"/>
            <a:endCxn id="100" idx="1"/>
          </p:cNvCxnSpPr>
          <p:nvPr/>
        </p:nvCxnSpPr>
        <p:spPr>
          <a:xfrm flipV="1">
            <a:off x="6720890" y="3009554"/>
            <a:ext cx="2662832" cy="18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en angle 112"/>
          <p:cNvCxnSpPr>
            <a:stCxn id="96" idx="2"/>
            <a:endCxn id="96" idx="1"/>
          </p:cNvCxnSpPr>
          <p:nvPr/>
        </p:nvCxnSpPr>
        <p:spPr>
          <a:xfrm rot="5400000" flipH="1">
            <a:off x="5553828" y="2827072"/>
            <a:ext cx="282742" cy="683795"/>
          </a:xfrm>
          <a:prstGeom prst="bentConnector4">
            <a:avLst>
              <a:gd name="adj1" fmla="val -80851"/>
              <a:gd name="adj2" fmla="val 13343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903518" y="2470945"/>
            <a:ext cx="21194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culm@Elong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</a:p>
          <a:p>
            <a:pPr algn="ctr"/>
            <a:r>
              <a:rPr lang="fr-FR" sz="1600" dirty="0" smtClean="0">
                <a:effectLst/>
              </a:rPr>
              <a:t>or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</a:p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culm@PI</a:t>
            </a:r>
            <a:endParaRPr lang="fr-FR" sz="1600" dirty="0" smtClean="0">
              <a:solidFill>
                <a:srgbClr val="800000"/>
              </a:solidFill>
              <a:effectLst/>
            </a:endParaRPr>
          </a:p>
          <a:p>
            <a:pPr algn="ctr"/>
            <a:r>
              <a:rPr lang="fr-FR" sz="1600" i="1" dirty="0" smtClean="0"/>
              <a:t>Le jour de </a:t>
            </a:r>
            <a:r>
              <a:rPr lang="fr-FR" sz="1600" i="1" dirty="0" err="1" smtClean="0"/>
              <a:t>ligulation</a:t>
            </a:r>
            <a:endParaRPr lang="fr-FR" sz="1600" i="1" dirty="0" smtClean="0">
              <a:effectLst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383722" y="4659610"/>
            <a:ext cx="18102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MATURITY</a:t>
            </a:r>
            <a:endParaRPr lang="fr-FR" dirty="0"/>
          </a:p>
        </p:txBody>
      </p:sp>
      <p:cxnSp>
        <p:nvCxnSpPr>
          <p:cNvPr id="116" name="Connecteur droit avec flèche 115"/>
          <p:cNvCxnSpPr>
            <a:stCxn id="100" idx="2"/>
            <a:endCxn id="115" idx="0"/>
          </p:cNvCxnSpPr>
          <p:nvPr/>
        </p:nvCxnSpPr>
        <p:spPr>
          <a:xfrm>
            <a:off x="10288848" y="3292296"/>
            <a:ext cx="0" cy="1367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179185" y="3841401"/>
            <a:ext cx="2587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inter_len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&gt;=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inter_predim</a:t>
            </a:r>
            <a:endParaRPr lang="fr-FR" sz="1600" dirty="0"/>
          </a:p>
        </p:txBody>
      </p:sp>
      <p:cxnSp>
        <p:nvCxnSpPr>
          <p:cNvPr id="118" name="Connecteur en angle 117"/>
          <p:cNvCxnSpPr>
            <a:stCxn id="100" idx="0"/>
            <a:endCxn id="100" idx="3"/>
          </p:cNvCxnSpPr>
          <p:nvPr/>
        </p:nvCxnSpPr>
        <p:spPr>
          <a:xfrm rot="16200000" flipH="1">
            <a:off x="10600040" y="2415620"/>
            <a:ext cx="282742" cy="905126"/>
          </a:xfrm>
          <a:prstGeom prst="bentConnector4">
            <a:avLst>
              <a:gd name="adj1" fmla="val -80851"/>
              <a:gd name="adj2" fmla="val 1252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0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818147" y="992856"/>
            <a:ext cx="3922296" cy="44694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3600" dirty="0" smtClean="0"/>
              <a:t>Plant</a:t>
            </a:r>
            <a:endParaRPr lang="fr-FR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10653" y="4946674"/>
            <a:ext cx="35372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NEW_PHYTOMER_AVAILABLE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3155" y="1907935"/>
            <a:ext cx="3064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fr-FR" dirty="0" smtClean="0">
                <a:latin typeface="Arial Unicode MS"/>
              </a:rPr>
              <a:t>(  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VEGETATIVE</a:t>
            </a:r>
            <a:r>
              <a:rPr lang="fr-FR" altLang="fr-FR" dirty="0" smtClean="0"/>
              <a:t> </a:t>
            </a:r>
          </a:p>
          <a:p>
            <a:pPr algn="ctr"/>
            <a:r>
              <a:rPr lang="fr-FR" altLang="fr-FR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ELONG</a:t>
            </a:r>
            <a:r>
              <a:rPr lang="fr-FR" altLang="fr-FR" dirty="0" smtClean="0"/>
              <a:t> </a:t>
            </a:r>
            <a:endParaRPr lang="fr-FR" dirty="0" smtClean="0"/>
          </a:p>
          <a:p>
            <a:pPr algn="ctr"/>
            <a:r>
              <a:rPr lang="fr-FR" altLang="fr-FR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PI</a:t>
            </a:r>
            <a:endParaRPr lang="fr-FR" dirty="0" smtClean="0"/>
          </a:p>
          <a:p>
            <a:pPr algn="ctr"/>
            <a:r>
              <a:rPr lang="fr-FR" altLang="fr-FR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PRE_FLO  </a:t>
            </a:r>
            <a:r>
              <a:rPr lang="fr-FR" altLang="fr-FR" dirty="0" smtClean="0">
                <a:latin typeface="Arial Unicode MS"/>
              </a:rPr>
              <a:t>)</a:t>
            </a:r>
          </a:p>
          <a:p>
            <a:pPr algn="ctr"/>
            <a:endParaRPr lang="fr-FR" dirty="0">
              <a:solidFill>
                <a:srgbClr val="800080"/>
              </a:solidFill>
              <a:latin typeface="Arial Unicode MS"/>
            </a:endParaRPr>
          </a:p>
          <a:p>
            <a:pPr algn="ctr"/>
            <a:r>
              <a:rPr lang="fr-FR" dirty="0" smtClean="0">
                <a:latin typeface="Arial Unicode MS"/>
              </a:rPr>
              <a:t>and</a:t>
            </a:r>
          </a:p>
          <a:p>
            <a:pPr algn="ctr"/>
            <a:r>
              <a:rPr lang="fr-FR" altLang="fr-FR" dirty="0" smtClean="0">
                <a:solidFill>
                  <a:srgbClr val="6600CC"/>
                </a:solidFill>
                <a:latin typeface="Arial" panose="020B0604020202020204" pitchFamily="34" charset="0"/>
              </a:rPr>
              <a:t>stock &gt; 0</a:t>
            </a:r>
            <a:endParaRPr lang="fr-FR" dirty="0" smtClean="0">
              <a:solidFill>
                <a:srgbClr val="6600CC"/>
              </a:solidFill>
            </a:endParaRPr>
          </a:p>
          <a:p>
            <a:pPr algn="ctr"/>
            <a:r>
              <a:rPr lang="fr-FR" dirty="0" smtClean="0">
                <a:latin typeface="Arial Unicode MS"/>
              </a:rPr>
              <a:t>and</a:t>
            </a:r>
            <a:endParaRPr lang="fr-FR" dirty="0">
              <a:solidFill>
                <a:srgbClr val="800080"/>
              </a:solidFill>
              <a:latin typeface="Arial Unicode MS"/>
            </a:endParaRPr>
          </a:p>
          <a:p>
            <a:pPr algn="ctr"/>
            <a:r>
              <a:rPr lang="fr-FR" altLang="fr-FR" dirty="0" err="1" smtClean="0">
                <a:solidFill>
                  <a:srgbClr val="6600CC"/>
                </a:solidFill>
                <a:latin typeface="Arial" panose="020B0604020202020204" pitchFamily="34" charset="0"/>
              </a:rPr>
              <a:t>bool_crossed_plasto</a:t>
            </a:r>
            <a:r>
              <a:rPr lang="fr-FR" altLang="fr-FR" dirty="0" smtClean="0">
                <a:solidFill>
                  <a:srgbClr val="6600CC"/>
                </a:solidFill>
                <a:latin typeface="Arial" panose="020B0604020202020204" pitchFamily="34" charset="0"/>
              </a:rPr>
              <a:t> </a:t>
            </a:r>
            <a:r>
              <a:rPr lang="fr-FR" altLang="fr-FR" dirty="0">
                <a:solidFill>
                  <a:srgbClr val="6600CC"/>
                </a:solidFill>
                <a:latin typeface="Arial" panose="020B0604020202020204" pitchFamily="34" charset="0"/>
              </a:rPr>
              <a:t>&gt;= 0</a:t>
            </a:r>
            <a:endParaRPr lang="fr-FR" dirty="0" smtClean="0">
              <a:solidFill>
                <a:srgbClr val="6600CC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54777" y="992856"/>
            <a:ext cx="3922296" cy="44694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3600" dirty="0" smtClean="0"/>
              <a:t>Culm</a:t>
            </a:r>
            <a:endParaRPr lang="fr-FR" sz="3600" dirty="0"/>
          </a:p>
        </p:txBody>
      </p:sp>
      <p:sp>
        <p:nvSpPr>
          <p:cNvPr id="12" name="Rectangle 11"/>
          <p:cNvSpPr/>
          <p:nvPr/>
        </p:nvSpPr>
        <p:spPr>
          <a:xfrm>
            <a:off x="6926184" y="2073434"/>
            <a:ext cx="4443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fr-FR" dirty="0" smtClean="0">
                <a:latin typeface="Arial Unicode MS"/>
              </a:rPr>
              <a:t>( 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VEGETATIVE</a:t>
            </a:r>
            <a:r>
              <a:rPr lang="fr-FR" altLang="fr-FR" dirty="0" smtClean="0"/>
              <a:t> </a:t>
            </a:r>
          </a:p>
          <a:p>
            <a:pPr algn="ctr"/>
            <a:r>
              <a:rPr lang="fr-FR" altLang="fr-FR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ELONG</a:t>
            </a:r>
            <a:r>
              <a:rPr lang="fr-FR" altLang="fr-FR" dirty="0" smtClean="0"/>
              <a:t> </a:t>
            </a:r>
            <a:endParaRPr lang="fr-FR" dirty="0" smtClean="0"/>
          </a:p>
          <a:p>
            <a:pPr algn="ctr"/>
            <a:r>
              <a:rPr lang="fr-FR" altLang="fr-FR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PI </a:t>
            </a:r>
            <a:r>
              <a:rPr lang="fr-FR" altLang="fr-FR" dirty="0" smtClean="0">
                <a:latin typeface="Arial Unicode MS"/>
              </a:rPr>
              <a:t>)</a:t>
            </a:r>
            <a:endParaRPr lang="fr-FR" dirty="0" smtClean="0"/>
          </a:p>
          <a:p>
            <a:pPr algn="ctr"/>
            <a:endParaRPr lang="fr-FR" dirty="0">
              <a:solidFill>
                <a:srgbClr val="800080"/>
              </a:solidFill>
              <a:latin typeface="Arial Unicode MS"/>
            </a:endParaRPr>
          </a:p>
          <a:p>
            <a:pPr algn="ctr"/>
            <a:r>
              <a:rPr lang="fr-FR" dirty="0" smtClean="0">
                <a:latin typeface="Arial Unicode MS"/>
              </a:rPr>
              <a:t>and</a:t>
            </a:r>
          </a:p>
          <a:p>
            <a:pPr algn="ctr"/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NEW_PHYTOMER_AVAILABLE</a:t>
            </a:r>
          </a:p>
          <a:p>
            <a:pPr algn="ctr"/>
            <a:r>
              <a:rPr lang="fr-FR" dirty="0" smtClean="0">
                <a:latin typeface="Arial Unicode MS"/>
              </a:rPr>
              <a:t>and</a:t>
            </a:r>
          </a:p>
          <a:p>
            <a:pPr algn="ctr"/>
            <a:r>
              <a:rPr lang="fr-FR" altLang="fr-FR" dirty="0" err="1" smtClean="0">
                <a:solidFill>
                  <a:srgbClr val="6600CC"/>
                </a:solidFill>
                <a:latin typeface="Arial" panose="020B0604020202020204" pitchFamily="34" charset="0"/>
              </a:rPr>
              <a:t>nb_phytomers</a:t>
            </a:r>
            <a:r>
              <a:rPr lang="fr-FR" altLang="fr-FR" dirty="0" smtClean="0">
                <a:solidFill>
                  <a:srgbClr val="6600CC"/>
                </a:solidFill>
                <a:latin typeface="Arial" panose="020B0604020202020204" pitchFamily="34" charset="0"/>
              </a:rPr>
              <a:t> &lt; </a:t>
            </a:r>
            <a:r>
              <a:rPr lang="fr-FR" altLang="fr-FR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nb_max_phytomers</a:t>
            </a:r>
            <a:endParaRPr lang="fr-FR" dirty="0" smtClean="0">
              <a:solidFill>
                <a:srgbClr val="6600CC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323225" y="4908338"/>
            <a:ext cx="35372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CREATE_PHYTOMER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4087" y="5604004"/>
            <a:ext cx="5674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Phytomers</a:t>
            </a:r>
            <a:r>
              <a:rPr lang="fr-F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creation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359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2430379" y="502604"/>
                <a:ext cx="5775620" cy="5539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effectLst/>
                    <a:latin typeface="Cambria" panose="02040503050406030204" pitchFamily="18" charset="0"/>
                  </a:rPr>
                  <a:t>Tae</a:t>
                </a:r>
                <a:r>
                  <a:rPr kumimoji="0" lang="fr-FR" altLang="fr-FR" b="0" i="0" u="none" strike="noStrike" cap="none" normalizeH="0" dirty="0" smtClean="0">
                    <a:ln>
                      <a:noFill/>
                    </a:ln>
                    <a:effectLst/>
                    <a:latin typeface="Cambria" panose="02040503050406030204" pitchFamily="18" charset="0"/>
                  </a:rPr>
                  <a:t> = 0</a:t>
                </a:r>
                <a:endParaRPr kumimoji="0" lang="fr-FR" altLang="fr-FR" b="0" i="0" u="none" strike="noStrike" cap="none" normalizeH="0" baseline="0" dirty="0" smtClean="0">
                  <a:ln>
                    <a:noFill/>
                  </a:ln>
                  <a:effectLst/>
                  <a:latin typeface="Cambria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foreach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culm</a:t>
                </a:r>
                <a:r>
                  <a:rPr kumimoji="0" lang="fr-FR" altLang="fr-FR" b="0" i="0" u="none" strike="noStrike" cap="none" normalizeH="0" dirty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{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dirty="0">
                    <a:solidFill>
                      <a:srgbClr val="808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fr-FR" altLang="fr-FR" dirty="0" smtClean="0">
                    <a:solidFill>
                      <a:srgbClr val="808000"/>
                    </a:solidFill>
                    <a:latin typeface="Cambria" panose="02040503050406030204" pitchFamily="18" charset="0"/>
                  </a:rPr>
                  <a:t>      i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f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culm.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effectLst/>
                    <a:latin typeface="Cambria" panose="02040503050406030204" pitchFamily="18" charset="0"/>
                  </a:rPr>
                  <a:t>nb_phytomers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nbleaf_enabling_tillering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>
                    <a:latin typeface="Cambria" panose="02040503050406030204" pitchFamily="18" charset="0"/>
                  </a:rPr>
                  <a:t>	</a:t>
                </a:r>
                <a:r>
                  <a:rPr lang="fr-FR" altLang="fr-FR" dirty="0" err="1" smtClean="0">
                    <a:latin typeface="Cambria" panose="02040503050406030204" pitchFamily="18" charset="0"/>
                  </a:rPr>
                  <a:t>Tae</a:t>
                </a:r>
                <a:r>
                  <a:rPr lang="fr-FR" altLang="fr-FR" dirty="0" smtClean="0">
                    <a:latin typeface="Cambria" panose="02040503050406030204" pitchFamily="18" charset="0"/>
                  </a:rPr>
                  <a:t> = </a:t>
                </a:r>
                <a:r>
                  <a:rPr lang="fr-FR" altLang="fr-FR" dirty="0" err="1" smtClean="0">
                    <a:latin typeface="Cambria" panose="02040503050406030204" pitchFamily="18" charset="0"/>
                  </a:rPr>
                  <a:t>Tae</a:t>
                </a:r>
                <a:r>
                  <a:rPr lang="fr-FR" altLang="fr-FR" dirty="0" smtClean="0">
                    <a:latin typeface="Cambria" panose="02040503050406030204" pitchFamily="18" charset="0"/>
                  </a:rPr>
                  <a:t> + 1</a:t>
                </a:r>
                <a:endParaRPr kumimoji="0" lang="fr-FR" altLang="fr-FR" b="0" i="0" u="none" strike="noStrike" cap="none" normalizeH="0" baseline="0" dirty="0" smtClean="0">
                  <a:ln>
                    <a:noFill/>
                  </a:ln>
                  <a:effectLst/>
                  <a:latin typeface="Cambria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} </a:t>
                </a:r>
                <a:b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</a:br>
                <a:endParaRPr kumimoji="0" lang="fr-FR" altLang="fr-F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if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ic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Ict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{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 smtClean="0">
                    <a:latin typeface="Cambria" panose="02040503050406030204" pitchFamily="18" charset="0"/>
                  </a:rPr>
                  <a:t>      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+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nbExistingTillers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}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/>
                </a:r>
                <a:b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</a:b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if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 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boolCrossedPlasto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ambria" panose="02040503050406030204" pitchFamily="18" charset="0"/>
                  </a:rPr>
                  <a:t>0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fr-FR" altLang="fr-FR" dirty="0" smtClean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    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and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ambria" panose="02040503050406030204" pitchFamily="18" charset="0"/>
                  </a:rPr>
                  <a:t>1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fr-FR" altLang="fr-FR" dirty="0" smtClean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    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and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fr-FR" altLang="fr-FR" dirty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𝑖𝑐</m:t>
                    </m:r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𝐼𝑐𝑡</m:t>
                    </m:r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fr-FR" alt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  <m:sSub>
                              <m:sSubPr>
                                <m:ctrlPr>
                                  <a:rPr lang="fr-FR" alt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alt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𝐼𝑐𝑡</m:t>
                                </m:r>
                              </m:sub>
                            </m:sSub>
                          </m:e>
                        </m:d>
                        <m:r>
                          <a:rPr lang="fr-FR" alt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{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dirty="0">
                    <a:solidFill>
                      <a:srgbClr val="800000"/>
                    </a:solidFill>
                    <a:latin typeface="Cambria" panose="02040503050406030204" pitchFamily="18" charset="0"/>
                  </a:rPr>
                  <a:t>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min(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,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 </a:t>
                </a:r>
                <a:r>
                  <a:rPr lang="fr-FR" altLang="fr-FR" dirty="0" err="1" smtClean="0">
                    <a:latin typeface="Cambria" panose="02040503050406030204" pitchFamily="18" charset="0"/>
                  </a:rPr>
                  <a:t>Tae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nbExistingTillers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nbExistingTillers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+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create_culm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(t,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0379" y="502604"/>
                <a:ext cx="5775620" cy="5539978"/>
              </a:xfrm>
              <a:prstGeom prst="rect">
                <a:avLst/>
              </a:prstGeom>
              <a:blipFill>
                <a:blip r:embed="rId2"/>
                <a:stretch>
                  <a:fillRect l="-2534" t="-990" r="-1478" b="-19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 rot="16200000">
            <a:off x="-435104" y="2810928"/>
            <a:ext cx="2433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Tillering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36440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172</Words>
  <Application>Microsoft Office PowerPoint</Application>
  <PresentationFormat>Grand écran</PresentationFormat>
  <Paragraphs>123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Cambria</vt:lpstr>
      <vt:lpstr>Cambria Math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U108-J402</dc:creator>
  <cp:lastModifiedBy>U108-J402</cp:lastModifiedBy>
  <cp:revision>31</cp:revision>
  <dcterms:created xsi:type="dcterms:W3CDTF">2017-05-17T07:27:18Z</dcterms:created>
  <dcterms:modified xsi:type="dcterms:W3CDTF">2017-05-17T15:06:39Z</dcterms:modified>
</cp:coreProperties>
</file>