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57" r:id="rId4"/>
    <p:sldId id="262" r:id="rId5"/>
    <p:sldId id="261" r:id="rId6"/>
    <p:sldId id="258" r:id="rId7"/>
    <p:sldId id="25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FFFFF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A7CE-02B0-4805-B404-703ADB3AA952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4238-A4C9-4CF9-BE31-09E71BBC8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40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A7CE-02B0-4805-B404-703ADB3AA952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4238-A4C9-4CF9-BE31-09E71BBC8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52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A7CE-02B0-4805-B404-703ADB3AA952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4238-A4C9-4CF9-BE31-09E71BBC8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13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A7CE-02B0-4805-B404-703ADB3AA952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4238-A4C9-4CF9-BE31-09E71BBC8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39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A7CE-02B0-4805-B404-703ADB3AA952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4238-A4C9-4CF9-BE31-09E71BBC8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93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A7CE-02B0-4805-B404-703ADB3AA952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4238-A4C9-4CF9-BE31-09E71BBC8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8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A7CE-02B0-4805-B404-703ADB3AA952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4238-A4C9-4CF9-BE31-09E71BBC8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2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A7CE-02B0-4805-B404-703ADB3AA952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4238-A4C9-4CF9-BE31-09E71BBC8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97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A7CE-02B0-4805-B404-703ADB3AA952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4238-A4C9-4CF9-BE31-09E71BBC8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79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A7CE-02B0-4805-B404-703ADB3AA952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4238-A4C9-4CF9-BE31-09E71BBC8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012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A7CE-02B0-4805-B404-703ADB3AA952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4238-A4C9-4CF9-BE31-09E71BBC8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82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3A7CE-02B0-4805-B404-703ADB3AA952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4238-A4C9-4CF9-BE31-09E71BBC8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54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96634" y="1994746"/>
            <a:ext cx="4664740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6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Ecomeristem</a:t>
            </a:r>
            <a:endParaRPr lang="fr-FR" sz="6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fr-FR" sz="6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fr-FR" sz="6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henology</a:t>
            </a:r>
            <a:endParaRPr lang="fr-FR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55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6200000">
            <a:off x="-1252634" y="2810928"/>
            <a:ext cx="40687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Thermal Time</a:t>
            </a:r>
            <a:endParaRPr lang="fr-F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90537" y="299822"/>
            <a:ext cx="9312442" cy="643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deltaT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Ta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-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Tb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; 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</a:b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TT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TT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+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deltaT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/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</a:b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ambria" panose="02040503050406030204" pitchFamily="18" charset="0"/>
              </a:rPr>
              <a:t>if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(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ambria" panose="02040503050406030204" pitchFamily="18" charset="0"/>
              </a:rPr>
              <a:t>STOCK_AVAILABLE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)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Cambria" panose="02040503050406030204" pitchFamily="18" charset="0"/>
              </a:rPr>
              <a:t>	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tempDD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+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deltaT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+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plastodelay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; 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</a:b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	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boolCrossedPlasto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tempDD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-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plasto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	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plastoVisu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plastoVisu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-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plastodelay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	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liguloVisu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liguloVisu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-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plastodelay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;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</a:br>
            <a:endParaRPr kumimoji="0" lang="fr-FR" alt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latin typeface="Cambria" panose="02040503050406030204" pitchFamily="18" charset="0"/>
              </a:rPr>
              <a:t>	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ambria" panose="02040503050406030204" pitchFamily="18" charset="0"/>
              </a:rPr>
              <a:t> if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(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boolCrossedPlasto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&gt;=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mbria" panose="02040503050406030204" pitchFamily="18" charset="0"/>
              </a:rPr>
              <a:t>0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)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effectLst/>
                <a:latin typeface="Cambria" panose="02040503050406030204" pitchFamily="18" charset="0"/>
              </a:rPr>
              <a:t>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C0C0C0"/>
                </a:solidFill>
                <a:latin typeface="Cambria" panose="02040503050406030204" pitchFamily="18" charset="0"/>
              </a:rPr>
              <a:t>	</a:t>
            </a:r>
            <a:r>
              <a:rPr lang="fr-FR" altLang="fr-FR" sz="1600" dirty="0" smtClean="0">
                <a:solidFill>
                  <a:srgbClr val="C0C0C0"/>
                </a:solidFill>
                <a:latin typeface="Cambria" panose="02040503050406030204" pitchFamily="18" charset="0"/>
              </a:rPr>
              <a:t>	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EDD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plasto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-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		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tempDD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-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plasto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latin typeface="Cambria" panose="02040503050406030204" pitchFamily="18" charset="0"/>
              </a:rPr>
              <a:t>	</a:t>
            </a:r>
            <a:r>
              <a:rPr lang="fr-FR" altLang="fr-FR" sz="1600" dirty="0" smtClean="0">
                <a:latin typeface="Cambria" panose="02040503050406030204" pitchFamily="18" charset="0"/>
              </a:rPr>
              <a:t>	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phenoStage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phenoStage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+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mbria" panose="02040503050406030204" pitchFamily="18" charset="0"/>
              </a:rPr>
              <a:t>1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	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	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ambria" panose="02040503050406030204" pitchFamily="18" charset="0"/>
              </a:rPr>
              <a:t>else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effectLst/>
                <a:latin typeface="Cambria" panose="02040503050406030204" pitchFamily="18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 smtClean="0">
                <a:solidFill>
                  <a:srgbClr val="C0C0C0"/>
                </a:solidFill>
                <a:latin typeface="Cambria" panose="02040503050406030204" pitchFamily="18" charset="0"/>
              </a:rPr>
              <a:t>		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EDD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deltaT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+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plastodelay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		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tempDD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ambria" panose="02040503050406030204" pitchFamily="18" charset="0"/>
              </a:rPr>
              <a:t>else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fr-FR" altLang="fr-FR" sz="1600" dirty="0">
                <a:latin typeface="Cambria" panose="02040503050406030204" pitchFamily="18" charset="0"/>
              </a:rPr>
              <a:t>	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plastoVisu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plastoVisu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+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EDD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latin typeface="Cambria" panose="02040503050406030204" pitchFamily="18" charset="0"/>
              </a:rPr>
              <a:t>	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liguloVisu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liguloVisu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+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EDD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; </a:t>
            </a:r>
            <a:endParaRPr lang="fr-FR" altLang="fr-FR" sz="1600" dirty="0">
              <a:latin typeface="Cambria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}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</a:br>
            <a:endParaRPr kumimoji="0" lang="fr-FR" alt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err="1" smtClean="0"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sla</a:t>
            </a:r>
            <a:r>
              <a:rPr lang="fr-FR" sz="1600" dirty="0" smtClean="0"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fr-FR" sz="1600" dirty="0" smtClean="0">
                <a:latin typeface="Cambria" panose="02040503050406030204" pitchFamily="18" charset="0"/>
              </a:rPr>
              <a:t>=</a:t>
            </a:r>
            <a:r>
              <a:rPr lang="fr-FR" sz="1600" dirty="0" smtClean="0"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fr-FR" sz="1600" dirty="0" smtClean="0"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FSLA</a:t>
            </a:r>
            <a:r>
              <a:rPr lang="fr-FR" sz="1600" dirty="0" smtClean="0"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fr-FR" sz="1600" dirty="0" smtClean="0">
                <a:latin typeface="Cambria" panose="02040503050406030204" pitchFamily="18" charset="0"/>
              </a:rPr>
              <a:t>-</a:t>
            </a:r>
            <a:r>
              <a:rPr lang="fr-FR" sz="1600" dirty="0" smtClean="0"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fr-FR" sz="1600" dirty="0" err="1" smtClean="0"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SLAp</a:t>
            </a:r>
            <a:r>
              <a:rPr lang="fr-FR" sz="1600" dirty="0" smtClean="0"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fr-FR" sz="1600" dirty="0" smtClean="0">
                <a:latin typeface="Cambria" panose="02040503050406030204" pitchFamily="18" charset="0"/>
              </a:rPr>
              <a:t>*</a:t>
            </a:r>
            <a:r>
              <a:rPr lang="fr-FR" sz="1600" dirty="0" smtClean="0"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fr-FR" sz="1600" dirty="0" smtClean="0">
                <a:latin typeface="Cambria" panose="02040503050406030204" pitchFamily="18" charset="0"/>
              </a:rPr>
              <a:t>log(</a:t>
            </a:r>
            <a:r>
              <a:rPr lang="fr-FR" sz="1600" dirty="0" err="1" smtClean="0"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phenoStage</a:t>
            </a:r>
            <a:r>
              <a:rPr lang="fr-FR" sz="1600" dirty="0" smtClean="0">
                <a:latin typeface="Cambria" panose="02040503050406030204" pitchFamily="18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31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1104" y="351425"/>
            <a:ext cx="986590" cy="56548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INITIAL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709114" y="1833892"/>
            <a:ext cx="1367589" cy="56548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VEGETATIVE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811382" y="3974447"/>
            <a:ext cx="1163052" cy="56548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ELONG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434130" y="3959774"/>
            <a:ext cx="1163052" cy="56548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PI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6899504" y="809916"/>
            <a:ext cx="1163052" cy="56548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FLO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6873439" y="3959774"/>
            <a:ext cx="1261309" cy="56548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PREFLO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0440759" y="809916"/>
            <a:ext cx="1362224" cy="56548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ENDFILLING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0540345" y="4272446"/>
            <a:ext cx="1163052" cy="56548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MATURITY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4" idx="2"/>
            <a:endCxn id="5" idx="0"/>
          </p:cNvCxnSpPr>
          <p:nvPr/>
        </p:nvCxnSpPr>
        <p:spPr>
          <a:xfrm>
            <a:off x="1384399" y="916909"/>
            <a:ext cx="8510" cy="9169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5" idx="2"/>
            <a:endCxn id="7" idx="0"/>
          </p:cNvCxnSpPr>
          <p:nvPr/>
        </p:nvCxnSpPr>
        <p:spPr>
          <a:xfrm flipH="1">
            <a:off x="1392908" y="2399376"/>
            <a:ext cx="1" cy="15750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9" idx="3"/>
            <a:endCxn id="11" idx="1"/>
          </p:cNvCxnSpPr>
          <p:nvPr/>
        </p:nvCxnSpPr>
        <p:spPr>
          <a:xfrm>
            <a:off x="4597182" y="4242516"/>
            <a:ext cx="22762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7" idx="3"/>
            <a:endCxn id="9" idx="1"/>
          </p:cNvCxnSpPr>
          <p:nvPr/>
        </p:nvCxnSpPr>
        <p:spPr>
          <a:xfrm flipV="1">
            <a:off x="1974434" y="4242516"/>
            <a:ext cx="1459696" cy="14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1" idx="0"/>
            <a:endCxn id="10" idx="2"/>
          </p:cNvCxnSpPr>
          <p:nvPr/>
        </p:nvCxnSpPr>
        <p:spPr>
          <a:xfrm flipH="1" flipV="1">
            <a:off x="7481030" y="1375400"/>
            <a:ext cx="23064" cy="25843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>
            <a:stCxn id="10" idx="3"/>
            <a:endCxn id="12" idx="1"/>
          </p:cNvCxnSpPr>
          <p:nvPr/>
        </p:nvCxnSpPr>
        <p:spPr>
          <a:xfrm>
            <a:off x="8062556" y="1092658"/>
            <a:ext cx="23782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>
            <a:stCxn id="12" idx="2"/>
            <a:endCxn id="13" idx="0"/>
          </p:cNvCxnSpPr>
          <p:nvPr/>
        </p:nvCxnSpPr>
        <p:spPr>
          <a:xfrm>
            <a:off x="11121871" y="1375400"/>
            <a:ext cx="0" cy="28970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en angle 100"/>
          <p:cNvCxnSpPr>
            <a:stCxn id="5" idx="1"/>
            <a:endCxn id="5" idx="0"/>
          </p:cNvCxnSpPr>
          <p:nvPr/>
        </p:nvCxnSpPr>
        <p:spPr>
          <a:xfrm rot="10800000" flipH="1">
            <a:off x="709113" y="1833892"/>
            <a:ext cx="683795" cy="282742"/>
          </a:xfrm>
          <a:prstGeom prst="bentConnector4">
            <a:avLst>
              <a:gd name="adj1" fmla="val -62607"/>
              <a:gd name="adj2" fmla="val 21025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5184555" y="5535255"/>
            <a:ext cx="16225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Plant</a:t>
            </a:r>
            <a:endParaRPr lang="fr-F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01847" y="2697890"/>
            <a:ext cx="2088404" cy="107721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effectLst/>
              </a:rPr>
              <a:t>== </a:t>
            </a:r>
            <a:r>
              <a:rPr lang="en-US" sz="1600" dirty="0" err="1" smtClean="0">
                <a:solidFill>
                  <a:srgbClr val="800000"/>
                </a:solidFill>
                <a:effectLst/>
              </a:rPr>
              <a:t>nb_leaf_stem_elong</a:t>
            </a:r>
            <a:r>
              <a:rPr lang="en-US" sz="1600" dirty="0" smtClean="0">
                <a:solidFill>
                  <a:srgbClr val="C0C0C0"/>
                </a:solidFill>
                <a:effectLst/>
              </a:rPr>
              <a:t> </a:t>
            </a:r>
          </a:p>
          <a:p>
            <a:pPr algn="ctr"/>
            <a:r>
              <a:rPr lang="en-US" sz="1600" dirty="0" smtClean="0"/>
              <a:t>and</a:t>
            </a:r>
            <a:r>
              <a:rPr lang="en-US" sz="1600" dirty="0" smtClean="0">
                <a:solidFill>
                  <a:srgbClr val="C0C0C0"/>
                </a:solidFill>
                <a:effectLst/>
              </a:rPr>
              <a:t> </a:t>
            </a:r>
          </a:p>
          <a:p>
            <a:pPr algn="ctr"/>
            <a:r>
              <a:rPr lang="en-US" sz="1600" dirty="0" smtClean="0"/>
              <a:t>&lt;</a:t>
            </a:r>
            <a:r>
              <a:rPr lang="en-US" sz="1600" dirty="0" smtClean="0">
                <a:solidFill>
                  <a:srgbClr val="C0C0C0"/>
                </a:solidFill>
                <a:effectLst/>
              </a:rPr>
              <a:t>  </a:t>
            </a:r>
            <a:r>
              <a:rPr lang="en-US" sz="1600" dirty="0" err="1" smtClean="0">
                <a:solidFill>
                  <a:srgbClr val="800000"/>
                </a:solidFill>
                <a:effectLst/>
              </a:rPr>
              <a:t>nb_leaf_pi</a:t>
            </a:r>
            <a:endParaRPr lang="fr-FR" sz="1600" dirty="0"/>
          </a:p>
        </p:txBody>
      </p:sp>
      <p:cxnSp>
        <p:nvCxnSpPr>
          <p:cNvPr id="36" name="Connecteur en angle 35"/>
          <p:cNvCxnSpPr>
            <a:stCxn id="5" idx="3"/>
            <a:endCxn id="9" idx="0"/>
          </p:cNvCxnSpPr>
          <p:nvPr/>
        </p:nvCxnSpPr>
        <p:spPr>
          <a:xfrm>
            <a:off x="2076703" y="2116634"/>
            <a:ext cx="1938953" cy="184314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247448" y="2865280"/>
            <a:ext cx="13648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==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err="1" smtClean="0">
                <a:solidFill>
                  <a:srgbClr val="800000"/>
                </a:solidFill>
                <a:effectLst/>
              </a:rPr>
              <a:t>nb_leaf_pi</a:t>
            </a:r>
            <a:r>
              <a:rPr lang="fr-FR" sz="1600" dirty="0" smtClean="0">
                <a:solidFill>
                  <a:srgbClr val="800000"/>
                </a:solidFill>
                <a:effectLst/>
              </a:rPr>
              <a:t> </a:t>
            </a:r>
            <a:endParaRPr lang="fr-FR" sz="1600" dirty="0"/>
          </a:p>
        </p:txBody>
      </p:sp>
      <p:sp>
        <p:nvSpPr>
          <p:cNvPr id="63" name="Rectangle 62"/>
          <p:cNvSpPr/>
          <p:nvPr/>
        </p:nvSpPr>
        <p:spPr>
          <a:xfrm>
            <a:off x="1983714" y="3946273"/>
            <a:ext cx="15434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==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err="1" smtClean="0">
                <a:solidFill>
                  <a:srgbClr val="800000"/>
                </a:solidFill>
                <a:effectLst/>
              </a:rPr>
              <a:t>nb_leaf_pi</a:t>
            </a:r>
            <a:r>
              <a:rPr lang="fr-FR" sz="1600" dirty="0" smtClean="0">
                <a:solidFill>
                  <a:srgbClr val="800000"/>
                </a:solidFill>
                <a:effectLst/>
              </a:rPr>
              <a:t> </a:t>
            </a:r>
            <a:endParaRPr lang="fr-FR" sz="1600" dirty="0"/>
          </a:p>
        </p:txBody>
      </p:sp>
      <p:sp>
        <p:nvSpPr>
          <p:cNvPr id="48" name="Rectangle 47"/>
          <p:cNvSpPr/>
          <p:nvPr/>
        </p:nvSpPr>
        <p:spPr>
          <a:xfrm>
            <a:off x="4784017" y="3921702"/>
            <a:ext cx="2138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== </a:t>
            </a:r>
            <a:r>
              <a:rPr lang="fr-FR" sz="1600" dirty="0" err="1" smtClean="0">
                <a:solidFill>
                  <a:srgbClr val="800000"/>
                </a:solidFill>
                <a:effectLst/>
              </a:rPr>
              <a:t>nb_leaf_pi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>
                <a:effectLst/>
              </a:rPr>
              <a:t>+ 1 +</a:t>
            </a:r>
            <a:endParaRPr lang="fr-FR" sz="1600" dirty="0" smtClean="0"/>
          </a:p>
          <a:p>
            <a:r>
              <a:rPr lang="fr-FR" sz="1600" dirty="0" err="1" smtClean="0">
                <a:solidFill>
                  <a:srgbClr val="800000"/>
                </a:solidFill>
                <a:effectLst/>
              </a:rPr>
              <a:t>nb_leaf_max_after_pi</a:t>
            </a:r>
            <a:endParaRPr lang="fr-FR" sz="1600" dirty="0"/>
          </a:p>
        </p:txBody>
      </p:sp>
      <p:sp>
        <p:nvSpPr>
          <p:cNvPr id="58" name="Rectangle 57"/>
          <p:cNvSpPr/>
          <p:nvPr/>
        </p:nvSpPr>
        <p:spPr>
          <a:xfrm>
            <a:off x="6156839" y="1965443"/>
            <a:ext cx="2694507" cy="830997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 smtClean="0"/>
              <a:t>==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err="1" smtClean="0">
                <a:solidFill>
                  <a:srgbClr val="800000"/>
                </a:solidFill>
                <a:effectLst/>
              </a:rPr>
              <a:t>nb_leaf_pi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/>
              <a:t>+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>
                <a:solidFill>
                  <a:srgbClr val="000080"/>
                </a:solidFill>
                <a:effectLst/>
              </a:rPr>
              <a:t>1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/>
              <a:t>+ </a:t>
            </a:r>
            <a:r>
              <a:rPr lang="fr-FR" sz="1600" dirty="0" err="1" smtClean="0">
                <a:solidFill>
                  <a:srgbClr val="800000"/>
                </a:solidFill>
                <a:effectLst/>
              </a:rPr>
              <a:t>nb_leaf_max_after_pi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/>
              <a:t>+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err="1" smtClean="0">
                <a:solidFill>
                  <a:srgbClr val="800000"/>
                </a:solidFill>
                <a:effectLst/>
              </a:rPr>
              <a:t>phenostage_pre_flo_to_flo</a:t>
            </a:r>
            <a:endParaRPr lang="fr-FR" sz="1600" dirty="0"/>
          </a:p>
        </p:txBody>
      </p:sp>
      <p:sp>
        <p:nvSpPr>
          <p:cNvPr id="62" name="Rectangle 61"/>
          <p:cNvSpPr/>
          <p:nvPr/>
        </p:nvSpPr>
        <p:spPr>
          <a:xfrm>
            <a:off x="7822009" y="809916"/>
            <a:ext cx="2776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smtClean="0"/>
              <a:t>==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</a:p>
          <a:p>
            <a:pPr algn="ctr"/>
            <a:r>
              <a:rPr lang="fr-FR" sz="1600" dirty="0" err="1" smtClean="0">
                <a:solidFill>
                  <a:srgbClr val="800000"/>
                </a:solidFill>
                <a:effectLst/>
              </a:rPr>
              <a:t>phenostage_to_end_filling</a:t>
            </a:r>
            <a:endParaRPr lang="fr-FR" sz="1600" dirty="0"/>
          </a:p>
        </p:txBody>
      </p:sp>
      <p:sp>
        <p:nvSpPr>
          <p:cNvPr id="64" name="Rectangle 63"/>
          <p:cNvSpPr/>
          <p:nvPr/>
        </p:nvSpPr>
        <p:spPr>
          <a:xfrm>
            <a:off x="9971943" y="2697890"/>
            <a:ext cx="2299855" cy="58477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 smtClean="0"/>
              <a:t>==</a:t>
            </a:r>
          </a:p>
          <a:p>
            <a:pPr algn="ctr"/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err="1" smtClean="0">
                <a:solidFill>
                  <a:srgbClr val="800000"/>
                </a:solidFill>
                <a:effectLst/>
              </a:rPr>
              <a:t>phenostage_to_maturity</a:t>
            </a:r>
            <a:endParaRPr lang="fr-FR" sz="1600" dirty="0"/>
          </a:p>
        </p:txBody>
      </p:sp>
      <p:sp>
        <p:nvSpPr>
          <p:cNvPr id="2" name="Rectangle 1"/>
          <p:cNvSpPr/>
          <p:nvPr/>
        </p:nvSpPr>
        <p:spPr>
          <a:xfrm>
            <a:off x="6425157" y="6273919"/>
            <a:ext cx="1791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dirty="0" smtClean="0">
                <a:solidFill>
                  <a:srgbClr val="800000"/>
                </a:solidFill>
                <a:latin typeface="Cambria" panose="02040503050406030204" pitchFamily="18" charset="0"/>
              </a:rPr>
              <a:t>Test </a:t>
            </a:r>
            <a:r>
              <a:rPr lang="fr-FR" altLang="fr-FR" dirty="0" err="1" smtClean="0">
                <a:solidFill>
                  <a:srgbClr val="800000"/>
                </a:solidFill>
                <a:latin typeface="Cambria" panose="02040503050406030204" pitchFamily="18" charset="0"/>
              </a:rPr>
              <a:t>phenoStage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1647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980" y="1759119"/>
            <a:ext cx="986590" cy="56548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INITIAL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005990" y="3241586"/>
            <a:ext cx="1367589" cy="56548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VEGETATIVE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108258" y="5382141"/>
            <a:ext cx="1163052" cy="56548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ELONG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134596" y="5367468"/>
            <a:ext cx="1163052" cy="565484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PI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0284264" y="2217610"/>
            <a:ext cx="1163052" cy="565484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FLO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0258199" y="5367468"/>
            <a:ext cx="1261309" cy="56548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PREFLO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4" idx="2"/>
            <a:endCxn id="5" idx="0"/>
          </p:cNvCxnSpPr>
          <p:nvPr/>
        </p:nvCxnSpPr>
        <p:spPr>
          <a:xfrm>
            <a:off x="1681275" y="2324603"/>
            <a:ext cx="8510" cy="9169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5" idx="2"/>
            <a:endCxn id="7" idx="0"/>
          </p:cNvCxnSpPr>
          <p:nvPr/>
        </p:nvCxnSpPr>
        <p:spPr>
          <a:xfrm flipH="1">
            <a:off x="1689784" y="3807070"/>
            <a:ext cx="1" cy="15750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9" idx="3"/>
            <a:endCxn id="11" idx="1"/>
          </p:cNvCxnSpPr>
          <p:nvPr/>
        </p:nvCxnSpPr>
        <p:spPr>
          <a:xfrm>
            <a:off x="7297648" y="5650210"/>
            <a:ext cx="29605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7" idx="3"/>
            <a:endCxn id="9" idx="1"/>
          </p:cNvCxnSpPr>
          <p:nvPr/>
        </p:nvCxnSpPr>
        <p:spPr>
          <a:xfrm flipV="1">
            <a:off x="2271310" y="5650210"/>
            <a:ext cx="3863286" cy="14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1" idx="0"/>
            <a:endCxn id="10" idx="2"/>
          </p:cNvCxnSpPr>
          <p:nvPr/>
        </p:nvCxnSpPr>
        <p:spPr>
          <a:xfrm flipH="1" flipV="1">
            <a:off x="10865790" y="2783094"/>
            <a:ext cx="23064" cy="25843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en angle 100"/>
          <p:cNvCxnSpPr>
            <a:stCxn id="5" idx="1"/>
            <a:endCxn id="5" idx="0"/>
          </p:cNvCxnSpPr>
          <p:nvPr/>
        </p:nvCxnSpPr>
        <p:spPr>
          <a:xfrm rot="10800000" flipH="1">
            <a:off x="1005989" y="3241586"/>
            <a:ext cx="683795" cy="282742"/>
          </a:xfrm>
          <a:prstGeom prst="bentConnector4">
            <a:avLst>
              <a:gd name="adj1" fmla="val -78411"/>
              <a:gd name="adj2" fmla="val 24553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2478440" y="171040"/>
            <a:ext cx="3637534" cy="141577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Culm</a:t>
            </a:r>
          </a:p>
          <a:p>
            <a:pPr algn="ctr"/>
            <a:r>
              <a:rPr lang="fr-FR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(</a:t>
            </a:r>
            <a:r>
              <a:rPr lang="fr-FR" sz="3200" dirty="0" err="1" smtClean="0">
                <a:ln w="0"/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</a:rPr>
              <a:t>peduncle</a:t>
            </a:r>
            <a:r>
              <a:rPr lang="fr-FR" sz="3200" dirty="0" smtClean="0">
                <a:ln w="0"/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fr-FR" sz="320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&amp;</a:t>
            </a:r>
            <a:r>
              <a:rPr lang="fr-FR" sz="3200" dirty="0" smtClean="0">
                <a:ln w="0"/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fr-FR" sz="3200" dirty="0" err="1" smtClean="0">
                <a:ln w="0"/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</a:rPr>
              <a:t>panicle</a:t>
            </a:r>
            <a:r>
              <a:rPr lang="fr-FR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)</a:t>
            </a:r>
            <a:endParaRPr lang="fr-F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36" name="Connecteur en angle 35"/>
          <p:cNvCxnSpPr>
            <a:stCxn id="5" idx="3"/>
            <a:endCxn id="9" idx="1"/>
          </p:cNvCxnSpPr>
          <p:nvPr/>
        </p:nvCxnSpPr>
        <p:spPr>
          <a:xfrm>
            <a:off x="2373579" y="3524328"/>
            <a:ext cx="3761017" cy="2125882"/>
          </a:xfrm>
          <a:prstGeom prst="bentConnector3">
            <a:avLst>
              <a:gd name="adj1" fmla="val 260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1004605" y="4179810"/>
            <a:ext cx="1562032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plant@ELONG</a:t>
            </a:r>
            <a:endParaRPr lang="fr-FR" sz="14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224899" y="4472034"/>
            <a:ext cx="1122423" cy="307777"/>
          </a:xfrm>
          <a:prstGeom prst="rect">
            <a:avLst/>
          </a:prstGeom>
          <a:solidFill>
            <a:srgbClr val="FFFFFF"/>
          </a:solidFill>
          <a:ln w="38100">
            <a:noFill/>
          </a:ln>
        </p:spPr>
        <p:txBody>
          <a:bodyPr wrap="none">
            <a:spAutoFit/>
          </a:bodyPr>
          <a:lstStyle/>
          <a:p>
            <a:r>
              <a:rPr lang="fr-FR" sz="1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nb_lig 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0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3973532" y="5322579"/>
            <a:ext cx="1385638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plant@PI</a:t>
            </a:r>
            <a:endParaRPr lang="fr-FR" sz="14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863280" y="5650210"/>
            <a:ext cx="346569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err="1" smtClean="0">
                <a:solidFill>
                  <a:srgbClr val="800000"/>
                </a:solidFill>
                <a:effectLst/>
              </a:rPr>
              <a:t>culm_phenostage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/>
              <a:t>==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 </a:t>
            </a:r>
          </a:p>
          <a:p>
            <a:pPr algn="ctr"/>
            <a:r>
              <a:rPr lang="fr-FR" sz="1600" dirty="0" err="1" smtClean="0"/>
              <a:t>phenostage_at_pi</a:t>
            </a:r>
            <a:r>
              <a:rPr lang="fr-FR" sz="1600" dirty="0" smtClean="0"/>
              <a:t> +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err="1" smtClean="0">
                <a:solidFill>
                  <a:srgbClr val="800000"/>
                </a:solidFill>
                <a:effectLst/>
              </a:rPr>
              <a:t>coeff_pi_lag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</a:p>
          <a:p>
            <a:pPr algn="ctr"/>
            <a:r>
              <a:rPr lang="fr-FR" sz="1600" i="1" dirty="0" smtClean="0">
                <a:effectLst/>
              </a:rPr>
              <a:t>and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</a:p>
          <a:p>
            <a:pPr algn="ctr"/>
            <a:r>
              <a:rPr lang="fr-FR" sz="1600" dirty="0" err="1" smtClean="0"/>
              <a:t>nb_phytomer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/>
              <a:t>&gt;=</a:t>
            </a:r>
            <a:r>
              <a:rPr lang="fr-FR" sz="1600" dirty="0" smtClean="0">
                <a:effectLst/>
              </a:rPr>
              <a:t> 3</a:t>
            </a:r>
            <a:endParaRPr lang="fr-FR" sz="1600" dirty="0"/>
          </a:p>
        </p:txBody>
      </p:sp>
      <p:sp>
        <p:nvSpPr>
          <p:cNvPr id="34" name="Rectangle 33"/>
          <p:cNvSpPr/>
          <p:nvPr/>
        </p:nvSpPr>
        <p:spPr>
          <a:xfrm>
            <a:off x="7504055" y="5343404"/>
            <a:ext cx="25404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err="1" smtClean="0">
                <a:solidFill>
                  <a:srgbClr val="800000"/>
                </a:solidFill>
                <a:effectLst/>
              </a:rPr>
              <a:t>culm_phenostage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/>
              <a:t>==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err="1" smtClean="0">
                <a:solidFill>
                  <a:srgbClr val="800000"/>
                </a:solidFill>
                <a:effectLst/>
              </a:rPr>
              <a:t>nb_leaf_pi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/>
              <a:t>+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err="1" smtClean="0">
                <a:solidFill>
                  <a:srgbClr val="800000"/>
                </a:solidFill>
                <a:effectLst/>
              </a:rPr>
              <a:t>nb_leaf_max_after_pi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/>
              <a:t>+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>
                <a:solidFill>
                  <a:srgbClr val="000080"/>
                </a:solidFill>
                <a:effectLst/>
              </a:rPr>
              <a:t>1</a:t>
            </a:r>
            <a:endParaRPr lang="fr-FR" sz="1600" dirty="0"/>
          </a:p>
        </p:txBody>
      </p:sp>
      <p:sp>
        <p:nvSpPr>
          <p:cNvPr id="40" name="Ellipse 39"/>
          <p:cNvSpPr/>
          <p:nvPr/>
        </p:nvSpPr>
        <p:spPr>
          <a:xfrm>
            <a:off x="7116192" y="1154449"/>
            <a:ext cx="1323474" cy="108284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Plant</a:t>
            </a:r>
            <a:endParaRPr lang="fr-FR" dirty="0"/>
          </a:p>
        </p:txBody>
      </p:sp>
      <p:sp>
        <p:nvSpPr>
          <p:cNvPr id="43" name="Rectangle 42"/>
          <p:cNvSpPr/>
          <p:nvPr/>
        </p:nvSpPr>
        <p:spPr>
          <a:xfrm>
            <a:off x="9489918" y="3410369"/>
            <a:ext cx="2751743" cy="107721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 err="1" smtClean="0">
                <a:solidFill>
                  <a:srgbClr val="800000"/>
                </a:solidFill>
                <a:effectLst/>
              </a:rPr>
              <a:t>phenostage</a:t>
            </a:r>
            <a:r>
              <a:rPr lang="fr-FR" sz="1600" dirty="0" smtClean="0">
                <a:effectLst/>
              </a:rPr>
              <a:t> == </a:t>
            </a:r>
          </a:p>
          <a:p>
            <a:pPr algn="ctr"/>
            <a:r>
              <a:rPr lang="fr-FR" sz="1600" dirty="0" err="1" smtClean="0">
                <a:solidFill>
                  <a:srgbClr val="800000"/>
                </a:solidFill>
                <a:effectLst/>
              </a:rPr>
              <a:t>nb_leaf_pi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>
                <a:effectLst/>
              </a:rPr>
              <a:t>+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>
                <a:effectLst/>
              </a:rPr>
              <a:t>1 + </a:t>
            </a:r>
            <a:r>
              <a:rPr lang="fr-FR" sz="1600" dirty="0" err="1" smtClean="0">
                <a:solidFill>
                  <a:srgbClr val="800000"/>
                </a:solidFill>
                <a:effectLst/>
              </a:rPr>
              <a:t>nb_leaf_max_after_pi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>
                <a:effectLst/>
              </a:rPr>
              <a:t>+ </a:t>
            </a:r>
            <a:r>
              <a:rPr lang="fr-FR" sz="1600" dirty="0" err="1" smtClean="0">
                <a:solidFill>
                  <a:srgbClr val="800000"/>
                </a:solidFill>
                <a:effectLst/>
              </a:rPr>
              <a:t>phenostage_pre_flo_to_flo</a:t>
            </a:r>
            <a:endParaRPr lang="fr-FR" sz="1600" dirty="0"/>
          </a:p>
        </p:txBody>
      </p:sp>
      <p:sp>
        <p:nvSpPr>
          <p:cNvPr id="49" name="Rectangle 48"/>
          <p:cNvSpPr/>
          <p:nvPr/>
        </p:nvSpPr>
        <p:spPr>
          <a:xfrm>
            <a:off x="8847530" y="1090690"/>
            <a:ext cx="1443583" cy="565484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ENDFILLING</a:t>
            </a:r>
            <a:endParaRPr lang="fr-FR" dirty="0"/>
          </a:p>
        </p:txBody>
      </p:sp>
      <p:sp>
        <p:nvSpPr>
          <p:cNvPr id="50" name="Rectangle 49"/>
          <p:cNvSpPr/>
          <p:nvPr/>
        </p:nvSpPr>
        <p:spPr>
          <a:xfrm>
            <a:off x="8840682" y="226637"/>
            <a:ext cx="1443582" cy="565484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MATURITY</a:t>
            </a:r>
            <a:endParaRPr lang="fr-FR" dirty="0"/>
          </a:p>
        </p:txBody>
      </p:sp>
      <p:cxnSp>
        <p:nvCxnSpPr>
          <p:cNvPr id="56" name="Connecteur droit avec flèche 55"/>
          <p:cNvCxnSpPr>
            <a:stCxn id="40" idx="7"/>
            <a:endCxn id="49" idx="1"/>
          </p:cNvCxnSpPr>
          <p:nvPr/>
        </p:nvCxnSpPr>
        <p:spPr>
          <a:xfrm>
            <a:off x="8245848" y="1313028"/>
            <a:ext cx="601682" cy="604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stCxn id="40" idx="7"/>
            <a:endCxn id="50" idx="1"/>
          </p:cNvCxnSpPr>
          <p:nvPr/>
        </p:nvCxnSpPr>
        <p:spPr>
          <a:xfrm flipV="1">
            <a:off x="8245848" y="509379"/>
            <a:ext cx="594834" cy="8036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en angle 64"/>
          <p:cNvCxnSpPr>
            <a:stCxn id="40" idx="4"/>
            <a:endCxn id="9" idx="0"/>
          </p:cNvCxnSpPr>
          <p:nvPr/>
        </p:nvCxnSpPr>
        <p:spPr>
          <a:xfrm rot="5400000">
            <a:off x="5681938" y="3271476"/>
            <a:ext cx="3130177" cy="1061807"/>
          </a:xfrm>
          <a:prstGeom prst="bentConnector3">
            <a:avLst>
              <a:gd name="adj1" fmla="val 811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6859350" y="2785664"/>
            <a:ext cx="1837158" cy="738664"/>
          </a:xfrm>
          <a:prstGeom prst="rect">
            <a:avLst/>
          </a:prstGeom>
          <a:solidFill>
            <a:srgbClr val="FFFFFF">
              <a:alpha val="47843"/>
            </a:srgb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plant@PI</a:t>
            </a:r>
            <a:endParaRPr lang="fr-FR" sz="1400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fr-FR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Culm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mainstem</a:t>
            </a:r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62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/>
          <p:cNvSpPr/>
          <p:nvPr/>
        </p:nvSpPr>
        <p:spPr>
          <a:xfrm>
            <a:off x="1687244" y="5611894"/>
            <a:ext cx="13604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Leaf</a:t>
            </a:r>
            <a:endParaRPr lang="fr-F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865659" y="892846"/>
            <a:ext cx="986590" cy="56548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INITIAL</a:t>
            </a:r>
            <a:endParaRPr lang="fr-FR" dirty="0"/>
          </a:p>
        </p:txBody>
      </p:sp>
      <p:sp>
        <p:nvSpPr>
          <p:cNvPr id="56" name="Rectangle 55"/>
          <p:cNvSpPr/>
          <p:nvPr/>
        </p:nvSpPr>
        <p:spPr>
          <a:xfrm>
            <a:off x="1683669" y="2375313"/>
            <a:ext cx="1367589" cy="56548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VEGETATIVE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1785937" y="4515868"/>
            <a:ext cx="1163052" cy="56548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LIG</a:t>
            </a:r>
            <a:endParaRPr lang="fr-FR" dirty="0"/>
          </a:p>
        </p:txBody>
      </p:sp>
      <p:cxnSp>
        <p:nvCxnSpPr>
          <p:cNvPr id="61" name="Connecteur droit avec flèche 60"/>
          <p:cNvCxnSpPr>
            <a:stCxn id="55" idx="2"/>
            <a:endCxn id="56" idx="0"/>
          </p:cNvCxnSpPr>
          <p:nvPr/>
        </p:nvCxnSpPr>
        <p:spPr>
          <a:xfrm>
            <a:off x="2358954" y="1458330"/>
            <a:ext cx="8510" cy="9169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56" idx="2"/>
            <a:endCxn id="57" idx="0"/>
          </p:cNvCxnSpPr>
          <p:nvPr/>
        </p:nvCxnSpPr>
        <p:spPr>
          <a:xfrm flipH="1">
            <a:off x="2367463" y="2940797"/>
            <a:ext cx="1" cy="15750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en angle 65"/>
          <p:cNvCxnSpPr>
            <a:stCxn id="56" idx="3"/>
            <a:endCxn id="56" idx="0"/>
          </p:cNvCxnSpPr>
          <p:nvPr/>
        </p:nvCxnSpPr>
        <p:spPr>
          <a:xfrm flipH="1" flipV="1">
            <a:off x="2367464" y="2375313"/>
            <a:ext cx="683794" cy="282742"/>
          </a:xfrm>
          <a:prstGeom prst="bentConnector4">
            <a:avLst>
              <a:gd name="adj1" fmla="val -33431"/>
              <a:gd name="adj2" fmla="val 18085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533852" y="3292296"/>
            <a:ext cx="1667222" cy="830997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 err="1" smtClean="0">
                <a:solidFill>
                  <a:srgbClr val="800000"/>
                </a:solidFill>
                <a:effectLst/>
              </a:rPr>
              <a:t>len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/>
              <a:t>&gt;=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err="1" smtClean="0">
                <a:solidFill>
                  <a:srgbClr val="800000"/>
                </a:solidFill>
                <a:effectLst/>
              </a:rPr>
              <a:t>predim</a:t>
            </a:r>
            <a:r>
              <a:rPr lang="fr-FR" sz="1600" dirty="0" smtClean="0">
                <a:solidFill>
                  <a:srgbClr val="800000"/>
                </a:solidFill>
                <a:effectLst/>
              </a:rPr>
              <a:t> </a:t>
            </a:r>
          </a:p>
          <a:p>
            <a:pPr algn="ctr"/>
            <a:r>
              <a:rPr lang="fr-FR" sz="1600" i="1" dirty="0" smtClean="0"/>
              <a:t>and</a:t>
            </a:r>
          </a:p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plant </a:t>
            </a:r>
            <a:r>
              <a:rPr lang="fr-FR" sz="1600" dirty="0" err="1" smtClean="0">
                <a:solidFill>
                  <a:srgbClr val="FF0000"/>
                </a:solidFill>
              </a:rPr>
              <a:t>is</a:t>
            </a:r>
            <a:r>
              <a:rPr lang="fr-FR" sz="1600" dirty="0" smtClean="0">
                <a:solidFill>
                  <a:srgbClr val="FF0000"/>
                </a:solidFill>
              </a:rPr>
              <a:t> </a:t>
            </a:r>
            <a:r>
              <a:rPr lang="fr-FR" sz="1600" dirty="0" err="1" smtClean="0">
                <a:solidFill>
                  <a:srgbClr val="FF0000"/>
                </a:solidFill>
              </a:rPr>
              <a:t>growing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569079" y="5408412"/>
            <a:ext cx="29664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Internode</a:t>
            </a:r>
            <a:endParaRPr lang="fr-F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535291" y="961603"/>
            <a:ext cx="986590" cy="56548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INITIAL</a:t>
            </a:r>
            <a:endParaRPr lang="fr-FR" dirty="0"/>
          </a:p>
        </p:txBody>
      </p:sp>
      <p:sp>
        <p:nvSpPr>
          <p:cNvPr id="96" name="Rectangle 95"/>
          <p:cNvSpPr/>
          <p:nvPr/>
        </p:nvSpPr>
        <p:spPr>
          <a:xfrm>
            <a:off x="5353301" y="2744856"/>
            <a:ext cx="1367589" cy="56548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VEGETATIVE</a:t>
            </a:r>
            <a:endParaRPr lang="fr-FR" dirty="0"/>
          </a:p>
        </p:txBody>
      </p:sp>
      <p:sp>
        <p:nvSpPr>
          <p:cNvPr id="100" name="Rectangle 99"/>
          <p:cNvSpPr/>
          <p:nvPr/>
        </p:nvSpPr>
        <p:spPr>
          <a:xfrm>
            <a:off x="9383722" y="2726812"/>
            <a:ext cx="1810252" cy="56548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REALIZATION</a:t>
            </a:r>
            <a:endParaRPr lang="fr-FR" dirty="0"/>
          </a:p>
        </p:txBody>
      </p:sp>
      <p:cxnSp>
        <p:nvCxnSpPr>
          <p:cNvPr id="102" name="Connecteur droit avec flèche 101"/>
          <p:cNvCxnSpPr>
            <a:stCxn id="94" idx="2"/>
            <a:endCxn id="96" idx="0"/>
          </p:cNvCxnSpPr>
          <p:nvPr/>
        </p:nvCxnSpPr>
        <p:spPr>
          <a:xfrm>
            <a:off x="6028586" y="1527087"/>
            <a:ext cx="8510" cy="12177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/>
          <p:cNvCxnSpPr>
            <a:stCxn id="96" idx="3"/>
            <a:endCxn id="100" idx="1"/>
          </p:cNvCxnSpPr>
          <p:nvPr/>
        </p:nvCxnSpPr>
        <p:spPr>
          <a:xfrm flipV="1">
            <a:off x="6720890" y="3009554"/>
            <a:ext cx="2662832" cy="180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en angle 112"/>
          <p:cNvCxnSpPr>
            <a:stCxn id="96" idx="2"/>
            <a:endCxn id="96" idx="1"/>
          </p:cNvCxnSpPr>
          <p:nvPr/>
        </p:nvCxnSpPr>
        <p:spPr>
          <a:xfrm rot="5400000" flipH="1">
            <a:off x="5553828" y="2827072"/>
            <a:ext cx="282742" cy="683795"/>
          </a:xfrm>
          <a:prstGeom prst="bentConnector4">
            <a:avLst>
              <a:gd name="adj1" fmla="val -80851"/>
              <a:gd name="adj2" fmla="val 13343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6903518" y="2470945"/>
            <a:ext cx="21194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err="1" smtClean="0">
                <a:solidFill>
                  <a:srgbClr val="FF0000"/>
                </a:solidFill>
                <a:effectLst/>
              </a:rPr>
              <a:t>culm@ELONG</a:t>
            </a:r>
            <a:r>
              <a:rPr lang="fr-FR" sz="1600" dirty="0" smtClean="0">
                <a:solidFill>
                  <a:srgbClr val="800000"/>
                </a:solidFill>
                <a:effectLst/>
              </a:rPr>
              <a:t> </a:t>
            </a:r>
            <a:endParaRPr lang="fr-FR" sz="1600" dirty="0" smtClean="0">
              <a:solidFill>
                <a:srgbClr val="800000"/>
              </a:solidFill>
              <a:effectLst/>
            </a:endParaRPr>
          </a:p>
          <a:p>
            <a:pPr algn="ctr"/>
            <a:r>
              <a:rPr lang="fr-FR" sz="1600" i="1" dirty="0" smtClean="0">
                <a:effectLst/>
              </a:rPr>
              <a:t>or</a:t>
            </a:r>
            <a:r>
              <a:rPr lang="fr-FR" sz="1600" dirty="0" smtClean="0">
                <a:solidFill>
                  <a:srgbClr val="800000"/>
                </a:solidFill>
                <a:effectLst/>
              </a:rPr>
              <a:t> </a:t>
            </a:r>
          </a:p>
          <a:p>
            <a:pPr algn="ctr"/>
            <a:r>
              <a:rPr lang="fr-FR" sz="1600" dirty="0" err="1" smtClean="0">
                <a:solidFill>
                  <a:srgbClr val="FF0000"/>
                </a:solidFill>
                <a:effectLst/>
              </a:rPr>
              <a:t>culm@PI</a:t>
            </a:r>
            <a:endParaRPr lang="fr-FR" sz="1600" dirty="0" smtClean="0">
              <a:solidFill>
                <a:srgbClr val="FF0000"/>
              </a:solidFill>
              <a:effectLst/>
            </a:endParaRPr>
          </a:p>
          <a:p>
            <a:pPr algn="ctr"/>
            <a:r>
              <a:rPr lang="fr-FR" sz="1600" i="1" dirty="0" smtClean="0">
                <a:solidFill>
                  <a:srgbClr val="FF0000"/>
                </a:solidFill>
              </a:rPr>
              <a:t>At </a:t>
            </a:r>
            <a:r>
              <a:rPr lang="fr-FR" sz="1600" i="1" dirty="0" err="1" smtClean="0">
                <a:solidFill>
                  <a:srgbClr val="FF0000"/>
                </a:solidFill>
              </a:rPr>
              <a:t>lig</a:t>
            </a:r>
            <a:r>
              <a:rPr lang="fr-FR" sz="1600" i="1" dirty="0" smtClean="0">
                <a:solidFill>
                  <a:srgbClr val="FF0000"/>
                </a:solidFill>
              </a:rPr>
              <a:t> time</a:t>
            </a:r>
            <a:endParaRPr lang="fr-FR" sz="1600" i="1" dirty="0" smtClean="0">
              <a:solidFill>
                <a:srgbClr val="FF0000"/>
              </a:solidFill>
              <a:effectLst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9383722" y="4659610"/>
            <a:ext cx="1810252" cy="56548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MATURITY</a:t>
            </a:r>
            <a:endParaRPr lang="fr-FR" dirty="0"/>
          </a:p>
        </p:txBody>
      </p:sp>
      <p:cxnSp>
        <p:nvCxnSpPr>
          <p:cNvPr id="116" name="Connecteur droit avec flèche 115"/>
          <p:cNvCxnSpPr>
            <a:stCxn id="100" idx="2"/>
            <a:endCxn id="115" idx="0"/>
          </p:cNvCxnSpPr>
          <p:nvPr/>
        </p:nvCxnSpPr>
        <p:spPr>
          <a:xfrm>
            <a:off x="10288848" y="3292296"/>
            <a:ext cx="0" cy="1367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9179185" y="3841401"/>
            <a:ext cx="2587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err="1" smtClean="0">
                <a:solidFill>
                  <a:srgbClr val="800000"/>
                </a:solidFill>
                <a:effectLst/>
              </a:rPr>
              <a:t>inter_len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/>
              <a:t>&gt;=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err="1" smtClean="0">
                <a:solidFill>
                  <a:srgbClr val="800000"/>
                </a:solidFill>
                <a:effectLst/>
              </a:rPr>
              <a:t>inter_predim</a:t>
            </a:r>
            <a:endParaRPr lang="fr-FR" sz="1600" dirty="0"/>
          </a:p>
        </p:txBody>
      </p:sp>
      <p:cxnSp>
        <p:nvCxnSpPr>
          <p:cNvPr id="118" name="Connecteur en angle 117"/>
          <p:cNvCxnSpPr>
            <a:stCxn id="100" idx="0"/>
            <a:endCxn id="100" idx="3"/>
          </p:cNvCxnSpPr>
          <p:nvPr/>
        </p:nvCxnSpPr>
        <p:spPr>
          <a:xfrm rot="16200000" flipH="1">
            <a:off x="10600040" y="2415620"/>
            <a:ext cx="282742" cy="905126"/>
          </a:xfrm>
          <a:prstGeom prst="bentConnector4">
            <a:avLst>
              <a:gd name="adj1" fmla="val -80851"/>
              <a:gd name="adj2" fmla="val 12525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508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à coins arrondis 8"/>
          <p:cNvSpPr/>
          <p:nvPr/>
        </p:nvSpPr>
        <p:spPr>
          <a:xfrm>
            <a:off x="818147" y="992856"/>
            <a:ext cx="3922296" cy="44694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3600" dirty="0" smtClean="0"/>
              <a:t>Plant</a:t>
            </a:r>
            <a:endParaRPr lang="fr-FR" sz="36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10653" y="4946674"/>
            <a:ext cx="35372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NEW_PHYTOMER_AVAILABLE</a:t>
            </a:r>
            <a:endParaRPr kumimoji="0" lang="fr-FR" altLang="fr-FR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03155" y="1907935"/>
            <a:ext cx="30640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altLang="fr-FR" dirty="0" smtClean="0">
                <a:latin typeface="Arial Unicode MS"/>
              </a:rPr>
              <a:t>(  </a:t>
            </a:r>
            <a:r>
              <a:rPr lang="fr-FR" altLang="fr-FR" dirty="0" smtClean="0">
                <a:solidFill>
                  <a:srgbClr val="FF0000"/>
                </a:solidFill>
                <a:latin typeface="Arial Unicode MS"/>
              </a:rPr>
              <a:t>VEGETATIVE</a:t>
            </a:r>
            <a:r>
              <a:rPr lang="fr-FR" altLang="fr-FR" dirty="0" smtClean="0"/>
              <a:t> </a:t>
            </a:r>
          </a:p>
          <a:p>
            <a:pPr algn="ctr"/>
            <a:r>
              <a:rPr lang="fr-FR" altLang="fr-FR" i="1" dirty="0" smtClean="0">
                <a:latin typeface="Arial Unicode MS"/>
              </a:rPr>
              <a:t>or</a:t>
            </a:r>
            <a:r>
              <a:rPr lang="fr-FR" altLang="fr-FR" dirty="0" smtClean="0">
                <a:solidFill>
                  <a:srgbClr val="800080"/>
                </a:solidFill>
                <a:latin typeface="Arial Unicode MS"/>
              </a:rPr>
              <a:t> </a:t>
            </a:r>
            <a:r>
              <a:rPr lang="fr-FR" altLang="fr-FR" dirty="0" smtClean="0">
                <a:solidFill>
                  <a:srgbClr val="FF0000"/>
                </a:solidFill>
                <a:latin typeface="Arial Unicode MS"/>
              </a:rPr>
              <a:t>ELONG</a:t>
            </a:r>
            <a:r>
              <a:rPr lang="fr-FR" altLang="fr-FR" dirty="0" smtClean="0"/>
              <a:t> </a:t>
            </a:r>
            <a:endParaRPr lang="fr-FR" dirty="0" smtClean="0"/>
          </a:p>
          <a:p>
            <a:pPr algn="ctr"/>
            <a:r>
              <a:rPr lang="fr-FR" altLang="fr-FR" i="1" dirty="0" smtClean="0">
                <a:latin typeface="Arial Unicode MS"/>
              </a:rPr>
              <a:t>or</a:t>
            </a:r>
            <a:r>
              <a:rPr lang="fr-FR" altLang="fr-FR" dirty="0" smtClean="0">
                <a:solidFill>
                  <a:srgbClr val="800080"/>
                </a:solidFill>
                <a:latin typeface="Arial Unicode MS"/>
              </a:rPr>
              <a:t> </a:t>
            </a:r>
            <a:r>
              <a:rPr lang="fr-FR" altLang="fr-FR" dirty="0" smtClean="0">
                <a:solidFill>
                  <a:srgbClr val="FF0000"/>
                </a:solidFill>
                <a:latin typeface="Arial Unicode MS"/>
              </a:rPr>
              <a:t>PI</a:t>
            </a:r>
            <a:endParaRPr lang="fr-FR" dirty="0" smtClean="0">
              <a:solidFill>
                <a:srgbClr val="FF0000"/>
              </a:solidFill>
            </a:endParaRPr>
          </a:p>
          <a:p>
            <a:pPr algn="ctr"/>
            <a:r>
              <a:rPr lang="fr-FR" altLang="fr-FR" i="1" dirty="0" smtClean="0">
                <a:latin typeface="Arial Unicode MS"/>
              </a:rPr>
              <a:t>or</a:t>
            </a:r>
            <a:r>
              <a:rPr lang="fr-FR" altLang="fr-FR" dirty="0" smtClean="0">
                <a:solidFill>
                  <a:srgbClr val="800080"/>
                </a:solidFill>
                <a:latin typeface="Arial Unicode MS"/>
              </a:rPr>
              <a:t> </a:t>
            </a:r>
            <a:r>
              <a:rPr lang="fr-FR" altLang="fr-FR" dirty="0" smtClean="0">
                <a:solidFill>
                  <a:srgbClr val="FF0000"/>
                </a:solidFill>
                <a:latin typeface="Arial Unicode MS"/>
              </a:rPr>
              <a:t>PRE_FLO</a:t>
            </a:r>
            <a:r>
              <a:rPr lang="fr-FR" altLang="fr-FR" dirty="0" smtClean="0">
                <a:solidFill>
                  <a:srgbClr val="800080"/>
                </a:solidFill>
                <a:latin typeface="Arial Unicode MS"/>
              </a:rPr>
              <a:t>  </a:t>
            </a:r>
            <a:r>
              <a:rPr lang="fr-FR" altLang="fr-FR" dirty="0" smtClean="0">
                <a:latin typeface="Arial Unicode MS"/>
              </a:rPr>
              <a:t>)</a:t>
            </a:r>
          </a:p>
          <a:p>
            <a:pPr algn="ctr"/>
            <a:endParaRPr lang="fr-FR" dirty="0">
              <a:solidFill>
                <a:srgbClr val="800080"/>
              </a:solidFill>
              <a:latin typeface="Arial Unicode MS"/>
            </a:endParaRPr>
          </a:p>
          <a:p>
            <a:pPr algn="ctr"/>
            <a:r>
              <a:rPr lang="fr-FR" i="1" dirty="0" smtClean="0">
                <a:latin typeface="Arial Unicode MS"/>
              </a:rPr>
              <a:t>and</a:t>
            </a:r>
          </a:p>
          <a:p>
            <a:pPr algn="ctr"/>
            <a:r>
              <a:rPr lang="fr-FR" altLang="fr-FR" dirty="0" smtClean="0">
                <a:solidFill>
                  <a:srgbClr val="800000"/>
                </a:solidFill>
                <a:latin typeface="Arial" panose="020B0604020202020204" pitchFamily="34" charset="0"/>
              </a:rPr>
              <a:t>stock &gt; 0</a:t>
            </a:r>
            <a:endParaRPr lang="fr-FR" dirty="0" smtClean="0">
              <a:solidFill>
                <a:srgbClr val="800000"/>
              </a:solidFill>
            </a:endParaRPr>
          </a:p>
          <a:p>
            <a:pPr algn="ctr"/>
            <a:r>
              <a:rPr lang="fr-FR" i="1" dirty="0" smtClean="0">
                <a:latin typeface="Arial Unicode MS"/>
              </a:rPr>
              <a:t>and</a:t>
            </a:r>
            <a:endParaRPr lang="fr-FR" i="1" dirty="0">
              <a:solidFill>
                <a:srgbClr val="800080"/>
              </a:solidFill>
              <a:latin typeface="Arial Unicode MS"/>
            </a:endParaRPr>
          </a:p>
          <a:p>
            <a:pPr algn="ctr"/>
            <a:r>
              <a:rPr lang="fr-FR" altLang="fr-FR" dirty="0" err="1" smtClean="0">
                <a:solidFill>
                  <a:srgbClr val="800000"/>
                </a:solidFill>
                <a:latin typeface="Arial" panose="020B0604020202020204" pitchFamily="34" charset="0"/>
              </a:rPr>
              <a:t>bool_crossed_plasto</a:t>
            </a:r>
            <a:r>
              <a:rPr lang="fr-FR" altLang="fr-FR" dirty="0" smtClean="0">
                <a:solidFill>
                  <a:srgbClr val="800000"/>
                </a:solidFill>
                <a:latin typeface="Arial" panose="020B0604020202020204" pitchFamily="34" charset="0"/>
              </a:rPr>
              <a:t> </a:t>
            </a:r>
            <a:r>
              <a:rPr lang="fr-FR" altLang="fr-FR" dirty="0">
                <a:solidFill>
                  <a:srgbClr val="800000"/>
                </a:solidFill>
                <a:latin typeface="Arial" panose="020B0604020202020204" pitchFamily="34" charset="0"/>
              </a:rPr>
              <a:t>&gt;= 0</a:t>
            </a:r>
            <a:endParaRPr lang="fr-FR" dirty="0" smtClean="0">
              <a:solidFill>
                <a:srgbClr val="800000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7154777" y="992856"/>
            <a:ext cx="3922296" cy="44694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3600" dirty="0" smtClean="0"/>
              <a:t>Culm</a:t>
            </a:r>
            <a:endParaRPr lang="fr-FR" sz="3600" dirty="0"/>
          </a:p>
        </p:txBody>
      </p:sp>
      <p:sp>
        <p:nvSpPr>
          <p:cNvPr id="12" name="Rectangle 11"/>
          <p:cNvSpPr/>
          <p:nvPr/>
        </p:nvSpPr>
        <p:spPr>
          <a:xfrm>
            <a:off x="6926184" y="2073434"/>
            <a:ext cx="44436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altLang="fr-FR" dirty="0" smtClean="0">
                <a:latin typeface="Arial Unicode MS"/>
              </a:rPr>
              <a:t>( </a:t>
            </a:r>
            <a:r>
              <a:rPr lang="fr-FR" altLang="fr-FR" dirty="0" smtClean="0">
                <a:solidFill>
                  <a:srgbClr val="FF0000"/>
                </a:solidFill>
                <a:latin typeface="Arial Unicode MS"/>
              </a:rPr>
              <a:t>VEGETATIVE</a:t>
            </a:r>
            <a:r>
              <a:rPr lang="fr-FR" altLang="fr-FR" dirty="0" smtClean="0"/>
              <a:t> </a:t>
            </a:r>
          </a:p>
          <a:p>
            <a:pPr algn="ctr"/>
            <a:r>
              <a:rPr lang="fr-FR" altLang="fr-FR" i="1" dirty="0" smtClean="0">
                <a:latin typeface="Arial Unicode MS"/>
              </a:rPr>
              <a:t>or</a:t>
            </a:r>
            <a:r>
              <a:rPr lang="fr-FR" altLang="fr-FR" dirty="0" smtClean="0">
                <a:solidFill>
                  <a:srgbClr val="800080"/>
                </a:solidFill>
                <a:latin typeface="Arial Unicode MS"/>
              </a:rPr>
              <a:t> </a:t>
            </a:r>
            <a:r>
              <a:rPr lang="fr-FR" altLang="fr-FR" dirty="0" smtClean="0">
                <a:solidFill>
                  <a:srgbClr val="FF0000"/>
                </a:solidFill>
                <a:latin typeface="Arial Unicode MS"/>
              </a:rPr>
              <a:t>ELONG</a:t>
            </a:r>
            <a:r>
              <a:rPr lang="fr-FR" altLang="fr-FR" dirty="0" smtClean="0"/>
              <a:t> </a:t>
            </a:r>
            <a:endParaRPr lang="fr-FR" dirty="0" smtClean="0"/>
          </a:p>
          <a:p>
            <a:pPr algn="ctr"/>
            <a:r>
              <a:rPr lang="fr-FR" altLang="fr-FR" i="1" dirty="0" smtClean="0">
                <a:latin typeface="Arial Unicode MS"/>
              </a:rPr>
              <a:t>or</a:t>
            </a:r>
            <a:r>
              <a:rPr lang="fr-FR" altLang="fr-FR" dirty="0" smtClean="0">
                <a:solidFill>
                  <a:srgbClr val="800080"/>
                </a:solidFill>
                <a:latin typeface="Arial Unicode MS"/>
              </a:rPr>
              <a:t> </a:t>
            </a:r>
            <a:r>
              <a:rPr lang="fr-FR" altLang="fr-FR" dirty="0" smtClean="0">
                <a:solidFill>
                  <a:srgbClr val="FF0000"/>
                </a:solidFill>
                <a:latin typeface="Arial Unicode MS"/>
              </a:rPr>
              <a:t>PI</a:t>
            </a:r>
            <a:r>
              <a:rPr lang="fr-FR" altLang="fr-FR" dirty="0" smtClean="0">
                <a:solidFill>
                  <a:srgbClr val="800080"/>
                </a:solidFill>
                <a:latin typeface="Arial Unicode MS"/>
              </a:rPr>
              <a:t> </a:t>
            </a:r>
            <a:r>
              <a:rPr lang="fr-FR" altLang="fr-FR" dirty="0" smtClean="0">
                <a:latin typeface="Arial Unicode MS"/>
              </a:rPr>
              <a:t>)</a:t>
            </a:r>
            <a:endParaRPr lang="fr-FR" dirty="0" smtClean="0"/>
          </a:p>
          <a:p>
            <a:pPr algn="ctr"/>
            <a:endParaRPr lang="fr-FR" dirty="0">
              <a:solidFill>
                <a:srgbClr val="800080"/>
              </a:solidFill>
              <a:latin typeface="Arial Unicode MS"/>
            </a:endParaRPr>
          </a:p>
          <a:p>
            <a:pPr algn="ctr"/>
            <a:r>
              <a:rPr lang="fr-FR" i="1" dirty="0" smtClean="0">
                <a:latin typeface="Arial Unicode MS"/>
              </a:rPr>
              <a:t>and</a:t>
            </a:r>
          </a:p>
          <a:p>
            <a:pPr algn="ctr"/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NEW_PHYTOMER_AVAILABLE</a:t>
            </a:r>
          </a:p>
          <a:p>
            <a:pPr algn="ctr"/>
            <a:r>
              <a:rPr lang="fr-FR" i="1" dirty="0" smtClean="0">
                <a:latin typeface="Arial Unicode MS"/>
              </a:rPr>
              <a:t>and</a:t>
            </a:r>
          </a:p>
          <a:p>
            <a:pPr algn="ctr"/>
            <a:r>
              <a:rPr lang="fr-FR" altLang="fr-FR" dirty="0" err="1" smtClean="0">
                <a:solidFill>
                  <a:srgbClr val="800000"/>
                </a:solidFill>
                <a:latin typeface="Arial" panose="020B0604020202020204" pitchFamily="34" charset="0"/>
              </a:rPr>
              <a:t>nb_phytomers</a:t>
            </a:r>
            <a:r>
              <a:rPr lang="fr-FR" altLang="fr-FR" dirty="0" smtClean="0">
                <a:solidFill>
                  <a:srgbClr val="800000"/>
                </a:solidFill>
                <a:latin typeface="Arial" panose="020B0604020202020204" pitchFamily="34" charset="0"/>
              </a:rPr>
              <a:t> &lt; </a:t>
            </a:r>
            <a:r>
              <a:rPr lang="fr-FR" altLang="fr-FR" dirty="0" err="1" smtClean="0">
                <a:solidFill>
                  <a:srgbClr val="800000"/>
                </a:solidFill>
                <a:latin typeface="Arial" panose="020B0604020202020204" pitchFamily="34" charset="0"/>
              </a:rPr>
              <a:t>nb_max_phytomers</a:t>
            </a:r>
            <a:endParaRPr lang="fr-FR" dirty="0" smtClean="0">
              <a:solidFill>
                <a:srgbClr val="800000"/>
              </a:solidFill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7323225" y="4908338"/>
            <a:ext cx="35372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CREATE_PHYTOMER</a:t>
            </a:r>
            <a:endParaRPr kumimoji="0" lang="fr-FR" altLang="fr-FR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74087" y="5604004"/>
            <a:ext cx="56746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Phytomers</a:t>
            </a:r>
            <a:r>
              <a:rPr lang="fr-F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fr-FR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creation</a:t>
            </a:r>
            <a:endParaRPr lang="fr-F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3599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"/>
              <p:cNvSpPr>
                <a:spLocks noChangeArrowheads="1"/>
              </p:cNvSpPr>
              <p:nvPr/>
            </p:nvSpPr>
            <p:spPr bwMode="auto">
              <a:xfrm>
                <a:off x="2430379" y="502604"/>
                <a:ext cx="5775620" cy="55399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effectLst/>
                    <a:latin typeface="Cambria" panose="02040503050406030204" pitchFamily="18" charset="0"/>
                  </a:rPr>
                  <a:t>Tae</a:t>
                </a:r>
                <a:r>
                  <a:rPr kumimoji="0" lang="fr-FR" altLang="fr-FR" b="0" i="0" u="none" strike="noStrike" cap="none" normalizeH="0" dirty="0" smtClean="0">
                    <a:ln>
                      <a:noFill/>
                    </a:ln>
                    <a:effectLst/>
                    <a:latin typeface="Cambria" panose="02040503050406030204" pitchFamily="18" charset="0"/>
                  </a:rPr>
                  <a:t> = 0</a:t>
                </a:r>
                <a:endParaRPr kumimoji="0" lang="fr-FR" altLang="fr-FR" b="0" i="0" u="none" strike="noStrike" cap="none" normalizeH="0" baseline="0" dirty="0" smtClean="0">
                  <a:ln>
                    <a:noFill/>
                  </a:ln>
                  <a:effectLst/>
                  <a:latin typeface="Cambria" panose="020405030504060302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rgbClr val="808000"/>
                    </a:solidFill>
                    <a:effectLst/>
                    <a:latin typeface="Cambria" panose="02040503050406030204" pitchFamily="18" charset="0"/>
                  </a:rPr>
                  <a:t>foreach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808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culm</a:t>
                </a:r>
                <a:r>
                  <a:rPr kumimoji="0" lang="fr-FR" altLang="fr-FR" b="0" i="0" u="none" strike="noStrike" cap="none" normalizeH="0" dirty="0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{ 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fr-FR" dirty="0">
                    <a:solidFill>
                      <a:srgbClr val="80800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fr-FR" altLang="fr-FR" dirty="0" smtClean="0">
                    <a:solidFill>
                      <a:srgbClr val="808000"/>
                    </a:solidFill>
                    <a:latin typeface="Cambria" panose="02040503050406030204" pitchFamily="18" charset="0"/>
                  </a:rPr>
                  <a:t>      i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808000"/>
                    </a:solidFill>
                    <a:effectLst/>
                    <a:latin typeface="Cambria" panose="02040503050406030204" pitchFamily="18" charset="0"/>
                  </a:rPr>
                  <a:t>f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(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culm.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effectLst/>
                    <a:latin typeface="Cambria" panose="02040503050406030204" pitchFamily="18" charset="0"/>
                  </a:rPr>
                  <a:t>nb_phytomers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&gt;=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nbleaf_enabling_tillering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)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altLang="fr-FR" dirty="0">
                    <a:latin typeface="Cambria" panose="02040503050406030204" pitchFamily="18" charset="0"/>
                  </a:rPr>
                  <a:t>	</a:t>
                </a:r>
                <a:r>
                  <a:rPr lang="fr-FR" altLang="fr-FR" dirty="0" err="1" smtClean="0">
                    <a:latin typeface="Cambria" panose="02040503050406030204" pitchFamily="18" charset="0"/>
                  </a:rPr>
                  <a:t>Tae</a:t>
                </a:r>
                <a:r>
                  <a:rPr lang="fr-FR" altLang="fr-FR" dirty="0" smtClean="0">
                    <a:latin typeface="Cambria" panose="02040503050406030204" pitchFamily="18" charset="0"/>
                  </a:rPr>
                  <a:t> = </a:t>
                </a:r>
                <a:r>
                  <a:rPr lang="fr-FR" altLang="fr-FR" dirty="0" err="1" smtClean="0">
                    <a:latin typeface="Cambria" panose="02040503050406030204" pitchFamily="18" charset="0"/>
                  </a:rPr>
                  <a:t>Tae</a:t>
                </a:r>
                <a:r>
                  <a:rPr lang="fr-FR" altLang="fr-FR" dirty="0" smtClean="0">
                    <a:latin typeface="Cambria" panose="02040503050406030204" pitchFamily="18" charset="0"/>
                  </a:rPr>
                  <a:t> + 1</a:t>
                </a:r>
                <a:endParaRPr kumimoji="0" lang="fr-FR" altLang="fr-FR" b="0" i="0" u="none" strike="noStrike" cap="none" normalizeH="0" baseline="0" dirty="0" smtClean="0">
                  <a:ln>
                    <a:noFill/>
                  </a:ln>
                  <a:effectLst/>
                  <a:latin typeface="Cambria" panose="020405030504060302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} </a:t>
                </a:r>
                <a:b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</a:br>
                <a:endParaRPr kumimoji="0" lang="fr-FR" altLang="fr-F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808000"/>
                    </a:solidFill>
                    <a:effectLst/>
                    <a:latin typeface="Cambria" panose="02040503050406030204" pitchFamily="18" charset="0"/>
                  </a:rPr>
                  <a:t>if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(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ic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&gt;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Ict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)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{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altLang="fr-FR" dirty="0" smtClean="0">
                    <a:latin typeface="Cambria" panose="02040503050406030204" pitchFamily="18" charset="0"/>
                  </a:rPr>
                  <a:t>       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nb_tillers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=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nb_tillers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+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nbExistingTillers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;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}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/>
                </a:r>
                <a:b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</a:b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808000"/>
                    </a:solidFill>
                    <a:effectLst/>
                    <a:latin typeface="Cambria" panose="02040503050406030204" pitchFamily="18" charset="0"/>
                  </a:rPr>
                  <a:t>if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( 	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boolCrossedPlasto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&gt;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Cambria" panose="02040503050406030204" pitchFamily="18" charset="0"/>
                  </a:rPr>
                  <a:t>0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altLang="fr-FR" dirty="0">
                    <a:solidFill>
                      <a:srgbClr val="C0C0C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fr-FR" altLang="fr-FR" dirty="0" smtClean="0">
                    <a:solidFill>
                      <a:srgbClr val="C0C0C0"/>
                    </a:solidFill>
                    <a:latin typeface="Cambria" panose="02040503050406030204" pitchFamily="18" charset="0"/>
                  </a:rPr>
                  <a:t>     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and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	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nb_tillers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&gt;=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Cambria" panose="02040503050406030204" pitchFamily="18" charset="0"/>
                  </a:rPr>
                  <a:t>1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altLang="fr-FR" dirty="0">
                    <a:solidFill>
                      <a:srgbClr val="C0C0C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fr-FR" altLang="fr-FR" dirty="0" smtClean="0">
                    <a:solidFill>
                      <a:srgbClr val="C0C0C0"/>
                    </a:solidFill>
                    <a:latin typeface="Cambria" panose="02040503050406030204" pitchFamily="18" charset="0"/>
                  </a:rPr>
                  <a:t>     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and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lang="fr-FR" altLang="fr-FR" dirty="0">
                    <a:solidFill>
                      <a:srgbClr val="C0C0C0"/>
                    </a:solidFill>
                    <a:latin typeface="Cambria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fr-FR" alt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𝑖𝑐</m:t>
                    </m:r>
                    <m:r>
                      <a:rPr lang="fr-FR" alt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fr-FR" alt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𝐼𝑐𝑡</m:t>
                    </m:r>
                    <m:r>
                      <a:rPr lang="fr-FR" alt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fr-FR" alt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alt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fr-FR" alt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alt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fr-FR" alt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fr-FR" alt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𝑟𝑒𝑠</m:t>
                            </m:r>
                            <m:sSub>
                              <m:sSubPr>
                                <m:ctrlPr>
                                  <a:rPr lang="fr-FR" alt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alt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FR" alt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𝐼𝑐𝑡</m:t>
                                </m:r>
                              </m:sub>
                            </m:sSub>
                          </m:e>
                        </m:d>
                        <m:r>
                          <a:rPr lang="fr-FR" alt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)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{ 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fr-FR" dirty="0">
                    <a:solidFill>
                      <a:srgbClr val="800000"/>
                    </a:solidFill>
                    <a:latin typeface="Cambria" panose="02040503050406030204" pitchFamily="18" charset="0"/>
                  </a:rPr>
                  <a:t>	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nb_tillers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=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min( 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nb_tillers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,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 </a:t>
                </a:r>
                <a:r>
                  <a:rPr lang="fr-FR" altLang="fr-FR" dirty="0" err="1" smtClean="0">
                    <a:latin typeface="Cambria" panose="02040503050406030204" pitchFamily="18" charset="0"/>
                  </a:rPr>
                  <a:t>Tae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);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	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nbExistingTillers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=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nbExistingTillers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+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nb_tillers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;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	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create_culm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(t,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nb_tillers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);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}</a:t>
                </a:r>
              </a:p>
            </p:txBody>
          </p:sp>
        </mc:Choice>
        <mc:Fallback xmlns="">
          <p:sp>
            <p:nvSpPr>
              <p:cNvPr id="4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0379" y="502604"/>
                <a:ext cx="5775620" cy="5539978"/>
              </a:xfrm>
              <a:prstGeom prst="rect">
                <a:avLst/>
              </a:prstGeom>
              <a:blipFill>
                <a:blip r:embed="rId2"/>
                <a:stretch>
                  <a:fillRect l="-2534" t="-990" r="-1478" b="-19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 rot="16200000">
            <a:off x="-435104" y="2810928"/>
            <a:ext cx="24336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Tillering</a:t>
            </a:r>
            <a:endParaRPr lang="fr-F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36440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173</Words>
  <Application>Microsoft Office PowerPoint</Application>
  <PresentationFormat>Grand écran</PresentationFormat>
  <Paragraphs>127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5" baseType="lpstr">
      <vt:lpstr>Arial</vt:lpstr>
      <vt:lpstr>Arial Unicode MS</vt:lpstr>
      <vt:lpstr>Calibri</vt:lpstr>
      <vt:lpstr>Calibri Light</vt:lpstr>
      <vt:lpstr>Cambria</vt:lpstr>
      <vt:lpstr>Cambria Math</vt:lpstr>
      <vt:lpstr>Verdana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Cirad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U108-J402</dc:creator>
  <cp:lastModifiedBy>U108-J402</cp:lastModifiedBy>
  <cp:revision>34</cp:revision>
  <dcterms:created xsi:type="dcterms:W3CDTF">2017-05-17T07:27:18Z</dcterms:created>
  <dcterms:modified xsi:type="dcterms:W3CDTF">2017-05-17T15:26:57Z</dcterms:modified>
</cp:coreProperties>
</file>