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3" r:id="rId4"/>
    <p:sldId id="264" r:id="rId5"/>
    <p:sldId id="266" r:id="rId6"/>
    <p:sldId id="265" r:id="rId7"/>
    <p:sldId id="267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/>
    <p:restoredTop sz="94643"/>
  </p:normalViewPr>
  <p:slideViewPr>
    <p:cSldViewPr snapToGrid="0" snapToObjects="1">
      <p:cViewPr>
        <p:scale>
          <a:sx n="91" d="100"/>
          <a:sy n="91" d="100"/>
        </p:scale>
        <p:origin x="124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2021/5/4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4110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2021/5/4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295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2021/5/4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724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2021/5/4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359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2021/5/4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0471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2021/5/4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84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2021/5/4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644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2021/5/4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764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E61-0116-8A46-8EBC-BAB079183C39}" type="datetimeFigureOut">
              <a:rPr kumimoji="1" lang="zh-TW" altLang="en-US" smtClean="0"/>
              <a:t>2021/5/4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1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2021/5/4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732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2021/5/4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700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DD8AE61-0116-8A46-8EBC-BAB079183C39}" type="datetimeFigureOut">
              <a:rPr kumimoji="1" lang="zh-TW" altLang="en-US" smtClean="0"/>
              <a:t>2021/5/4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FAF4C9-0DA5-1740-9F52-1A9D54D84A9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216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1F2E6-5B88-F349-BE74-6780CDCB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5/6 meeting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2065CC-6D40-AC42-B6C4-578EE98E9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330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6C8BE-BB4F-F24A-9E18-DFC2A207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Analyze the processor with EDFF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348B9-D886-EE42-ACB7-ABE7CFEC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Can’t replace the flip-flop related to data memory.</a:t>
            </a:r>
          </a:p>
          <a:p>
            <a:r>
              <a:rPr kumimoji="1" lang="en-US" altLang="zh-TW" sz="2800" dirty="0"/>
              <a:t>The number of EDFF may be around 100~200(586).</a:t>
            </a:r>
          </a:p>
          <a:p>
            <a:r>
              <a:rPr kumimoji="1" lang="en-US" altLang="zh-TW" sz="2800" dirty="0"/>
              <a:t>Pattern 1 : general</a:t>
            </a:r>
          </a:p>
          <a:p>
            <a:r>
              <a:rPr kumimoji="1" lang="en-US" altLang="zh-TW" sz="2800" dirty="0"/>
              <a:t>Pattern 2 : load, several ALU operation, store</a:t>
            </a:r>
          </a:p>
          <a:p>
            <a:r>
              <a:rPr kumimoji="1" lang="en-US" altLang="zh-TW" sz="2800" dirty="0"/>
              <a:t>Pattern 3 : load , one ALU operation, store</a:t>
            </a:r>
          </a:p>
        </p:txBody>
      </p:sp>
    </p:spTree>
    <p:extLst>
      <p:ext uri="{BB962C8B-B14F-4D97-AF65-F5344CB8AC3E}">
        <p14:creationId xmlns:p14="http://schemas.microsoft.com/office/powerpoint/2010/main" val="301878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D7526100-2751-CE42-A251-71E11AAFF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1716926"/>
            <a:ext cx="10198100" cy="47752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CBE067E-1D61-E44D-9B64-9CAAE433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Choose proper cycle time to add EDFF</a:t>
            </a:r>
            <a:endParaRPr kumimoji="1"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E444227-134A-6040-9B56-229FE3A0F855}"/>
              </a:ext>
            </a:extLst>
          </p:cNvPr>
          <p:cNvSpPr/>
          <p:nvPr/>
        </p:nvSpPr>
        <p:spPr>
          <a:xfrm>
            <a:off x="6985856" y="4066626"/>
            <a:ext cx="339047" cy="35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49DB48C-D4D4-1449-A687-90943D27324F}"/>
              </a:ext>
            </a:extLst>
          </p:cNvPr>
          <p:cNvSpPr/>
          <p:nvPr/>
        </p:nvSpPr>
        <p:spPr>
          <a:xfrm>
            <a:off x="6532652" y="4039114"/>
            <a:ext cx="339047" cy="35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1DD2597-517C-A246-8429-C8A5C3B69277}"/>
              </a:ext>
            </a:extLst>
          </p:cNvPr>
          <p:cNvSpPr/>
          <p:nvPr/>
        </p:nvSpPr>
        <p:spPr>
          <a:xfrm>
            <a:off x="6094289" y="4020624"/>
            <a:ext cx="339047" cy="35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29F730C-059E-BD49-9DA7-006F68D4FBE2}"/>
              </a:ext>
            </a:extLst>
          </p:cNvPr>
          <p:cNvSpPr/>
          <p:nvPr/>
        </p:nvSpPr>
        <p:spPr>
          <a:xfrm>
            <a:off x="5652730" y="3972317"/>
            <a:ext cx="339047" cy="35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655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922B6-DD53-E74B-B277-8AD7A451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Experiment : CT=3.2 ns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2E9F1A0-E907-E84E-AC40-64FF362EF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653496"/>
              </p:ext>
            </p:extLst>
          </p:nvPr>
        </p:nvGraphicFramePr>
        <p:xfrm>
          <a:off x="991456" y="1745321"/>
          <a:ext cx="5542908" cy="4293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18">
                  <a:extLst>
                    <a:ext uri="{9D8B030D-6E8A-4147-A177-3AD203B41FA5}">
                      <a16:colId xmlns:a16="http://schemas.microsoft.com/office/drawing/2014/main" val="2792169022"/>
                    </a:ext>
                  </a:extLst>
                </a:gridCol>
                <a:gridCol w="923818">
                  <a:extLst>
                    <a:ext uri="{9D8B030D-6E8A-4147-A177-3AD203B41FA5}">
                      <a16:colId xmlns:a16="http://schemas.microsoft.com/office/drawing/2014/main" val="404893831"/>
                    </a:ext>
                  </a:extLst>
                </a:gridCol>
                <a:gridCol w="923818">
                  <a:extLst>
                    <a:ext uri="{9D8B030D-6E8A-4147-A177-3AD203B41FA5}">
                      <a16:colId xmlns:a16="http://schemas.microsoft.com/office/drawing/2014/main" val="3939427930"/>
                    </a:ext>
                  </a:extLst>
                </a:gridCol>
                <a:gridCol w="923818">
                  <a:extLst>
                    <a:ext uri="{9D8B030D-6E8A-4147-A177-3AD203B41FA5}">
                      <a16:colId xmlns:a16="http://schemas.microsoft.com/office/drawing/2014/main" val="2789096274"/>
                    </a:ext>
                  </a:extLst>
                </a:gridCol>
                <a:gridCol w="923818">
                  <a:extLst>
                    <a:ext uri="{9D8B030D-6E8A-4147-A177-3AD203B41FA5}">
                      <a16:colId xmlns:a16="http://schemas.microsoft.com/office/drawing/2014/main" val="3917390337"/>
                    </a:ext>
                  </a:extLst>
                </a:gridCol>
                <a:gridCol w="923818">
                  <a:extLst>
                    <a:ext uri="{9D8B030D-6E8A-4147-A177-3AD203B41FA5}">
                      <a16:colId xmlns:a16="http://schemas.microsoft.com/office/drawing/2014/main" val="101921925"/>
                    </a:ext>
                  </a:extLst>
                </a:gridCol>
              </a:tblGrid>
              <a:tr h="10864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Padding ratio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Padding length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Pattern-1</a:t>
                      </a:r>
                    </a:p>
                    <a:p>
                      <a:pPr algn="ctr"/>
                      <a:r>
                        <a:rPr lang="en-US" altLang="zh-TW" sz="1300" dirty="0" err="1"/>
                        <a:t>poff</a:t>
                      </a:r>
                      <a:r>
                        <a:rPr lang="en-US" altLang="zh-TW" sz="1300" dirty="0"/>
                        <a:t>/limit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Pattern-2</a:t>
                      </a:r>
                    </a:p>
                    <a:p>
                      <a:pPr algn="ctr"/>
                      <a:r>
                        <a:rPr lang="en-US" altLang="zh-TW" sz="1300" dirty="0" err="1"/>
                        <a:t>poff</a:t>
                      </a:r>
                      <a:r>
                        <a:rPr lang="en-US" altLang="zh-TW" sz="1300" dirty="0"/>
                        <a:t>/limit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Pattern-3</a:t>
                      </a:r>
                    </a:p>
                    <a:p>
                      <a:pPr algn="ctr"/>
                      <a:r>
                        <a:rPr lang="en-US" altLang="zh-TW" sz="1300" dirty="0" err="1"/>
                        <a:t>poff</a:t>
                      </a:r>
                      <a:r>
                        <a:rPr lang="en-US" altLang="zh-TW" sz="1300" dirty="0"/>
                        <a:t>/limit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EDFF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824109"/>
                  </a:ext>
                </a:extLst>
              </a:tr>
              <a:tr h="6294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NONE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NONE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1.3 ns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1.5 ns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2.9 ns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678701"/>
                  </a:ext>
                </a:extLst>
              </a:tr>
              <a:tr h="6294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20%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20%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258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466310"/>
                  </a:ext>
                </a:extLst>
              </a:tr>
              <a:tr h="689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15%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20%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2.1/1.3(5)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1.9/1.6(4)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2.9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154</a:t>
                      </a:r>
                      <a:endParaRPr lang="zh-TW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303944"/>
                  </a:ext>
                </a:extLst>
              </a:tr>
              <a:tr h="6294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15%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25%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/>
                        <a:t>2.1/1.3(3)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2/1.8(5)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2.9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154</a:t>
                      </a:r>
                      <a:endParaRPr lang="zh-TW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255257"/>
                  </a:ext>
                </a:extLst>
              </a:tr>
              <a:tr h="6294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15%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30%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/>
                        <a:t>2.1/1.3(6)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1.9/1.6(4)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2.9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154</a:t>
                      </a:r>
                      <a:endParaRPr lang="zh-TW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98686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5160A333-0382-8C4D-B04A-1FFA205E3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48" y="2444457"/>
            <a:ext cx="5395304" cy="289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3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922B6-DD53-E74B-B277-8AD7A451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Experiment : CT=3.0 ns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2E9F1A0-E907-E84E-AC40-64FF362EF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793737"/>
              </p:ext>
            </p:extLst>
          </p:nvPr>
        </p:nvGraphicFramePr>
        <p:xfrm>
          <a:off x="991456" y="1745321"/>
          <a:ext cx="5542908" cy="36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18">
                  <a:extLst>
                    <a:ext uri="{9D8B030D-6E8A-4147-A177-3AD203B41FA5}">
                      <a16:colId xmlns:a16="http://schemas.microsoft.com/office/drawing/2014/main" val="2792169022"/>
                    </a:ext>
                  </a:extLst>
                </a:gridCol>
                <a:gridCol w="923818">
                  <a:extLst>
                    <a:ext uri="{9D8B030D-6E8A-4147-A177-3AD203B41FA5}">
                      <a16:colId xmlns:a16="http://schemas.microsoft.com/office/drawing/2014/main" val="404893831"/>
                    </a:ext>
                  </a:extLst>
                </a:gridCol>
                <a:gridCol w="923818">
                  <a:extLst>
                    <a:ext uri="{9D8B030D-6E8A-4147-A177-3AD203B41FA5}">
                      <a16:colId xmlns:a16="http://schemas.microsoft.com/office/drawing/2014/main" val="3939427930"/>
                    </a:ext>
                  </a:extLst>
                </a:gridCol>
                <a:gridCol w="923818">
                  <a:extLst>
                    <a:ext uri="{9D8B030D-6E8A-4147-A177-3AD203B41FA5}">
                      <a16:colId xmlns:a16="http://schemas.microsoft.com/office/drawing/2014/main" val="2789096274"/>
                    </a:ext>
                  </a:extLst>
                </a:gridCol>
                <a:gridCol w="923818">
                  <a:extLst>
                    <a:ext uri="{9D8B030D-6E8A-4147-A177-3AD203B41FA5}">
                      <a16:colId xmlns:a16="http://schemas.microsoft.com/office/drawing/2014/main" val="3917390337"/>
                    </a:ext>
                  </a:extLst>
                </a:gridCol>
                <a:gridCol w="923818">
                  <a:extLst>
                    <a:ext uri="{9D8B030D-6E8A-4147-A177-3AD203B41FA5}">
                      <a16:colId xmlns:a16="http://schemas.microsoft.com/office/drawing/2014/main" val="101921925"/>
                    </a:ext>
                  </a:extLst>
                </a:gridCol>
              </a:tblGrid>
              <a:tr h="10864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Padding ratio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Padding length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Pattern-1</a:t>
                      </a:r>
                    </a:p>
                    <a:p>
                      <a:pPr algn="ctr"/>
                      <a:r>
                        <a:rPr lang="en-US" altLang="zh-TW" sz="1300" dirty="0" err="1"/>
                        <a:t>poff</a:t>
                      </a:r>
                      <a:r>
                        <a:rPr lang="en-US" altLang="zh-TW" sz="1300" dirty="0"/>
                        <a:t>/limit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Pattern-2</a:t>
                      </a:r>
                    </a:p>
                    <a:p>
                      <a:pPr algn="ctr"/>
                      <a:r>
                        <a:rPr lang="en-US" altLang="zh-TW" sz="1300" dirty="0" err="1"/>
                        <a:t>poff</a:t>
                      </a:r>
                      <a:r>
                        <a:rPr lang="en-US" altLang="zh-TW" sz="1300" dirty="0"/>
                        <a:t>/limit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Pattern-3</a:t>
                      </a:r>
                    </a:p>
                    <a:p>
                      <a:pPr algn="ctr"/>
                      <a:r>
                        <a:rPr lang="en-US" altLang="zh-TW" sz="1300" dirty="0" err="1"/>
                        <a:t>poff</a:t>
                      </a:r>
                      <a:r>
                        <a:rPr lang="en-US" altLang="zh-TW" sz="1300" dirty="0"/>
                        <a:t>/limit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EDFF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824109"/>
                  </a:ext>
                </a:extLst>
              </a:tr>
              <a:tr h="6294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NONE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NONE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1.6 ns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1.3 ns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2.8 ns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678701"/>
                  </a:ext>
                </a:extLst>
              </a:tr>
              <a:tr h="689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15%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20%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1.8/1.6(1)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1.6/1.5(8)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2.8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62</a:t>
                      </a:r>
                      <a:endParaRPr lang="zh-TW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303944"/>
                  </a:ext>
                </a:extLst>
              </a:tr>
              <a:tr h="6294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15%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25%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/>
                        <a:t>1.9/1.6(2)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1.8/1.6(8)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2.8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62</a:t>
                      </a:r>
                      <a:endParaRPr lang="zh-TW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255257"/>
                  </a:ext>
                </a:extLst>
              </a:tr>
              <a:tr h="6294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15%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30%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/>
                        <a:t>1.9/1.6(1)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1.6/1.5(8)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2.8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62</a:t>
                      </a:r>
                      <a:endParaRPr lang="zh-TW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986869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330936F8-DCCC-0F4F-A20B-C29ABA92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09" y="2083498"/>
            <a:ext cx="5462728" cy="313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9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922B6-DD53-E74B-B277-8AD7A451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Experiment : CT=2.8 ns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2E9F1A0-E907-E84E-AC40-64FF362EF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433460"/>
              </p:ext>
            </p:extLst>
          </p:nvPr>
        </p:nvGraphicFramePr>
        <p:xfrm>
          <a:off x="991456" y="1745321"/>
          <a:ext cx="5542908" cy="4293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18">
                  <a:extLst>
                    <a:ext uri="{9D8B030D-6E8A-4147-A177-3AD203B41FA5}">
                      <a16:colId xmlns:a16="http://schemas.microsoft.com/office/drawing/2014/main" val="2792169022"/>
                    </a:ext>
                  </a:extLst>
                </a:gridCol>
                <a:gridCol w="923818">
                  <a:extLst>
                    <a:ext uri="{9D8B030D-6E8A-4147-A177-3AD203B41FA5}">
                      <a16:colId xmlns:a16="http://schemas.microsoft.com/office/drawing/2014/main" val="404893831"/>
                    </a:ext>
                  </a:extLst>
                </a:gridCol>
                <a:gridCol w="923818">
                  <a:extLst>
                    <a:ext uri="{9D8B030D-6E8A-4147-A177-3AD203B41FA5}">
                      <a16:colId xmlns:a16="http://schemas.microsoft.com/office/drawing/2014/main" val="3939427930"/>
                    </a:ext>
                  </a:extLst>
                </a:gridCol>
                <a:gridCol w="923818">
                  <a:extLst>
                    <a:ext uri="{9D8B030D-6E8A-4147-A177-3AD203B41FA5}">
                      <a16:colId xmlns:a16="http://schemas.microsoft.com/office/drawing/2014/main" val="2789096274"/>
                    </a:ext>
                  </a:extLst>
                </a:gridCol>
                <a:gridCol w="923818">
                  <a:extLst>
                    <a:ext uri="{9D8B030D-6E8A-4147-A177-3AD203B41FA5}">
                      <a16:colId xmlns:a16="http://schemas.microsoft.com/office/drawing/2014/main" val="3917390337"/>
                    </a:ext>
                  </a:extLst>
                </a:gridCol>
                <a:gridCol w="923818">
                  <a:extLst>
                    <a:ext uri="{9D8B030D-6E8A-4147-A177-3AD203B41FA5}">
                      <a16:colId xmlns:a16="http://schemas.microsoft.com/office/drawing/2014/main" val="101921925"/>
                    </a:ext>
                  </a:extLst>
                </a:gridCol>
              </a:tblGrid>
              <a:tr h="10864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Padding ratio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Padding length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Pattern-1</a:t>
                      </a:r>
                    </a:p>
                    <a:p>
                      <a:pPr algn="ctr"/>
                      <a:r>
                        <a:rPr lang="en-US" altLang="zh-TW" sz="1300" dirty="0" err="1"/>
                        <a:t>poff</a:t>
                      </a:r>
                      <a:r>
                        <a:rPr lang="en-US" altLang="zh-TW" sz="1300" dirty="0"/>
                        <a:t>/limit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Pattern-2</a:t>
                      </a:r>
                    </a:p>
                    <a:p>
                      <a:pPr algn="ctr"/>
                      <a:r>
                        <a:rPr lang="en-US" altLang="zh-TW" sz="1300" dirty="0" err="1"/>
                        <a:t>poff</a:t>
                      </a:r>
                      <a:r>
                        <a:rPr lang="en-US" altLang="zh-TW" sz="1300" dirty="0"/>
                        <a:t>/limit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Pattern-3</a:t>
                      </a:r>
                    </a:p>
                    <a:p>
                      <a:pPr algn="ctr"/>
                      <a:r>
                        <a:rPr lang="en-US" altLang="zh-TW" sz="1300" dirty="0" err="1"/>
                        <a:t>poff</a:t>
                      </a:r>
                      <a:r>
                        <a:rPr lang="en-US" altLang="zh-TW" sz="1300" dirty="0"/>
                        <a:t>/limit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EDFF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824109"/>
                  </a:ext>
                </a:extLst>
              </a:tr>
              <a:tr h="6294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NONE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NONE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 1.7 ns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 1.4 ns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2.6 ns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0</a:t>
                      </a:r>
                      <a:endParaRPr lang="zh-TW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678701"/>
                  </a:ext>
                </a:extLst>
              </a:tr>
              <a:tr h="6294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10%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10%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161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466310"/>
                  </a:ext>
                </a:extLst>
              </a:tr>
              <a:tr h="689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8%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20%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1.8/1.7(1)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1.6/1.4(5)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2.6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108</a:t>
                      </a:r>
                      <a:endParaRPr lang="zh-TW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303944"/>
                  </a:ext>
                </a:extLst>
              </a:tr>
              <a:tr h="6294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8%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25%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/>
                        <a:t>1.9/1.7(1)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1.8/1.6(3)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2.6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108</a:t>
                      </a:r>
                      <a:endParaRPr lang="zh-TW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255257"/>
                  </a:ext>
                </a:extLst>
              </a:tr>
              <a:tr h="6294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8%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30%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/>
                        <a:t>1.9/1.7(1)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1.6/1.4(4)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2.6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108</a:t>
                      </a:r>
                      <a:endParaRPr lang="zh-TW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986869"/>
                  </a:ext>
                </a:extLst>
              </a:tr>
            </a:tbl>
          </a:graphicData>
        </a:graphic>
      </p:graphicFrame>
      <p:pic>
        <p:nvPicPr>
          <p:cNvPr id="6" name="內容版面配置區 11">
            <a:extLst>
              <a:ext uri="{FF2B5EF4-FFF2-40B4-BE49-F238E27FC236}">
                <a16:creationId xmlns:a16="http://schemas.microsoft.com/office/drawing/2014/main" id="{E5C29463-E7B5-FD41-937D-72ABB895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189" y="2424176"/>
            <a:ext cx="5453953" cy="293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922B6-DD53-E74B-B277-8AD7A451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Experiment : CT=2.6 ns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2E9F1A0-E907-E84E-AC40-64FF362EF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666289"/>
              </p:ext>
            </p:extLst>
          </p:nvPr>
        </p:nvGraphicFramePr>
        <p:xfrm>
          <a:off x="991456" y="1745321"/>
          <a:ext cx="5542908" cy="240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18">
                  <a:extLst>
                    <a:ext uri="{9D8B030D-6E8A-4147-A177-3AD203B41FA5}">
                      <a16:colId xmlns:a16="http://schemas.microsoft.com/office/drawing/2014/main" val="2792169022"/>
                    </a:ext>
                  </a:extLst>
                </a:gridCol>
                <a:gridCol w="923818">
                  <a:extLst>
                    <a:ext uri="{9D8B030D-6E8A-4147-A177-3AD203B41FA5}">
                      <a16:colId xmlns:a16="http://schemas.microsoft.com/office/drawing/2014/main" val="404893831"/>
                    </a:ext>
                  </a:extLst>
                </a:gridCol>
                <a:gridCol w="923818">
                  <a:extLst>
                    <a:ext uri="{9D8B030D-6E8A-4147-A177-3AD203B41FA5}">
                      <a16:colId xmlns:a16="http://schemas.microsoft.com/office/drawing/2014/main" val="3939427930"/>
                    </a:ext>
                  </a:extLst>
                </a:gridCol>
                <a:gridCol w="923818">
                  <a:extLst>
                    <a:ext uri="{9D8B030D-6E8A-4147-A177-3AD203B41FA5}">
                      <a16:colId xmlns:a16="http://schemas.microsoft.com/office/drawing/2014/main" val="2789096274"/>
                    </a:ext>
                  </a:extLst>
                </a:gridCol>
                <a:gridCol w="923818">
                  <a:extLst>
                    <a:ext uri="{9D8B030D-6E8A-4147-A177-3AD203B41FA5}">
                      <a16:colId xmlns:a16="http://schemas.microsoft.com/office/drawing/2014/main" val="3917390337"/>
                    </a:ext>
                  </a:extLst>
                </a:gridCol>
                <a:gridCol w="923818">
                  <a:extLst>
                    <a:ext uri="{9D8B030D-6E8A-4147-A177-3AD203B41FA5}">
                      <a16:colId xmlns:a16="http://schemas.microsoft.com/office/drawing/2014/main" val="101921925"/>
                    </a:ext>
                  </a:extLst>
                </a:gridCol>
              </a:tblGrid>
              <a:tr h="10864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Padding ratio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Padding length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Pattern-1</a:t>
                      </a:r>
                    </a:p>
                    <a:p>
                      <a:pPr algn="ctr"/>
                      <a:r>
                        <a:rPr lang="en-US" altLang="zh-TW" sz="1300" dirty="0" err="1"/>
                        <a:t>poff</a:t>
                      </a:r>
                      <a:r>
                        <a:rPr lang="en-US" altLang="zh-TW" sz="1300" dirty="0"/>
                        <a:t>/limit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Pattern-2</a:t>
                      </a:r>
                    </a:p>
                    <a:p>
                      <a:pPr algn="ctr"/>
                      <a:r>
                        <a:rPr lang="en-US" altLang="zh-TW" sz="1300" dirty="0" err="1"/>
                        <a:t>poff</a:t>
                      </a:r>
                      <a:r>
                        <a:rPr lang="en-US" altLang="zh-TW" sz="1300" dirty="0"/>
                        <a:t>/limit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Pattern-3</a:t>
                      </a:r>
                    </a:p>
                    <a:p>
                      <a:pPr algn="ctr"/>
                      <a:r>
                        <a:rPr lang="en-US" altLang="zh-TW" sz="1300" dirty="0" err="1"/>
                        <a:t>poff</a:t>
                      </a:r>
                      <a:r>
                        <a:rPr lang="en-US" altLang="zh-TW" sz="1300" dirty="0"/>
                        <a:t>/limit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/>
                        <a:t>EDFF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824109"/>
                  </a:ext>
                </a:extLst>
              </a:tr>
              <a:tr h="6294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7%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20%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466310"/>
                  </a:ext>
                </a:extLst>
              </a:tr>
              <a:tr h="6891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6%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20%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zh-TW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30394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1FA0038D-FAF3-AD4A-B719-FD1B7B36C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5" t="2586" r="1622"/>
          <a:stretch/>
        </p:blipFill>
        <p:spPr>
          <a:xfrm>
            <a:off x="6632754" y="2517283"/>
            <a:ext cx="5467806" cy="28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9F51B-ADE7-934F-A933-F1367E6B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Analysis : slack time distribution</a:t>
            </a:r>
            <a:endParaRPr kumimoji="1" lang="zh-TW" altLang="en-US" dirty="0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A0402085-28E3-E543-AFB2-DE55EED89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4" t="2587" r="5809" b="-1"/>
          <a:stretch/>
        </p:blipFill>
        <p:spPr>
          <a:xfrm>
            <a:off x="974902" y="2062480"/>
            <a:ext cx="4962645" cy="3342640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8CC3711-B4EA-984C-A5B9-DBAF9A229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54" y="2062480"/>
            <a:ext cx="5115043" cy="334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3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7F269-DCA2-024A-8144-1596A90B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: </a:t>
            </a:r>
            <a:r>
              <a:rPr kumimoji="1" lang="zh-TW" altLang="en-US" dirty="0"/>
              <a:t> </a:t>
            </a:r>
            <a:r>
              <a:rPr kumimoji="1" lang="en-US" altLang="zh-TW" dirty="0"/>
              <a:t>ALU_in2</a:t>
            </a:r>
            <a:r>
              <a:rPr kumimoji="1" lang="zh-TW" altLang="en-US" dirty="0"/>
              <a:t>會有</a:t>
            </a:r>
            <a:r>
              <a:rPr kumimoji="1" lang="en-US" altLang="zh-TW" dirty="0"/>
              <a:t>z</a:t>
            </a:r>
            <a:r>
              <a:rPr kumimoji="1" lang="zh-TW" altLang="en-US" dirty="0"/>
              <a:t>出現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42EB3F3B-C3C8-CB44-839D-1AD389450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42" y="1644230"/>
            <a:ext cx="10763708" cy="2480596"/>
          </a:xfr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2A9D869-DC49-5748-9409-96E4AEE7D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07" y="4297286"/>
            <a:ext cx="10178442" cy="162457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FCEB5EB-198B-4340-A031-9B3F7085056D}"/>
              </a:ext>
            </a:extLst>
          </p:cNvPr>
          <p:cNvSpPr/>
          <p:nvPr/>
        </p:nvSpPr>
        <p:spPr>
          <a:xfrm>
            <a:off x="790345" y="2705340"/>
            <a:ext cx="10961701" cy="358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9B479E-2CBC-FC41-8221-9152B2896B0A}"/>
              </a:ext>
            </a:extLst>
          </p:cNvPr>
          <p:cNvSpPr/>
          <p:nvPr/>
        </p:nvSpPr>
        <p:spPr>
          <a:xfrm>
            <a:off x="1590671" y="4439684"/>
            <a:ext cx="8178974" cy="347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4584013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{F1B8CA7B-13E2-8C48-95CE-71CA9D329F93}tf10001072</Template>
  <TotalTime>3701</TotalTime>
  <Words>317</Words>
  <Application>Microsoft Macintosh PowerPoint</Application>
  <PresentationFormat>寬螢幕</PresentationFormat>
  <Paragraphs>146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Franklin Gothic Book</vt:lpstr>
      <vt:lpstr>裁剪</vt:lpstr>
      <vt:lpstr>5/6 meeting</vt:lpstr>
      <vt:lpstr>Analyze the processor with EDFF</vt:lpstr>
      <vt:lpstr>Choose proper cycle time to add EDFF</vt:lpstr>
      <vt:lpstr>Experiment : CT=3.2 ns</vt:lpstr>
      <vt:lpstr>Experiment : CT=3.0 ns</vt:lpstr>
      <vt:lpstr>Experiment : CT=2.8 ns</vt:lpstr>
      <vt:lpstr>Experiment : CT=2.6 ns</vt:lpstr>
      <vt:lpstr>Analysis : slack time distribution</vt:lpstr>
      <vt:lpstr>Problem :  ALU_in2會有z出現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43</cp:revision>
  <dcterms:created xsi:type="dcterms:W3CDTF">2021-03-29T15:00:42Z</dcterms:created>
  <dcterms:modified xsi:type="dcterms:W3CDTF">2021-05-06T06:03:40Z</dcterms:modified>
</cp:coreProperties>
</file>