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63" r:id="rId3"/>
    <p:sldId id="268" r:id="rId4"/>
    <p:sldId id="257" r:id="rId5"/>
    <p:sldId id="272" r:id="rId6"/>
    <p:sldId id="271" r:id="rId7"/>
    <p:sldId id="273" r:id="rId8"/>
    <p:sldId id="274" r:id="rId9"/>
    <p:sldId id="275" r:id="rId10"/>
    <p:sldId id="276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E360-FBC4-734F-B2D6-6222C8AAAE32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D9027-0D6D-2347-87AC-5DC3C6C64D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809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D9027-0D6D-2347-87AC-5DC3C6C64D0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83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D9027-0D6D-2347-87AC-5DC3C6C64D0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025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D9027-0D6D-2347-87AC-5DC3C6C64D0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89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4110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9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2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59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047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4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4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76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1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3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0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1F2E6-5B88-F349-BE74-6780CDCB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6/16 meeting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2065CC-6D40-AC42-B6C4-578EE98E9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3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cell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0828"/>
            <a:ext cx="10252553" cy="3581400"/>
          </a:xfrm>
        </p:spPr>
        <p:txBody>
          <a:bodyPr>
            <a:normAutofit/>
          </a:bodyPr>
          <a:lstStyle/>
          <a:p>
            <a:r>
              <a:rPr kumimoji="1" lang="en-US" altLang="zh-TW" sz="2800" dirty="0"/>
              <a:t>DW01_add : </a:t>
            </a:r>
            <a:r>
              <a:rPr kumimoji="1" lang="en-US" altLang="zh-TW" sz="2800" dirty="0" err="1"/>
              <a:t>pparch</a:t>
            </a:r>
            <a:r>
              <a:rPr kumimoji="1" lang="en-US" altLang="zh-TW" sz="2800" dirty="0"/>
              <a:t> -&gt; </a:t>
            </a:r>
            <a:r>
              <a:rPr kumimoji="1" lang="en" altLang="zh-TW" sz="2800" dirty="0"/>
              <a:t>d</a:t>
            </a:r>
            <a:r>
              <a:rPr lang="en" altLang="zh-TW" sz="2800" dirty="0"/>
              <a:t>elay-optimized flexible parallel-prefix </a:t>
            </a:r>
            <a:endParaRPr kumimoji="1" lang="en-US" altLang="zh-TW" sz="2800" dirty="0"/>
          </a:p>
          <a:p>
            <a:r>
              <a:rPr kumimoji="1" lang="en-US" altLang="zh-TW" sz="2800" dirty="0"/>
              <a:t>DW01_sub : </a:t>
            </a:r>
            <a:r>
              <a:rPr kumimoji="1" lang="en-US" altLang="zh-TW" sz="2800" dirty="0" err="1"/>
              <a:t>pparch</a:t>
            </a:r>
            <a:r>
              <a:rPr kumimoji="1" lang="en-US" altLang="zh-TW" sz="2800" dirty="0"/>
              <a:t>  -&gt; </a:t>
            </a:r>
            <a:r>
              <a:rPr kumimoji="1" lang="en" altLang="zh-TW" sz="2800" dirty="0"/>
              <a:t>d</a:t>
            </a:r>
            <a:r>
              <a:rPr lang="en" altLang="zh-TW" sz="2800" dirty="0"/>
              <a:t>elay-optimized flexible parallel-prefix </a:t>
            </a:r>
            <a:endParaRPr kumimoji="1" lang="en-US" altLang="zh-TW" sz="2800" dirty="0"/>
          </a:p>
          <a:p>
            <a:pPr marL="0" indent="0">
              <a:buNone/>
            </a:pPr>
            <a:endParaRPr kumimoji="1" lang="en-US" altLang="zh-TW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F96CCE-329F-3C4D-B680-A0075946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6" y="3113314"/>
            <a:ext cx="4078479" cy="31622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555E26-114F-6D4F-AA46-4F11A5E8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59" y="2936421"/>
            <a:ext cx="6697063" cy="16110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6317EF-529D-CB4C-8677-6D610E4DF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59" y="4686301"/>
            <a:ext cx="6797020" cy="16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3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922B6-DD53-E74B-B277-8AD7A45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Test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E9F1A0-E907-E84E-AC40-64FF362E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709583"/>
              </p:ext>
            </p:extLst>
          </p:nvPr>
        </p:nvGraphicFramePr>
        <p:xfrm>
          <a:off x="1919666" y="1824353"/>
          <a:ext cx="9183762" cy="434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27">
                  <a:extLst>
                    <a:ext uri="{9D8B030D-6E8A-4147-A177-3AD203B41FA5}">
                      <a16:colId xmlns:a16="http://schemas.microsoft.com/office/drawing/2014/main" val="2792169022"/>
                    </a:ext>
                  </a:extLst>
                </a:gridCol>
                <a:gridCol w="1530627">
                  <a:extLst>
                    <a:ext uri="{9D8B030D-6E8A-4147-A177-3AD203B41FA5}">
                      <a16:colId xmlns:a16="http://schemas.microsoft.com/office/drawing/2014/main" val="404893831"/>
                    </a:ext>
                  </a:extLst>
                </a:gridCol>
                <a:gridCol w="1530627">
                  <a:extLst>
                    <a:ext uri="{9D8B030D-6E8A-4147-A177-3AD203B41FA5}">
                      <a16:colId xmlns:a16="http://schemas.microsoft.com/office/drawing/2014/main" val="3939427930"/>
                    </a:ext>
                  </a:extLst>
                </a:gridCol>
                <a:gridCol w="1530627">
                  <a:extLst>
                    <a:ext uri="{9D8B030D-6E8A-4147-A177-3AD203B41FA5}">
                      <a16:colId xmlns:a16="http://schemas.microsoft.com/office/drawing/2014/main" val="2789096274"/>
                    </a:ext>
                  </a:extLst>
                </a:gridCol>
                <a:gridCol w="1530627">
                  <a:extLst>
                    <a:ext uri="{9D8B030D-6E8A-4147-A177-3AD203B41FA5}">
                      <a16:colId xmlns:a16="http://schemas.microsoft.com/office/drawing/2014/main" val="3917390337"/>
                    </a:ext>
                  </a:extLst>
                </a:gridCol>
                <a:gridCol w="1530627">
                  <a:extLst>
                    <a:ext uri="{9D8B030D-6E8A-4147-A177-3AD203B41FA5}">
                      <a16:colId xmlns:a16="http://schemas.microsoft.com/office/drawing/2014/main" val="3044542931"/>
                    </a:ext>
                  </a:extLst>
                </a:gridCol>
              </a:tblGrid>
              <a:tr h="9341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Synthesis</a:t>
                      </a:r>
                    </a:p>
                    <a:p>
                      <a:pPr algn="ctr"/>
                      <a:r>
                        <a:rPr lang="en-US" altLang="zh-TW" sz="2000" dirty="0"/>
                        <a:t>Cycle Time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Pattern 1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Pattern 2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Pattern 3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Benchmark</a:t>
                      </a:r>
                    </a:p>
                    <a:p>
                      <a:pPr algn="ctr"/>
                      <a:r>
                        <a:rPr lang="en-US" altLang="zh-TW" sz="20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Arrival</a:t>
                      </a:r>
                    </a:p>
                    <a:p>
                      <a:pPr algn="ctr"/>
                      <a:r>
                        <a:rPr lang="en-US" altLang="zh-TW" sz="2000" dirty="0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824109"/>
                  </a:ext>
                </a:extLst>
              </a:tr>
              <a:tr h="833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2.2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2.1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2.2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2.2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F0"/>
                          </a:solidFill>
                        </a:rPr>
                        <a:t>2.2 ns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1.98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8701"/>
                  </a:ext>
                </a:extLst>
              </a:tr>
              <a:tr h="833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2.6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2.4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2.4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2.2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F0"/>
                          </a:solidFill>
                        </a:rPr>
                        <a:t>2.5 ns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2.38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66310"/>
                  </a:ext>
                </a:extLst>
              </a:tr>
              <a:tr h="9127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3.8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3.1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3.1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F0"/>
                          </a:solidFill>
                        </a:rPr>
                        <a:t>3.6 ns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3.58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03944"/>
                  </a:ext>
                </a:extLst>
              </a:tr>
              <a:tr h="833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4.4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3.4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3.3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3.3 ns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F0"/>
                          </a:solidFill>
                        </a:rPr>
                        <a:t>4.1 ns</a:t>
                      </a:r>
                      <a:endParaRPr lang="zh-TW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4.18 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5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03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D951A1-7B1A-074C-BCBC-21227D39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2641"/>
            <a:ext cx="9601200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Some case wouldn’t occur.</a:t>
            </a:r>
          </a:p>
          <a:p>
            <a:pPr marL="0" indent="0">
              <a:buNone/>
            </a:pPr>
            <a:r>
              <a:rPr lang="en-US" altLang="zh-TW" sz="2800" dirty="0"/>
              <a:t>-&gt; There are some address which we won’t arrive.</a:t>
            </a:r>
          </a:p>
          <a:p>
            <a:pPr marL="0" indent="0">
              <a:buNone/>
            </a:pPr>
            <a:r>
              <a:rPr lang="en-US" altLang="zh-TW" sz="2800" dirty="0"/>
              <a:t>-&gt; Instruction address is 32 bits, but memory contains 256 words, which only uses 10 bits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2800" dirty="0"/>
              <a:t>Not exactly know the architecture of computing cell.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2800" dirty="0"/>
              <a:t>More details I didn’t notice.</a:t>
            </a: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77F269-DCA2-024A-8144-1596A90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Why cannot occur tight bound?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5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6A56922-83E0-944B-A43B-0B677204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63" y="1752093"/>
            <a:ext cx="10177945" cy="46290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BE067E-1D61-E44D-9B64-9CAAE433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Area vs Cycle time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E444227-134A-6040-9B56-229FE3A0F855}"/>
              </a:ext>
            </a:extLst>
          </p:cNvPr>
          <p:cNvSpPr/>
          <p:nvPr/>
        </p:nvSpPr>
        <p:spPr>
          <a:xfrm>
            <a:off x="7040285" y="4171219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9DB48C-D4D4-1449-A687-90943D27324F}"/>
              </a:ext>
            </a:extLst>
          </p:cNvPr>
          <p:cNvSpPr/>
          <p:nvPr/>
        </p:nvSpPr>
        <p:spPr>
          <a:xfrm>
            <a:off x="5833153" y="3811623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DD2597-517C-A246-8429-C8A5C3B69277}"/>
              </a:ext>
            </a:extLst>
          </p:cNvPr>
          <p:cNvSpPr/>
          <p:nvPr/>
        </p:nvSpPr>
        <p:spPr>
          <a:xfrm>
            <a:off x="3427289" y="3429000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29F730C-059E-BD49-9DA7-006F68D4FBE2}"/>
              </a:ext>
            </a:extLst>
          </p:cNvPr>
          <p:cNvSpPr/>
          <p:nvPr/>
        </p:nvSpPr>
        <p:spPr>
          <a:xfrm>
            <a:off x="2604729" y="2759567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55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Flow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0828"/>
            <a:ext cx="10820401" cy="44413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Select cycle time to synthesis.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i="1" dirty="0" err="1"/>
              <a:t>report_timing</a:t>
            </a:r>
            <a:r>
              <a:rPr kumimoji="1" lang="en-US" altLang="zh-TW" sz="2800" i="1" dirty="0"/>
              <a:t> </a:t>
            </a:r>
            <a:r>
              <a:rPr kumimoji="1" lang="en-US" altLang="zh-TW" sz="2800" dirty="0"/>
              <a:t>: critical path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sz="2800" i="1" dirty="0" err="1"/>
              <a:t>report_timing</a:t>
            </a:r>
            <a:r>
              <a:rPr lang="en" altLang="zh-TW" sz="2800" i="1" dirty="0"/>
              <a:t> –</a:t>
            </a:r>
            <a:r>
              <a:rPr lang="en-US" altLang="zh-TW" sz="2800" i="1" dirty="0"/>
              <a:t>path end : </a:t>
            </a:r>
            <a:r>
              <a:rPr lang="en-US" altLang="zh-TW" sz="2800" dirty="0"/>
              <a:t>all endpoint slack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i="1" dirty="0" err="1"/>
              <a:t>report_resources</a:t>
            </a:r>
            <a:r>
              <a:rPr lang="en-US" altLang="zh-TW" sz="2800" i="1" dirty="0"/>
              <a:t> : </a:t>
            </a:r>
            <a:r>
              <a:rPr lang="en-US" altLang="zh-TW" sz="2800" dirty="0"/>
              <a:t>check cell architecture</a:t>
            </a:r>
            <a:endParaRPr lang="en-US" altLang="zh-TW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Collect then information and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Gate-level simulation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9478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EFC9E-2FE8-5E42-A5A2-F2B4FFF5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i="1" dirty="0" err="1"/>
              <a:t>report_timing</a:t>
            </a:r>
            <a:endParaRPr kumimoji="1" lang="zh-TW" altLang="en-US" i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D8C2D74-95E0-FF49-A4B2-E50C553D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57" y="1842406"/>
            <a:ext cx="4786652" cy="473256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96009B-4DA9-AA47-AB98-D3858D65F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517" y="0"/>
            <a:ext cx="4339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EFC9E-2FE8-5E42-A5A2-F2B4FFF5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i="1" dirty="0" err="1"/>
              <a:t>report_timing</a:t>
            </a:r>
            <a:r>
              <a:rPr kumimoji="1" lang="en-US" altLang="zh-TW" i="1" dirty="0"/>
              <a:t> –path end</a:t>
            </a:r>
            <a:endParaRPr kumimoji="1" lang="zh-TW" altLang="en-US" i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299A52-AA29-7345-A4ED-F83C724E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681" y="1428750"/>
            <a:ext cx="4815164" cy="53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5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Related instructions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0828"/>
            <a:ext cx="10252553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add, sub, </a:t>
            </a:r>
            <a:r>
              <a:rPr kumimoji="1" lang="en-US" altLang="zh-TW" sz="2800" dirty="0" err="1"/>
              <a:t>srl</a:t>
            </a:r>
            <a:r>
              <a:rPr kumimoji="1" lang="en-US" altLang="zh-TW" sz="2800" dirty="0"/>
              <a:t>, </a:t>
            </a:r>
            <a:r>
              <a:rPr kumimoji="1" lang="en-US" altLang="zh-TW" sz="2800" dirty="0" err="1"/>
              <a:t>sll</a:t>
            </a:r>
            <a:r>
              <a:rPr kumimoji="1" lang="en-US" altLang="zh-TW" sz="28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 err="1"/>
              <a:t>beq</a:t>
            </a:r>
            <a:r>
              <a:rPr kumimoji="1" lang="en-US" altLang="zh-TW" sz="2800" dirty="0"/>
              <a:t>, </a:t>
            </a:r>
            <a:r>
              <a:rPr kumimoji="1" lang="en-US" altLang="zh-TW" sz="2800" dirty="0" err="1"/>
              <a:t>bne</a:t>
            </a:r>
            <a:endParaRPr kumimoji="1"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load, store…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5644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Five stage pipeline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0828"/>
            <a:ext cx="10252553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Instruction Fetch : IF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Instruction Decode :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Execute(ALU) : EX</a:t>
            </a:r>
            <a:endParaRPr kumimoji="1" lang="en-US" altLang="zh-TW" sz="2800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Memory : MEM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Write back to register : WB</a:t>
            </a:r>
          </a:p>
        </p:txBody>
      </p:sp>
    </p:spTree>
    <p:extLst>
      <p:ext uri="{BB962C8B-B14F-4D97-AF65-F5344CB8AC3E}">
        <p14:creationId xmlns:p14="http://schemas.microsoft.com/office/powerpoint/2010/main" val="70738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Instruction flow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0828"/>
            <a:ext cx="10252553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Load data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Occur load-use hazard : MEM forwarding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Occur data hazard : WB forwarding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Run over every instruction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Make ALU path longer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Take control of next instruction address (branch)</a:t>
            </a:r>
          </a:p>
        </p:txBody>
      </p:sp>
    </p:spTree>
    <p:extLst>
      <p:ext uri="{BB962C8B-B14F-4D97-AF65-F5344CB8AC3E}">
        <p14:creationId xmlns:p14="http://schemas.microsoft.com/office/powerpoint/2010/main" val="279591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7" y="400049"/>
            <a:ext cx="2721429" cy="5336721"/>
          </a:xfrm>
        </p:spPr>
        <p:txBody>
          <a:bodyPr/>
          <a:lstStyle/>
          <a:p>
            <a:r>
              <a:rPr kumimoji="1" lang="en-US" altLang="zh-TW"/>
              <a:t>Check </a:t>
            </a:r>
            <a:r>
              <a:rPr kumimoji="1" lang="en-US" altLang="zh-TW" dirty="0"/>
              <a:t>cell: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en-US" altLang="zh-TW" sz="2600" i="1" dirty="0" err="1"/>
              <a:t>report_resources</a:t>
            </a:r>
            <a:endParaRPr kumimoji="1" lang="zh-TW" altLang="en-US" sz="2600" i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90DF23-1361-1645-B3A7-692CF0460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03" y="315941"/>
            <a:ext cx="7123783" cy="62261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55DBE6-00B9-DD48-BD30-52B431C3B0F5}"/>
              </a:ext>
            </a:extLst>
          </p:cNvPr>
          <p:cNvSpPr/>
          <p:nvPr/>
        </p:nvSpPr>
        <p:spPr>
          <a:xfrm>
            <a:off x="4016828" y="4201885"/>
            <a:ext cx="7021286" cy="243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6497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{F1B8CA7B-13E2-8C48-95CE-71CA9D329F93}tf10001072</Template>
  <TotalTime>4248</TotalTime>
  <Words>279</Words>
  <Application>Microsoft Macintosh PowerPoint</Application>
  <PresentationFormat>寬螢幕</PresentationFormat>
  <Paragraphs>78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裁剪</vt:lpstr>
      <vt:lpstr>6/16 meeting</vt:lpstr>
      <vt:lpstr>Area vs Cycle time</vt:lpstr>
      <vt:lpstr>Flow</vt:lpstr>
      <vt:lpstr>report_timing</vt:lpstr>
      <vt:lpstr>report_timing –path end</vt:lpstr>
      <vt:lpstr>Related instructions</vt:lpstr>
      <vt:lpstr>Five stage pipeline</vt:lpstr>
      <vt:lpstr>Instruction flow</vt:lpstr>
      <vt:lpstr>Check cell:  report_resources</vt:lpstr>
      <vt:lpstr>Check cell</vt:lpstr>
      <vt:lpstr>Test</vt:lpstr>
      <vt:lpstr>Why cannot occur tight bound?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73</cp:revision>
  <dcterms:created xsi:type="dcterms:W3CDTF">2021-03-29T15:00:42Z</dcterms:created>
  <dcterms:modified xsi:type="dcterms:W3CDTF">2021-06-16T08:15:53Z</dcterms:modified>
</cp:coreProperties>
</file>