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4"/>
  </p:notesMasterIdLst>
  <p:handoutMasterIdLst>
    <p:handoutMasterId r:id="rId35"/>
  </p:handoutMasterIdLst>
  <p:sldIdLst>
    <p:sldId id="355" r:id="rId2"/>
    <p:sldId id="390" r:id="rId3"/>
    <p:sldId id="372" r:id="rId4"/>
    <p:sldId id="373" r:id="rId5"/>
    <p:sldId id="374" r:id="rId6"/>
    <p:sldId id="375" r:id="rId7"/>
    <p:sldId id="387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67" r:id="rId19"/>
    <p:sldId id="386" r:id="rId20"/>
    <p:sldId id="388" r:id="rId21"/>
    <p:sldId id="362" r:id="rId22"/>
    <p:sldId id="359" r:id="rId23"/>
    <p:sldId id="363" r:id="rId24"/>
    <p:sldId id="360" r:id="rId25"/>
    <p:sldId id="364" r:id="rId26"/>
    <p:sldId id="361" r:id="rId27"/>
    <p:sldId id="365" r:id="rId28"/>
    <p:sldId id="366" r:id="rId29"/>
    <p:sldId id="369" r:id="rId30"/>
    <p:sldId id="370" r:id="rId31"/>
    <p:sldId id="371" r:id="rId32"/>
    <p:sldId id="389" r:id="rId33"/>
  </p:sldIdLst>
  <p:sldSz cx="9144000" cy="6858000" type="screen4x3"/>
  <p:notesSz cx="10234613" cy="71040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" initials="J" lastIdx="11" clrIdx="0"/>
  <p:cmAuthor id="2" name="Windows 使用者" initials="W使" lastIdx="2" clrIdx="1"/>
  <p:cmAuthor id="3" name="CYYAO" initials="C" lastIdx="1" clrIdx="2">
    <p:extLst>
      <p:ext uri="{19B8F6BF-5375-455C-9EA6-DF929625EA0E}">
        <p15:presenceInfo xmlns:p15="http://schemas.microsoft.com/office/powerpoint/2012/main" userId="CYY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2"/>
    <a:srgbClr val="FBD8BC"/>
    <a:srgbClr val="FFF2CC"/>
    <a:srgbClr val="F5F5F5"/>
    <a:srgbClr val="FBFBFB"/>
    <a:srgbClr val="D9E2F3"/>
    <a:srgbClr val="0000CC"/>
    <a:srgbClr val="009900"/>
    <a:srgbClr val="FFFFFF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3" autoAdjust="0"/>
    <p:restoredTop sz="89394" autoAdjust="0"/>
  </p:normalViewPr>
  <p:slideViewPr>
    <p:cSldViewPr snapToGrid="0">
      <p:cViewPr>
        <p:scale>
          <a:sx n="120" d="100"/>
          <a:sy n="120" d="100"/>
        </p:scale>
        <p:origin x="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3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/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/>
      <dgm:t>
        <a:bodyPr/>
        <a:lstStyle/>
        <a:p>
          <a:r>
            <a:rPr kumimoji="1" lang="en-US" b="1"/>
            <a:t>Folded</a:t>
          </a:r>
          <a:endParaRPr lang="zh-TW" b="1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2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/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/>
      <dgm:t>
        <a:bodyPr/>
        <a:lstStyle/>
        <a:p>
          <a:r>
            <a:rPr kumimoji="1" lang="en-US" b="1"/>
            <a:t>Folded</a:t>
          </a:r>
          <a:endParaRPr lang="zh-TW" b="1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3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>
        <a:solidFill>
          <a:schemeClr val="accent2"/>
        </a:solidFill>
      </dgm:spPr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/>
      <dgm:t>
        <a:bodyPr/>
        <a:lstStyle/>
        <a:p>
          <a:r>
            <a:rPr kumimoji="1" lang="en-US" b="1"/>
            <a:t>Folded</a:t>
          </a:r>
          <a:endParaRPr lang="zh-TW" b="1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3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>
        <a:solidFill>
          <a:schemeClr val="accent3"/>
        </a:solidFill>
      </dgm:spPr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>
        <a:solidFill>
          <a:schemeClr val="accent2"/>
        </a:solidFill>
      </dgm:spPr>
      <dgm:t>
        <a:bodyPr/>
        <a:lstStyle/>
        <a:p>
          <a:r>
            <a:rPr kumimoji="1" lang="en-US" b="1" dirty="0"/>
            <a:t>Folded</a:t>
          </a:r>
          <a:endParaRPr lang="zh-TW" b="1" dirty="0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2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/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/>
      <dgm:t>
        <a:bodyPr/>
        <a:lstStyle/>
        <a:p>
          <a:r>
            <a:rPr kumimoji="1" lang="en-US" b="1"/>
            <a:t>Folded</a:t>
          </a:r>
          <a:endParaRPr lang="zh-TW" b="1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3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>
        <a:solidFill>
          <a:schemeClr val="accent3"/>
        </a:solidFill>
      </dgm:spPr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>
        <a:solidFill>
          <a:schemeClr val="accent2"/>
        </a:solidFill>
      </dgm:spPr>
      <dgm:t>
        <a:bodyPr/>
        <a:lstStyle/>
        <a:p>
          <a:r>
            <a:rPr kumimoji="1" lang="en-US" b="1" dirty="0"/>
            <a:t>Folded</a:t>
          </a:r>
          <a:endParaRPr lang="zh-TW" b="1" dirty="0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Folded</a:t>
          </a:r>
          <a:endParaRPr lang="zh-TW" sz="1900" b="1" kern="120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Folded</a:t>
          </a:r>
          <a:endParaRPr lang="zh-TW" sz="1900" b="1" kern="120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Folded</a:t>
          </a:r>
          <a:endParaRPr lang="zh-TW" sz="1900" b="1" kern="120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Folded</a:t>
          </a:r>
          <a:endParaRPr lang="zh-TW" sz="1900" b="1" kern="1200" dirty="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Folded</a:t>
          </a:r>
          <a:endParaRPr lang="zh-TW" sz="1900" b="1" kern="120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Folded</a:t>
          </a:r>
          <a:endParaRPr lang="zh-TW" sz="1900" b="1" kern="1200" dirty="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6109" y="1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B5C7D3D3-43CA-4488-B0B4-7D9A8AA03A0C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747383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6109" y="6747383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5A263592-05C8-4AE0-8AF7-8B04174C84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52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6437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9" cy="356437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C9BC9CD5-4BDA-4193-B98A-B1D6B83F1283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248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24E09542-1283-4A9B-9106-BA2907344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3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613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949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96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14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98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96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63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3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52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There is a transformation missing at the beginning of the streamlining block, which is the absorb. </a:t>
            </a:r>
            <a:r>
              <a:rPr lang="en" altLang="zh-TW" u="sng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AbsorbSignBiasIntoMultiThreshold</a:t>
            </a:r>
            <a:r>
              <a:rPr lang="en" altLang="zh-TW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()</a:t>
            </a:r>
            <a:r>
              <a:rPr lang="en" altLang="zh-TW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transformation. This transformation would normally set the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out_bias</a:t>
            </a:r>
            <a:r>
              <a:rPr lang="en" altLang="zh-TW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attributes accordingly.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013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05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按一下以編輯母片子標題樣式</a:t>
            </a:r>
          </a:p>
        </p:txBody>
      </p:sp>
      <p:pic>
        <p:nvPicPr>
          <p:cNvPr id="12" name="Picture 12" descr="校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92" y="56984"/>
            <a:ext cx="640847" cy="64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785810" y="37696"/>
            <a:ext cx="175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NTU GIEE</a:t>
            </a:r>
            <a:r>
              <a:rPr lang="en-US" altLang="zh-TW" sz="1600" b="1" i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EECS </a:t>
            </a:r>
            <a:endParaRPr lang="zh-TW" altLang="en-US" sz="1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147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127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8125" y="685800"/>
            <a:ext cx="2016125" cy="55514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9750" y="685800"/>
            <a:ext cx="5895975" cy="555148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100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400" b="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68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9791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152000"/>
            <a:ext cx="3960000" cy="525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4000" y="1152000"/>
            <a:ext cx="3960000" cy="525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6767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00" y="1152000"/>
            <a:ext cx="3960000" cy="64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00" y="1800000"/>
            <a:ext cx="3958976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2000"/>
            <a:ext cx="3960000" cy="64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799999"/>
            <a:ext cx="3960000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539750" y="364290"/>
            <a:ext cx="80645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kern="0" dirty="0">
                <a:solidFill>
                  <a:schemeClr val="tx1"/>
                </a:solidFill>
                <a:effectLst/>
              </a:rPr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451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807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92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1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992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64290"/>
            <a:ext cx="80645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52000"/>
            <a:ext cx="8064500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785810" y="37696"/>
            <a:ext cx="175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NTU GIEE</a:t>
            </a:r>
            <a:r>
              <a:rPr lang="en-US" altLang="zh-TW" sz="1600" b="1" i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EECS </a:t>
            </a:r>
            <a:endParaRPr lang="zh-TW" altLang="en-US" sz="1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238901" y="6404948"/>
            <a:ext cx="74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24C3954-D35D-4824-A269-B712E7E04215}" type="slidenum">
              <a:rPr lang="zh-TW" altLang="en-US" sz="1600" b="0" smtClean="0">
                <a:latin typeface="+mj-lt"/>
              </a:rPr>
              <a:pPr algn="r"/>
              <a:t>‹#›</a:t>
            </a:fld>
            <a:endParaRPr lang="zh-TW" altLang="en-US" sz="1600" b="0" dirty="0">
              <a:latin typeface="+mj-lt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539750" y="1049375"/>
            <a:ext cx="806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060" name="Picture 12" descr="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92" y="56984"/>
            <a:ext cx="640847" cy="64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SzPct val="75000"/>
        <a:buFont typeface="Wingdings" panose="05000000000000000000" pitchFamily="2" charset="2"/>
        <a:buChar char="u"/>
        <a:defRPr kumimoji="1" sz="2800" b="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60000"/>
        <a:buFont typeface="Wingdings" panose="05000000000000000000" pitchFamily="2" charset="2"/>
        <a:buChar char="u"/>
        <a:defRPr kumimoji="1" sz="2400" b="0">
          <a:solidFill>
            <a:schemeClr val="tx1"/>
          </a:solidFill>
          <a:latin typeface="+mj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anose="05000000000000000000" pitchFamily="2" charset="2"/>
        <a:buChar char="Ø"/>
        <a:defRPr kumimoji="1" sz="2000" b="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SzPct val="80000"/>
        <a:buFont typeface="Wingdings" panose="05000000000000000000" pitchFamily="2" charset="2"/>
        <a:buChar char="p"/>
        <a:defRPr kumimoji="1" sz="1800" b="0">
          <a:solidFill>
            <a:schemeClr val="tx1"/>
          </a:solidFill>
          <a:latin typeface="+mj-lt"/>
          <a:ea typeface="+mn-ea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l"/>
        <a:defRPr kumimoji="1" sz="1600" b="0">
          <a:solidFill>
            <a:schemeClr val="tx1"/>
          </a:solidFill>
          <a:latin typeface="+mj-lt"/>
          <a:ea typeface="+mn-ea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xilinx.github.io/fin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n.readthedocs.io/en/latest/source_code/finn.transformation.fpgadataflow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1263" y="1647825"/>
            <a:ext cx="8181474" cy="1470025"/>
          </a:xfrm>
        </p:spPr>
        <p:txBody>
          <a:bodyPr/>
          <a:lstStyle/>
          <a:p>
            <a:r>
              <a:rPr kumimoji="1" lang="en-US" altLang="zh-TW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High Accuracy Image Classifier Inference on PYNQ-Z2</a:t>
            </a:r>
            <a:endParaRPr kumimoji="1" lang="zh-TW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0" y="3594100"/>
            <a:ext cx="9143999" cy="2589530"/>
          </a:xfrm>
        </p:spPr>
        <p:txBody>
          <a:bodyPr/>
          <a:lstStyle/>
          <a:p>
            <a:r>
              <a:rPr lang="en-US" altLang="zh-TW" sz="2400" dirty="0"/>
              <a:t>Team8</a:t>
            </a:r>
          </a:p>
          <a:p>
            <a:r>
              <a:rPr lang="en-US" altLang="zh-TW" sz="2400" dirty="0">
                <a:ea typeface="Songti TC" panose="02010600040101010101" pitchFamily="2" charset="-120"/>
              </a:rPr>
              <a:t>b07901073</a:t>
            </a:r>
            <a:r>
              <a:rPr lang="zh-TW" altLang="en-US" sz="2400" dirty="0">
                <a:ea typeface="Songti TC" panose="02010600040101010101" pitchFamily="2" charset="-120"/>
              </a:rPr>
              <a:t>吳秉軒</a:t>
            </a:r>
            <a:r>
              <a:rPr lang="en-US" altLang="zh-TW" sz="2400" dirty="0">
                <a:ea typeface="Songti TC" panose="02010600040101010101" pitchFamily="2" charset="-120"/>
              </a:rPr>
              <a:t> </a:t>
            </a:r>
            <a:r>
              <a:rPr lang="zh-TW" altLang="en-US" sz="2400" dirty="0">
                <a:ea typeface="Songti TC" panose="02010600040101010101" pitchFamily="2" charset="-120"/>
              </a:rPr>
              <a:t> </a:t>
            </a:r>
            <a:r>
              <a:rPr lang="en-US" altLang="zh-TW" sz="2400" dirty="0">
                <a:ea typeface="Songti TC" panose="02010600040101010101" pitchFamily="2" charset="-120"/>
              </a:rPr>
              <a:t>r11943012</a:t>
            </a:r>
            <a:r>
              <a:rPr lang="zh-TW" altLang="en-US" sz="2400" dirty="0">
                <a:ea typeface="Songti TC" panose="02010600040101010101" pitchFamily="2" charset="-120"/>
              </a:rPr>
              <a:t>曾維雋 </a:t>
            </a:r>
            <a:r>
              <a:rPr lang="en-US" altLang="zh-TW" sz="2400" dirty="0">
                <a:ea typeface="Songti TC" panose="02010600040101010101" pitchFamily="2" charset="-120"/>
              </a:rPr>
              <a:t> r11943043</a:t>
            </a:r>
            <a:r>
              <a:rPr lang="zh-TW" altLang="en-US" sz="2400" dirty="0">
                <a:ea typeface="Songti TC" panose="02010600040101010101" pitchFamily="2" charset="-120"/>
              </a:rPr>
              <a:t>潘奕亘</a:t>
            </a:r>
            <a:endParaRPr lang="en-US" altLang="zh-TW" sz="2400" dirty="0">
              <a:ea typeface="Songti TC" panose="02010600040101010101" pitchFamily="2" charset="-120"/>
            </a:endParaRPr>
          </a:p>
          <a:p>
            <a:r>
              <a:rPr lang="en-US" altLang="zh-TW" sz="2400" i="1" dirty="0"/>
              <a:t>Graduate Institute of Electronics Engineering </a:t>
            </a:r>
            <a:endParaRPr lang="zh-TW" altLang="en-US" sz="2400" dirty="0"/>
          </a:p>
          <a:p>
            <a:r>
              <a:rPr lang="en-US" altLang="zh-TW" sz="2400" dirty="0"/>
              <a:t>National Taiwan University</a:t>
            </a:r>
            <a:endParaRPr kumimoji="1" lang="en-US" altLang="zh-TW" sz="2400" dirty="0"/>
          </a:p>
          <a:p>
            <a:r>
              <a:rPr lang="en-US" altLang="zh-TW" sz="2400" dirty="0"/>
              <a:t>Dec 29</a:t>
            </a:r>
            <a:r>
              <a:rPr lang="en-US" altLang="zh-TW" sz="2400" baseline="30000" dirty="0"/>
              <a:t>th</a:t>
            </a:r>
            <a:r>
              <a:rPr lang="en-US" altLang="zh-TW" sz="2400" dirty="0"/>
              <a:t>, 2022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06052" y="-250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6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19513-F426-FFB7-5A8C-616842AA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Observation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D81395-D00B-7A9F-534A-2AC40791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Last block of ResNet18</a:t>
            </a:r>
          </a:p>
          <a:p>
            <a:pPr lvl="1"/>
            <a:r>
              <a:rPr lang="en-US" altLang="zh-TW" dirty="0"/>
              <a:t>Take about 75% of model’s parameters</a:t>
            </a:r>
          </a:p>
          <a:p>
            <a:r>
              <a:rPr lang="en-US" altLang="zh-TW" dirty="0"/>
              <a:t>Duplicand of </a:t>
            </a:r>
            <a:r>
              <a:rPr lang="en-US" altLang="zh-TW" dirty="0" err="1"/>
              <a:t>ResNet</a:t>
            </a:r>
            <a:r>
              <a:rPr lang="en-US" altLang="zh-TW" dirty="0"/>
              <a:t> block</a:t>
            </a:r>
          </a:p>
          <a:p>
            <a:pPr lvl="1"/>
            <a:r>
              <a:rPr lang="en-US" altLang="zh-TW" dirty="0"/>
              <a:t>2 for each </a:t>
            </a:r>
            <a:r>
              <a:rPr lang="en-US" altLang="zh-TW" dirty="0" err="1"/>
              <a:t>ResNet</a:t>
            </a:r>
            <a:r>
              <a:rPr lang="en-US" altLang="zh-TW" dirty="0"/>
              <a:t> block in ResNet18</a:t>
            </a:r>
          </a:p>
          <a:p>
            <a:r>
              <a:rPr lang="en-US" altLang="zh-TW" dirty="0"/>
              <a:t>ResNet8</a:t>
            </a:r>
          </a:p>
          <a:p>
            <a:pPr lvl="1"/>
            <a:r>
              <a:rPr lang="en-US" altLang="zh-TW" dirty="0"/>
              <a:t>Remove last block &amp; 1 duplicand</a:t>
            </a:r>
          </a:p>
          <a:p>
            <a:pPr lvl="1"/>
            <a:r>
              <a:rPr lang="en-US" altLang="zh-TW" dirty="0"/>
              <a:t>Little impact on accuracy</a:t>
            </a:r>
          </a:p>
          <a:p>
            <a:pPr lvl="2"/>
            <a:r>
              <a:rPr lang="en-US" altLang="zh-TW" dirty="0"/>
              <a:t>92.54% -&gt; 90.11%</a:t>
            </a:r>
          </a:p>
          <a:p>
            <a:pPr lvl="1"/>
            <a:r>
              <a:rPr lang="en-US" altLang="zh-TW" dirty="0"/>
              <a:t>Large impact on resources (</a:t>
            </a:r>
            <a:r>
              <a:rPr lang="en-US" altLang="zh-TW" dirty="0" err="1"/>
              <a:t>onnx</a:t>
            </a:r>
            <a:r>
              <a:rPr lang="en-US" altLang="zh-TW" dirty="0"/>
              <a:t> file)</a:t>
            </a:r>
          </a:p>
          <a:p>
            <a:pPr lvl="2"/>
            <a:r>
              <a:rPr lang="en-US" altLang="zh-TW" dirty="0"/>
              <a:t>~44000kB -&gt; ~4900kB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81AE5B-A36A-57FD-EA90-467E02BBB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52"/>
          <a:stretch/>
        </p:blipFill>
        <p:spPr>
          <a:xfrm>
            <a:off x="7053943" y="1157196"/>
            <a:ext cx="1762366" cy="54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2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E6F4D-650A-A79B-2BF1-DB868F35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Observation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ED440-61A2-D8B7-0D57-D20C36A5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Search on channel &amp; bit width</a:t>
            </a:r>
          </a:p>
          <a:p>
            <a:pPr lvl="1"/>
            <a:r>
              <a:rPr lang="en-US" altLang="zh-TW" dirty="0"/>
              <a:t>Channel: 8~64</a:t>
            </a:r>
          </a:p>
          <a:p>
            <a:pPr lvl="1"/>
            <a:r>
              <a:rPr kumimoji="1" lang="en-US" altLang="zh-TW" dirty="0"/>
              <a:t>Bit width: 4~8</a:t>
            </a:r>
          </a:p>
          <a:p>
            <a:r>
              <a:rPr lang="en-US" altLang="zh-TW" dirty="0"/>
              <a:t>Conclusion</a:t>
            </a:r>
          </a:p>
          <a:p>
            <a:pPr lvl="1"/>
            <a:r>
              <a:rPr lang="en-US" altLang="zh-TW" dirty="0"/>
              <a:t>Suitable number of layer (for a specific accuracy)</a:t>
            </a:r>
          </a:p>
          <a:p>
            <a:pPr lvl="1"/>
            <a:r>
              <a:rPr lang="en-US" altLang="zh-TW" dirty="0"/>
              <a:t>Adjust channel and bit width</a:t>
            </a:r>
          </a:p>
          <a:p>
            <a:pPr lvl="2"/>
            <a:r>
              <a:rPr lang="en-US" altLang="zh-TW" dirty="0"/>
              <a:t>Impact: channel &gt; bit width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17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4F493-ED50-4AF7-B802-7E2915C6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Light-weight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5C3AF-9BB3-4C03-8E0E-1A495EE7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Resnet8-6w6a</a:t>
            </a:r>
          </a:p>
          <a:p>
            <a:r>
              <a:rPr lang="en-US" altLang="zh-TW" dirty="0"/>
              <a:t>Accuracy: 84.51% 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↓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8.03%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Total parameter: 77,360 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↓ 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99%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903682C-FF29-2A44-9BE2-C8CE2C4B1007}"/>
              </a:ext>
            </a:extLst>
          </p:cNvPr>
          <p:cNvGrpSpPr/>
          <p:nvPr/>
        </p:nvGrpSpPr>
        <p:grpSpPr>
          <a:xfrm>
            <a:off x="6522362" y="2007880"/>
            <a:ext cx="2621638" cy="3332154"/>
            <a:chOff x="6271682" y="2200386"/>
            <a:chExt cx="2621638" cy="333215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D8B5177-2FC8-4332-8029-5996765CC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682" y="2200386"/>
              <a:ext cx="2467782" cy="3332154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9D05926-558C-8D3E-BA60-FEFD3773EC32}"/>
                </a:ext>
              </a:extLst>
            </p:cNvPr>
            <p:cNvSpPr txBox="1"/>
            <p:nvPr/>
          </p:nvSpPr>
          <p:spPr>
            <a:xfrm>
              <a:off x="7104186" y="2598023"/>
              <a:ext cx="465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16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CD97CD-795C-08B5-B801-CAF74EF286B6}"/>
                </a:ext>
              </a:extLst>
            </p:cNvPr>
            <p:cNvSpPr txBox="1"/>
            <p:nvPr/>
          </p:nvSpPr>
          <p:spPr>
            <a:xfrm>
              <a:off x="7104186" y="2969998"/>
              <a:ext cx="6081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16, /2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20C74D0-D675-D73F-B3C6-36F97E66B41D}"/>
                </a:ext>
              </a:extLst>
            </p:cNvPr>
            <p:cNvSpPr txBox="1"/>
            <p:nvPr/>
          </p:nvSpPr>
          <p:spPr>
            <a:xfrm>
              <a:off x="7104186" y="3307820"/>
              <a:ext cx="465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16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BCDA08A-AF28-4E96-4EC1-9A45434C2024}"/>
                </a:ext>
              </a:extLst>
            </p:cNvPr>
            <p:cNvSpPr txBox="1"/>
            <p:nvPr/>
          </p:nvSpPr>
          <p:spPr>
            <a:xfrm>
              <a:off x="7018434" y="3656034"/>
              <a:ext cx="3545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32</a:t>
              </a:r>
              <a:endParaRPr kumimoji="1" lang="zh-TW" altLang="en-US" sz="105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B40EFD1-28C1-9109-8385-08E68404E553}"/>
                </a:ext>
              </a:extLst>
            </p:cNvPr>
            <p:cNvSpPr txBox="1"/>
            <p:nvPr/>
          </p:nvSpPr>
          <p:spPr>
            <a:xfrm>
              <a:off x="7081046" y="3984463"/>
              <a:ext cx="465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32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1B5FD1-4791-77C9-7979-776AAF727192}"/>
                </a:ext>
              </a:extLst>
            </p:cNvPr>
            <p:cNvSpPr txBox="1"/>
            <p:nvPr/>
          </p:nvSpPr>
          <p:spPr>
            <a:xfrm>
              <a:off x="7094561" y="4323052"/>
              <a:ext cx="465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64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E21ED69-7BF2-AF82-F691-D352223B3123}"/>
                </a:ext>
              </a:extLst>
            </p:cNvPr>
            <p:cNvSpPr txBox="1"/>
            <p:nvPr/>
          </p:nvSpPr>
          <p:spPr>
            <a:xfrm>
              <a:off x="7084936" y="4648239"/>
              <a:ext cx="465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64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0F3E7C0-D213-68F3-EAE9-8DB7509AA72A}"/>
                </a:ext>
              </a:extLst>
            </p:cNvPr>
            <p:cNvSpPr txBox="1"/>
            <p:nvPr/>
          </p:nvSpPr>
          <p:spPr>
            <a:xfrm>
              <a:off x="8108083" y="3100803"/>
              <a:ext cx="719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16*16</a:t>
              </a:r>
              <a:endParaRPr kumimoji="1" lang="zh-TW" altLang="en-US" sz="14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1C04EA5-905D-E5EE-D8FA-A8A23747FF46}"/>
                </a:ext>
              </a:extLst>
            </p:cNvPr>
            <p:cNvSpPr txBox="1"/>
            <p:nvPr/>
          </p:nvSpPr>
          <p:spPr>
            <a:xfrm>
              <a:off x="8173926" y="3780000"/>
              <a:ext cx="719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8*8 </a:t>
              </a:r>
              <a:endParaRPr kumimoji="1" lang="zh-TW" altLang="en-US" sz="16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479F8C9-7B01-0063-F7F4-FA7161144F8F}"/>
                </a:ext>
              </a:extLst>
            </p:cNvPr>
            <p:cNvSpPr txBox="1"/>
            <p:nvPr/>
          </p:nvSpPr>
          <p:spPr>
            <a:xfrm>
              <a:off x="8173926" y="4415385"/>
              <a:ext cx="719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4*4 </a:t>
              </a:r>
              <a:endParaRPr kumimoji="1" lang="zh-TW" altLang="en-US" sz="16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9082B69-D21B-8156-9AA4-4EDC554A59EB}"/>
                </a:ext>
              </a:extLst>
            </p:cNvPr>
            <p:cNvSpPr/>
            <p:nvPr/>
          </p:nvSpPr>
          <p:spPr bwMode="auto">
            <a:xfrm>
              <a:off x="8586666" y="3780000"/>
              <a:ext cx="135214" cy="3352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42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aphicFrame>
        <p:nvGraphicFramePr>
          <p:cNvPr id="20" name="表格 6">
            <a:extLst>
              <a:ext uri="{FF2B5EF4-FFF2-40B4-BE49-F238E27FC236}">
                <a16:creationId xmlns:a16="http://schemas.microsoft.com/office/drawing/2014/main" id="{58F7190E-5926-7E46-86A8-D8121C32B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49587"/>
              </p:ext>
            </p:extLst>
          </p:nvPr>
        </p:nvGraphicFramePr>
        <p:xfrm>
          <a:off x="539751" y="2915323"/>
          <a:ext cx="5524167" cy="271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89">
                  <a:extLst>
                    <a:ext uri="{9D8B030D-6E8A-4147-A177-3AD203B41FA5}">
                      <a16:colId xmlns:a16="http://schemas.microsoft.com/office/drawing/2014/main" val="912721012"/>
                    </a:ext>
                  </a:extLst>
                </a:gridCol>
                <a:gridCol w="1841389">
                  <a:extLst>
                    <a:ext uri="{9D8B030D-6E8A-4147-A177-3AD203B41FA5}">
                      <a16:colId xmlns:a16="http://schemas.microsoft.com/office/drawing/2014/main" val="965032752"/>
                    </a:ext>
                  </a:extLst>
                </a:gridCol>
                <a:gridCol w="1841389">
                  <a:extLst>
                    <a:ext uri="{9D8B030D-6E8A-4147-A177-3AD203B41FA5}">
                      <a16:colId xmlns:a16="http://schemas.microsoft.com/office/drawing/2014/main" val="1283665912"/>
                    </a:ext>
                  </a:extLst>
                </a:gridCol>
              </a:tblGrid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 of Param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Decreased 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27115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3914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4,608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53572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14,336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791038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57,344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10831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82420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Fully-connected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6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50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5B6CE-9C43-4E1C-B668-5A1EB456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Max-utilized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54622-668D-4E3E-85DC-AED79DAA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Maximize the utilization to get higher accuracy (~90%)</a:t>
            </a:r>
          </a:p>
          <a:p>
            <a:pPr lvl="1"/>
            <a:r>
              <a:rPr lang="en-US" altLang="zh-TW" dirty="0"/>
              <a:t>Truncate the model to fit in the PYNQ-Z2</a:t>
            </a:r>
          </a:p>
          <a:p>
            <a:pPr lvl="2"/>
            <a:r>
              <a:rPr lang="en-US" altLang="zh-TW" dirty="0"/>
              <a:t>Reduce layer</a:t>
            </a:r>
          </a:p>
          <a:p>
            <a:pPr lvl="2"/>
            <a:r>
              <a:rPr lang="en-US" altLang="zh-TW" dirty="0"/>
              <a:t>Reduce channel</a:t>
            </a:r>
          </a:p>
          <a:p>
            <a:pPr lvl="1"/>
            <a:r>
              <a:rPr lang="en-US" altLang="zh-TW" dirty="0"/>
              <a:t>Maximize the resource</a:t>
            </a:r>
          </a:p>
          <a:p>
            <a:pPr lvl="2"/>
            <a:r>
              <a:rPr lang="en-US" altLang="zh-TW" dirty="0"/>
              <a:t>Slightly increase channels</a:t>
            </a:r>
          </a:p>
          <a:p>
            <a:pPr lvl="2"/>
            <a:r>
              <a:rPr lang="en-US" altLang="zh-TW" dirty="0"/>
              <a:t>Slightly increase bit width</a:t>
            </a:r>
          </a:p>
          <a:p>
            <a:pPr lvl="1"/>
            <a:r>
              <a:rPr lang="en-US" altLang="zh-TW" dirty="0"/>
              <a:t>Approach ideal accuracy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45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C0EC7-4CE8-4F7A-8D99-843FB517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Resnet10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8A74C-9219-45E0-A803-AD1FF15E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Resnet10-4w4a</a:t>
            </a:r>
          </a:p>
          <a:p>
            <a:r>
              <a:rPr lang="en-US" altLang="zh-TW" dirty="0"/>
              <a:t>Accuracy: 91.57%</a:t>
            </a:r>
          </a:p>
          <a:p>
            <a:r>
              <a:rPr lang="en-US" altLang="zh-TW" dirty="0"/>
              <a:t>Total parameter: 4,897,472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C71F10-2A36-42AD-9401-8915036E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218" y="1767160"/>
            <a:ext cx="2137418" cy="393884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5DA31D-B298-8F4C-8776-B564C924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22440"/>
              </p:ext>
            </p:extLst>
          </p:nvPr>
        </p:nvGraphicFramePr>
        <p:xfrm>
          <a:off x="827409" y="2915323"/>
          <a:ext cx="5236508" cy="271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254">
                  <a:extLst>
                    <a:ext uri="{9D8B030D-6E8A-4147-A177-3AD203B41FA5}">
                      <a16:colId xmlns:a16="http://schemas.microsoft.com/office/drawing/2014/main" val="912721012"/>
                    </a:ext>
                  </a:extLst>
                </a:gridCol>
                <a:gridCol w="2618254">
                  <a:extLst>
                    <a:ext uri="{9D8B030D-6E8A-4147-A177-3AD203B41FA5}">
                      <a16:colId xmlns:a16="http://schemas.microsoft.com/office/drawing/2014/main" val="965032752"/>
                    </a:ext>
                  </a:extLst>
                </a:gridCol>
              </a:tblGrid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 of Param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27115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1,728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3914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73,728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53572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229,376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791038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917,504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10831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3,670,016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61159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Fully-connected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5,120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4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9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4F493-ED50-4AF7-B802-7E2915C6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Resnet8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5C3AF-9BB3-4C03-8E0E-1A495EE7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Resnet8-4w4a</a:t>
            </a:r>
          </a:p>
          <a:p>
            <a:r>
              <a:rPr lang="en-US" altLang="zh-TW" dirty="0"/>
              <a:t>Accuracy: 89.98%</a:t>
            </a:r>
          </a:p>
          <a:p>
            <a:r>
              <a:rPr lang="en-US" altLang="zh-TW" dirty="0"/>
              <a:t>Total parameter: 1,224,896 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↓ </a:t>
            </a:r>
            <a:r>
              <a:rPr lang="en-US" altLang="zh-TW" dirty="0">
                <a:solidFill>
                  <a:srgbClr val="333333"/>
                </a:solidFill>
                <a:latin typeface="Helvetica Neue" panose="02000503000000020004" pitchFamily="2" charset="0"/>
              </a:rPr>
              <a:t>75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%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8B5177-2FC8-4332-8029-5996765C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190" y="2238887"/>
            <a:ext cx="2467782" cy="3332154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7DF964-BE25-8E4B-964F-1798EB1E7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10501"/>
              </p:ext>
            </p:extLst>
          </p:nvPr>
        </p:nvGraphicFramePr>
        <p:xfrm>
          <a:off x="827409" y="2915323"/>
          <a:ext cx="5236508" cy="2323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254">
                  <a:extLst>
                    <a:ext uri="{9D8B030D-6E8A-4147-A177-3AD203B41FA5}">
                      <a16:colId xmlns:a16="http://schemas.microsoft.com/office/drawing/2014/main" val="912721012"/>
                    </a:ext>
                  </a:extLst>
                </a:gridCol>
                <a:gridCol w="2618254">
                  <a:extLst>
                    <a:ext uri="{9D8B030D-6E8A-4147-A177-3AD203B41FA5}">
                      <a16:colId xmlns:a16="http://schemas.microsoft.com/office/drawing/2014/main" val="965032752"/>
                    </a:ext>
                  </a:extLst>
                </a:gridCol>
              </a:tblGrid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 of Param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27115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1,728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3914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73,728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53572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229,376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791038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917,504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10831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Fully-connected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2,560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4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6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7108B-AD8B-4693-8BCE-BAF94028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half of the channel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3EA25-043F-4C35-9B0C-9EA5A175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Resnet8-4w4a</a:t>
            </a:r>
          </a:p>
          <a:p>
            <a:r>
              <a:rPr lang="en-US" altLang="zh-TW" dirty="0"/>
              <a:t>Accuracy: 87.63%</a:t>
            </a:r>
          </a:p>
          <a:p>
            <a:r>
              <a:rPr lang="en-US" altLang="zh-TW" dirty="0"/>
              <a:t>Total parameter: 307,296 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↓ </a:t>
            </a:r>
            <a:r>
              <a:rPr lang="en-US" altLang="zh-TW" dirty="0"/>
              <a:t>75%)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BD620D-935F-4D0C-992E-B9CFF085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42" y="2127183"/>
            <a:ext cx="2497661" cy="3383103"/>
          </a:xfrm>
          <a:prstGeom prst="rect">
            <a:avLst/>
          </a:prstGeom>
        </p:spPr>
      </p:pic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3963B85-AC3E-474A-B96E-9D70EBEE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56987"/>
              </p:ext>
            </p:extLst>
          </p:nvPr>
        </p:nvGraphicFramePr>
        <p:xfrm>
          <a:off x="539751" y="2915323"/>
          <a:ext cx="5524167" cy="2323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89">
                  <a:extLst>
                    <a:ext uri="{9D8B030D-6E8A-4147-A177-3AD203B41FA5}">
                      <a16:colId xmlns:a16="http://schemas.microsoft.com/office/drawing/2014/main" val="912721012"/>
                    </a:ext>
                  </a:extLst>
                </a:gridCol>
                <a:gridCol w="1841389">
                  <a:extLst>
                    <a:ext uri="{9D8B030D-6E8A-4147-A177-3AD203B41FA5}">
                      <a16:colId xmlns:a16="http://schemas.microsoft.com/office/drawing/2014/main" val="965032752"/>
                    </a:ext>
                  </a:extLst>
                </a:gridCol>
                <a:gridCol w="1841389">
                  <a:extLst>
                    <a:ext uri="{9D8B030D-6E8A-4147-A177-3AD203B41FA5}">
                      <a16:colId xmlns:a16="http://schemas.microsoft.com/office/drawing/2014/main" val="1283665912"/>
                    </a:ext>
                  </a:extLst>
                </a:gridCol>
              </a:tblGrid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 of Param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Decreased 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27115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3914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18,432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53572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57,344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791038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229,376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10831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Fully-connected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6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99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F5BA4-1F33-423D-B17C-609A1DDA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Increase channel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82C5B-8A8B-4CF0-AF45-D6656488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Resnet8-4w4a</a:t>
            </a:r>
          </a:p>
          <a:p>
            <a:r>
              <a:rPr lang="en-US" altLang="zh-TW" dirty="0"/>
              <a:t>Best accuracy</a:t>
            </a:r>
          </a:p>
          <a:p>
            <a:pPr lvl="1"/>
            <a:r>
              <a:rPr lang="en-US" altLang="zh-TW" dirty="0"/>
              <a:t>Increase number of channel of the last group</a:t>
            </a:r>
          </a:p>
          <a:p>
            <a:pPr lvl="1"/>
            <a:r>
              <a:rPr lang="en-US" altLang="zh-TW" dirty="0"/>
              <a:t>Accuracy: 88.5%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↑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0.87%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0F922D-0135-41D2-8BAA-D9CB7EE2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82344"/>
              </p:ext>
            </p:extLst>
          </p:nvPr>
        </p:nvGraphicFramePr>
        <p:xfrm>
          <a:off x="539749" y="3178207"/>
          <a:ext cx="80645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84">
                  <a:extLst>
                    <a:ext uri="{9D8B030D-6E8A-4147-A177-3AD203B41FA5}">
                      <a16:colId xmlns:a16="http://schemas.microsoft.com/office/drawing/2014/main" val="3026744777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6199859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645306658"/>
                    </a:ext>
                  </a:extLst>
                </a:gridCol>
                <a:gridCol w="1046038">
                  <a:extLst>
                    <a:ext uri="{9D8B030D-6E8A-4147-A177-3AD203B41FA5}">
                      <a16:colId xmlns:a16="http://schemas.microsoft.com/office/drawing/2014/main" val="2826524504"/>
                    </a:ext>
                  </a:extLst>
                </a:gridCol>
                <a:gridCol w="1253688">
                  <a:extLst>
                    <a:ext uri="{9D8B030D-6E8A-4147-A177-3AD203B41FA5}">
                      <a16:colId xmlns:a16="http://schemas.microsoft.com/office/drawing/2014/main" val="1953028232"/>
                    </a:ext>
                  </a:extLst>
                </a:gridCol>
                <a:gridCol w="819279">
                  <a:extLst>
                    <a:ext uri="{9D8B030D-6E8A-4147-A177-3AD203B41FA5}">
                      <a16:colId xmlns:a16="http://schemas.microsoft.com/office/drawing/2014/main" val="1890125245"/>
                    </a:ext>
                  </a:extLst>
                </a:gridCol>
                <a:gridCol w="1163503">
                  <a:extLst>
                    <a:ext uri="{9D8B030D-6E8A-4147-A177-3AD203B41FA5}">
                      <a16:colId xmlns:a16="http://schemas.microsoft.com/office/drawing/2014/main" val="4142792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 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70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87.63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33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First group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88.09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8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Middle group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87.85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5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Last group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88.5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12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86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5044E-77CA-4E0F-BFF5-0588F475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Increase bit width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62FDA-1B0D-4C01-9CEC-60B5DE1F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Resnet8-5w5a</a:t>
            </a:r>
          </a:p>
          <a:p>
            <a:r>
              <a:rPr lang="en-US" altLang="zh-TW" dirty="0"/>
              <a:t>Best accuracy</a:t>
            </a:r>
          </a:p>
          <a:p>
            <a:pPr lvl="1"/>
            <a:r>
              <a:rPr lang="en-US" altLang="zh-TW" dirty="0"/>
              <a:t>5 bits for all layers</a:t>
            </a:r>
          </a:p>
          <a:p>
            <a:pPr lvl="1"/>
            <a:r>
              <a:rPr lang="en-US" altLang="zh-TW" dirty="0"/>
              <a:t>Accuracy: 89.33% 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↑</a:t>
            </a:r>
            <a:r>
              <a:rPr lang="en-US" altLang="zh-TW" dirty="0">
                <a:solidFill>
                  <a:srgbClr val="333333"/>
                </a:solidFill>
                <a:latin typeface="Helvetica Neue" panose="02000503000000020004" pitchFamily="2" charset="0"/>
              </a:rPr>
              <a:t>1.7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%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3B29779-3614-8D40-AD9C-4D91B3A45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65716"/>
              </p:ext>
            </p:extLst>
          </p:nvPr>
        </p:nvGraphicFramePr>
        <p:xfrm>
          <a:off x="539748" y="3178207"/>
          <a:ext cx="8064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92">
                  <a:extLst>
                    <a:ext uri="{9D8B030D-6E8A-4147-A177-3AD203B41FA5}">
                      <a16:colId xmlns:a16="http://schemas.microsoft.com/office/drawing/2014/main" val="3026744777"/>
                    </a:ext>
                  </a:extLst>
                </a:gridCol>
                <a:gridCol w="979652">
                  <a:extLst>
                    <a:ext uri="{9D8B030D-6E8A-4147-A177-3AD203B41FA5}">
                      <a16:colId xmlns:a16="http://schemas.microsoft.com/office/drawing/2014/main" val="61998599"/>
                    </a:ext>
                  </a:extLst>
                </a:gridCol>
                <a:gridCol w="1152072">
                  <a:extLst>
                    <a:ext uri="{9D8B030D-6E8A-4147-A177-3AD203B41FA5}">
                      <a16:colId xmlns:a16="http://schemas.microsoft.com/office/drawing/2014/main" val="2645306658"/>
                    </a:ext>
                  </a:extLst>
                </a:gridCol>
                <a:gridCol w="1152072">
                  <a:extLst>
                    <a:ext uri="{9D8B030D-6E8A-4147-A177-3AD203B41FA5}">
                      <a16:colId xmlns:a16="http://schemas.microsoft.com/office/drawing/2014/main" val="2826524504"/>
                    </a:ext>
                  </a:extLst>
                </a:gridCol>
                <a:gridCol w="1152072">
                  <a:extLst>
                    <a:ext uri="{9D8B030D-6E8A-4147-A177-3AD203B41FA5}">
                      <a16:colId xmlns:a16="http://schemas.microsoft.com/office/drawing/2014/main" val="1953028232"/>
                    </a:ext>
                  </a:extLst>
                </a:gridCol>
                <a:gridCol w="1152072">
                  <a:extLst>
                    <a:ext uri="{9D8B030D-6E8A-4147-A177-3AD203B41FA5}">
                      <a16:colId xmlns:a16="http://schemas.microsoft.com/office/drawing/2014/main" val="1890125245"/>
                    </a:ext>
                  </a:extLst>
                </a:gridCol>
                <a:gridCol w="1152072">
                  <a:extLst>
                    <a:ext uri="{9D8B030D-6E8A-4147-A177-3AD203B41FA5}">
                      <a16:colId xmlns:a16="http://schemas.microsoft.com/office/drawing/2014/main" val="4142792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 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70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All 4b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87.63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33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First + last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88.23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8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88.15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5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All 5b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89.33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12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6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B8204-22C4-7C2C-BFBA-53FD1EEC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Software issue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C3607-5F38-9D71-CBCF-45C29B8D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onnx</a:t>
            </a:r>
            <a:r>
              <a:rPr lang="en-US" altLang="zh-TW" dirty="0"/>
              <a:t> generation</a:t>
            </a:r>
          </a:p>
          <a:p>
            <a:pPr lvl="1"/>
            <a:r>
              <a:rPr lang="en-US" altLang="zh-TW" dirty="0"/>
              <a:t>Should use </a:t>
            </a:r>
            <a:r>
              <a:rPr lang="en-US" altLang="zh-TW" dirty="0" err="1"/>
              <a:t>QuantIdentity</a:t>
            </a:r>
            <a:r>
              <a:rPr lang="en-US" altLang="zh-TW" dirty="0"/>
              <a:t> for shortcut</a:t>
            </a:r>
          </a:p>
          <a:p>
            <a:pPr lvl="1"/>
            <a:r>
              <a:rPr lang="en-US" altLang="zh-TW" dirty="0"/>
              <a:t>Should put model on CPU before export</a:t>
            </a:r>
          </a:p>
          <a:p>
            <a:r>
              <a:rPr lang="en-US" altLang="zh-TW" dirty="0" err="1"/>
              <a:t>onnx</a:t>
            </a:r>
            <a:r>
              <a:rPr lang="en-US" altLang="zh-TW" dirty="0"/>
              <a:t> size</a:t>
            </a:r>
          </a:p>
          <a:p>
            <a:pPr lvl="1"/>
            <a:r>
              <a:rPr lang="en-US" altLang="zh-TW" dirty="0"/>
              <a:t>Only represent resource of parameter</a:t>
            </a:r>
          </a:p>
          <a:p>
            <a:pPr lvl="1"/>
            <a:r>
              <a:rPr lang="en-US" altLang="zh-TW" dirty="0"/>
              <a:t>Synthesize result also involve architecture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433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Goal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Training setting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Immigrate to QNN,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onnx</a:t>
            </a:r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Model selection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Software issue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FINN implementation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Conclusion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Reference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01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Goal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Training setting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Immigrate to QNN, </a:t>
            </a:r>
            <a:r>
              <a:rPr lang="en-US" altLang="zh-TW" dirty="0" err="1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onnx</a:t>
            </a:r>
            <a:endParaRPr lang="en-US" altLang="zh-TW" dirty="0">
              <a:solidFill>
                <a:schemeClr val="accent3"/>
              </a:solidFill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Model selection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Software issue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FINN implementation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Transform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Issue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Result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Conclusion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Reference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3959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 of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52000"/>
            <a:ext cx="2940869" cy="5256000"/>
          </a:xfrm>
        </p:spPr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VGG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Convolution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Max pooling</a:t>
            </a:r>
          </a:p>
          <a:p>
            <a:pPr lvl="1"/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  <p:pic>
        <p:nvPicPr>
          <p:cNvPr id="5122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38B0D7B1-8A29-CE44-96AB-824E3A8EE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97" b="33620"/>
          <a:stretch/>
        </p:blipFill>
        <p:spPr bwMode="auto">
          <a:xfrm>
            <a:off x="1738670" y="2507227"/>
            <a:ext cx="1352958" cy="425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architecture of ResNet-50-vd. (a) Stem block; (b) Stage1-Block1;... |  Download Scientific Diagram">
            <a:extLst>
              <a:ext uri="{FF2B5EF4-FFF2-40B4-BE49-F238E27FC236}">
                <a16:creationId xmlns:a16="http://schemas.microsoft.com/office/drawing/2014/main" id="{AAE95C09-C4FB-4C41-BFE3-45887752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615" y="3126657"/>
            <a:ext cx="3443313" cy="365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44E4498-E112-3241-916E-25FC9406FFA9}"/>
              </a:ext>
            </a:extLst>
          </p:cNvPr>
          <p:cNvSpPr txBox="1">
            <a:spLocks/>
          </p:cNvSpPr>
          <p:nvPr/>
        </p:nvSpPr>
        <p:spPr bwMode="auto">
          <a:xfrm>
            <a:off x="4366138" y="1152000"/>
            <a:ext cx="2940869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ResNet</a:t>
            </a:r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Convolution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Max pooling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Short-cut path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Average pooling</a:t>
            </a: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261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Transform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18404"/>
              </p:ext>
            </p:extLst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6" y="1152000"/>
            <a:ext cx="4825464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ResNet</a:t>
            </a:r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-dependent flow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Tackle with the operations of Resnet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Quantized Neural Network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Accelerate the transform flow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More flexible for testing</a:t>
            </a: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436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Transform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6" y="1152000"/>
            <a:ext cx="4825464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Linear streamline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Similar to VGG’s flow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Non-linear streamline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Short-cut path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MoveLinearPastEltwiseAdd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FFF64-8F44-E04F-B94D-73A234203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641" y="4627215"/>
            <a:ext cx="3117727" cy="17807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73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Transform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426616"/>
              </p:ext>
            </p:extLst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5" y="1152000"/>
            <a:ext cx="5237395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BNN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InferBinaryMatrixVectorActivation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InferQuantizedMatrixVectorActivation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QNN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InferQuantizedMatrixVectorActivation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119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Transform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48539"/>
              </p:ext>
            </p:extLst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5" y="1152000"/>
            <a:ext cx="4991589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Folded parameter setting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Configure PE, SIMD and FIFO 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There are some constraints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SIMD must divide </a:t>
            </a:r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IFMChannels</a:t>
            </a:r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pPr lvl="1"/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MatrixVectorActivaton</a:t>
            </a:r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 requires SIMD &gt;= MW/1024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FIFO depth doesn’t have big effect on resource utilization</a:t>
            </a: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014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Issue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5" y="1152000"/>
            <a:ext cx="5158737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Assertion error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Signed output requires </a:t>
            </a:r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actval</a:t>
            </a:r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 &lt; 0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Solution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AbsorbSignBiasIntoMultiThreshold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 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Add it to the beginning of Streamlined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Absorb signed int bias into </a:t>
            </a:r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MultiThreshold</a:t>
            </a:r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 and re-evaluate the output type.</a:t>
            </a:r>
          </a:p>
        </p:txBody>
      </p:sp>
    </p:spTree>
    <p:extLst>
      <p:ext uri="{BB962C8B-B14F-4D97-AF65-F5344CB8AC3E}">
        <p14:creationId xmlns:p14="http://schemas.microsoft.com/office/powerpoint/2010/main" val="552611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Issue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5" y="1152000"/>
            <a:ext cx="5237395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Folded output shape is not consistent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Fpgadataflow.InsertDWC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Fpgadataflow.InsertFIFO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Eliminate these commands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DWC(data width converter) may cause error.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BE979A-C47E-8545-BA4F-0D5C5745F7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965" y="5669777"/>
            <a:ext cx="5237396" cy="7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37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High accuracy version (ResNet10,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Microsoft JhengHei" panose="020B0604030504040204" pitchFamily="34" charset="-120"/>
              </a:rPr>
              <a:t>90.11%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)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02FBBF4-4B9C-874F-ABDE-E42AB6D31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88855"/>
              </p:ext>
            </p:extLst>
          </p:nvPr>
        </p:nvGraphicFramePr>
        <p:xfrm>
          <a:off x="569620" y="1780465"/>
          <a:ext cx="4002380" cy="462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95">
                  <a:extLst>
                    <a:ext uri="{9D8B030D-6E8A-4147-A177-3AD203B41FA5}">
                      <a16:colId xmlns:a16="http://schemas.microsoft.com/office/drawing/2014/main" val="3849484713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590350954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2174788710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866556598"/>
                    </a:ext>
                  </a:extLst>
                </a:gridCol>
              </a:tblGrid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Layer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W bit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Shape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Channel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4355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3164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321017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26790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74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62182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816456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39562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043400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4x4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256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38100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318376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9F18490-DDB0-AB45-A6E2-F39FD5B1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98433"/>
              </p:ext>
            </p:extLst>
          </p:nvPr>
        </p:nvGraphicFramePr>
        <p:xfrm>
          <a:off x="4793381" y="1780465"/>
          <a:ext cx="4002380" cy="251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658">
                  <a:extLst>
                    <a:ext uri="{9D8B030D-6E8A-4147-A177-3AD203B41FA5}">
                      <a16:colId xmlns:a16="http://schemas.microsoft.com/office/drawing/2014/main" val="2464639436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1395754442"/>
                    </a:ext>
                  </a:extLst>
                </a:gridCol>
                <a:gridCol w="779646">
                  <a:extLst>
                    <a:ext uri="{9D8B030D-6E8A-4147-A177-3AD203B41FA5}">
                      <a16:colId xmlns:a16="http://schemas.microsoft.com/office/drawing/2014/main" val="3759686525"/>
                    </a:ext>
                  </a:extLst>
                </a:gridCol>
                <a:gridCol w="1153303">
                  <a:extLst>
                    <a:ext uri="{9D8B030D-6E8A-4147-A177-3AD203B41FA5}">
                      <a16:colId xmlns:a16="http://schemas.microsoft.com/office/drawing/2014/main" val="1026190898"/>
                    </a:ext>
                  </a:extLst>
                </a:gridCol>
              </a:tblGrid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Element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ResNet10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PYNQ-Z2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83598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121%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53200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8331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36070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FF (slice)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96921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91%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106400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869950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127%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619422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BUFG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13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073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High accuracy version (ResNet8, </a:t>
            </a:r>
            <a:r>
              <a:rPr lang="en-US" altLang="zh-TW" dirty="0">
                <a:solidFill>
                  <a:schemeClr val="accent6"/>
                </a:solidFill>
                <a:latin typeface="+mn-lt"/>
                <a:ea typeface="Microsoft JhengHei" panose="020B0604030504040204" pitchFamily="34" charset="-120"/>
              </a:rPr>
              <a:t>89.33%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)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02FBBF4-4B9C-874F-ABDE-E42AB6D31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77804"/>
              </p:ext>
            </p:extLst>
          </p:nvPr>
        </p:nvGraphicFramePr>
        <p:xfrm>
          <a:off x="569620" y="1780465"/>
          <a:ext cx="4002380" cy="420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95">
                  <a:extLst>
                    <a:ext uri="{9D8B030D-6E8A-4147-A177-3AD203B41FA5}">
                      <a16:colId xmlns:a16="http://schemas.microsoft.com/office/drawing/2014/main" val="3849484713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590350954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2174788710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866556598"/>
                    </a:ext>
                  </a:extLst>
                </a:gridCol>
              </a:tblGrid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Layer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W bit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Shape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Channel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4355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3164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321017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26790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74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62182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816456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39562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043400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381005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9F18490-DDB0-AB45-A6E2-F39FD5B1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5513"/>
              </p:ext>
            </p:extLst>
          </p:nvPr>
        </p:nvGraphicFramePr>
        <p:xfrm>
          <a:off x="4793381" y="1780465"/>
          <a:ext cx="4002380" cy="251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658">
                  <a:extLst>
                    <a:ext uri="{9D8B030D-6E8A-4147-A177-3AD203B41FA5}">
                      <a16:colId xmlns:a16="http://schemas.microsoft.com/office/drawing/2014/main" val="2464639436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1395754442"/>
                    </a:ext>
                  </a:extLst>
                </a:gridCol>
                <a:gridCol w="779646">
                  <a:extLst>
                    <a:ext uri="{9D8B030D-6E8A-4147-A177-3AD203B41FA5}">
                      <a16:colId xmlns:a16="http://schemas.microsoft.com/office/drawing/2014/main" val="3759686525"/>
                    </a:ext>
                  </a:extLst>
                </a:gridCol>
                <a:gridCol w="1153303">
                  <a:extLst>
                    <a:ext uri="{9D8B030D-6E8A-4147-A177-3AD203B41FA5}">
                      <a16:colId xmlns:a16="http://schemas.microsoft.com/office/drawing/2014/main" val="1026190898"/>
                    </a:ext>
                  </a:extLst>
                </a:gridCol>
              </a:tblGrid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Element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ResNet8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PYNQ-Z2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83598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76%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53200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8331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36070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FF (slice)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106400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869950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619422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BUFG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13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09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Goal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Training setting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Immigrate to QNN,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onnx</a:t>
            </a:r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Model selection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Software issue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FINN implementation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Conclusion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Reference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4533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Lightweight version (ResNet10, </a:t>
            </a:r>
            <a:r>
              <a:rPr lang="en-US" altLang="zh-TW" dirty="0">
                <a:solidFill>
                  <a:schemeClr val="accent6"/>
                </a:solidFill>
                <a:latin typeface="+mn-lt"/>
                <a:ea typeface="Microsoft JhengHei" panose="020B0604030504040204" pitchFamily="34" charset="-120"/>
              </a:rPr>
              <a:t>84.51%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)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02FBBF4-4B9C-874F-ABDE-E42AB6D31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21785"/>
              </p:ext>
            </p:extLst>
          </p:nvPr>
        </p:nvGraphicFramePr>
        <p:xfrm>
          <a:off x="569620" y="1780465"/>
          <a:ext cx="4002380" cy="462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95">
                  <a:extLst>
                    <a:ext uri="{9D8B030D-6E8A-4147-A177-3AD203B41FA5}">
                      <a16:colId xmlns:a16="http://schemas.microsoft.com/office/drawing/2014/main" val="3849484713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590350954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2174788710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866556598"/>
                    </a:ext>
                  </a:extLst>
                </a:gridCol>
              </a:tblGrid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Layer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W bit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Shape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Channel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4355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3164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321017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26790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127760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74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62182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816456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39562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4x4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043400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381005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9F18490-DDB0-AB45-A6E2-F39FD5B1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41598"/>
              </p:ext>
            </p:extLst>
          </p:nvPr>
        </p:nvGraphicFramePr>
        <p:xfrm>
          <a:off x="4793381" y="1780465"/>
          <a:ext cx="4002380" cy="251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658">
                  <a:extLst>
                    <a:ext uri="{9D8B030D-6E8A-4147-A177-3AD203B41FA5}">
                      <a16:colId xmlns:a16="http://schemas.microsoft.com/office/drawing/2014/main" val="2464639436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1395754442"/>
                    </a:ext>
                  </a:extLst>
                </a:gridCol>
                <a:gridCol w="779646">
                  <a:extLst>
                    <a:ext uri="{9D8B030D-6E8A-4147-A177-3AD203B41FA5}">
                      <a16:colId xmlns:a16="http://schemas.microsoft.com/office/drawing/2014/main" val="3759686525"/>
                    </a:ext>
                  </a:extLst>
                </a:gridCol>
                <a:gridCol w="1153303">
                  <a:extLst>
                    <a:ext uri="{9D8B030D-6E8A-4147-A177-3AD203B41FA5}">
                      <a16:colId xmlns:a16="http://schemas.microsoft.com/office/drawing/2014/main" val="1026190898"/>
                    </a:ext>
                  </a:extLst>
                </a:gridCol>
              </a:tblGrid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Element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ResNet8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PYNQ-Z2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83598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35617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53200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8331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36070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FF (slice)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46435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106400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869950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619422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BUFG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13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77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Model truncation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Critical layer: last convolution layer</a:t>
            </a:r>
            <a:endParaRPr lang="en-US" altLang="zh-TW" u="sng" dirty="0">
              <a:latin typeface="+mn-lt"/>
              <a:ea typeface="Microsoft JhengHei" panose="020B0604030504040204" pitchFamily="34" charset="-120"/>
            </a:endParaRP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Impact: channel &gt; bit width</a:t>
            </a:r>
          </a:p>
          <a:p>
            <a:pPr lvl="1"/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Parameter suggestion (for PYNQ-Z2)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Layer: ~10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Bit width: 4-6 bits</a:t>
            </a:r>
          </a:p>
          <a:p>
            <a:pPr lvl="1"/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FINN implementation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Model-dependent transform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At most 80% HW utilization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9F18490-DDB0-AB45-A6E2-F39FD5B1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73737"/>
              </p:ext>
            </p:extLst>
          </p:nvPr>
        </p:nvGraphicFramePr>
        <p:xfrm>
          <a:off x="4674870" y="3429000"/>
          <a:ext cx="4214388" cy="293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57">
                  <a:extLst>
                    <a:ext uri="{9D8B030D-6E8A-4147-A177-3AD203B41FA5}">
                      <a16:colId xmlns:a16="http://schemas.microsoft.com/office/drawing/2014/main" val="2464639436"/>
                    </a:ext>
                  </a:extLst>
                </a:gridCol>
                <a:gridCol w="1386038">
                  <a:extLst>
                    <a:ext uri="{9D8B030D-6E8A-4147-A177-3AD203B41FA5}">
                      <a16:colId xmlns:a16="http://schemas.microsoft.com/office/drawing/2014/main" val="1395754442"/>
                    </a:ext>
                  </a:extLst>
                </a:gridCol>
                <a:gridCol w="1520793">
                  <a:extLst>
                    <a:ext uri="{9D8B030D-6E8A-4147-A177-3AD203B41FA5}">
                      <a16:colId xmlns:a16="http://schemas.microsoft.com/office/drawing/2014/main" val="3759686525"/>
                    </a:ext>
                  </a:extLst>
                </a:gridCol>
              </a:tblGrid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Performance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Accuracy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Lightweight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83598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76%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67%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8331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15%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36070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FF (slice)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44%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869950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21%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619422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BUFG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3%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135470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Accuracy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6"/>
                          </a:solidFill>
                        </a:rPr>
                        <a:t>89.33%</a:t>
                      </a:r>
                      <a:endParaRPr lang="zh-TW" alt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6"/>
                          </a:solidFill>
                        </a:rPr>
                        <a:t>84.51%</a:t>
                      </a:r>
                      <a:endParaRPr lang="zh-TW" alt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20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143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latin typeface="+mn-lt"/>
                <a:ea typeface="Microsoft JhengHei" panose="020B0604030504040204" pitchFamily="34" charset="-120"/>
                <a:hlinkClick r:id="rId3"/>
              </a:rPr>
              <a:t>https://github.com/Xilinx/brevitas</a:t>
            </a:r>
          </a:p>
          <a:p>
            <a:r>
              <a:rPr lang="en-US" altLang="zh-TW" sz="2000" dirty="0">
                <a:latin typeface="+mn-lt"/>
                <a:ea typeface="Microsoft JhengHei" panose="020B0604030504040204" pitchFamily="34" charset="-120"/>
                <a:hlinkClick r:id="rId3"/>
              </a:rPr>
              <a:t>https://xilinx.github.io/finn/</a:t>
            </a:r>
            <a:endParaRPr lang="en-US" altLang="zh-TW" sz="2000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sz="2000" dirty="0">
                <a:latin typeface="+mn-lt"/>
                <a:ea typeface="Microsoft JhengHei" panose="020B0604030504040204" pitchFamily="34" charset="-120"/>
                <a:hlinkClick r:id="rId4"/>
              </a:rPr>
              <a:t>https://finn.readthedocs.io/en/latest/source_code/finn.transformation.fpgadataflow.html</a:t>
            </a:r>
            <a:endParaRPr lang="en-US" altLang="zh-TW" sz="200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sz="2000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09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Image classifier on cifar10 using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ResNet</a:t>
            </a:r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Implement 2 version: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1. Lightweight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ResNet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 based on baseline accuracy (~85%)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2. Maximize the utilization of resources on PYNQ-Z2 (or KV260) to approach best performance (~90%)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Design a methodology of tuning model’s parameter</a:t>
            </a:r>
          </a:p>
          <a:p>
            <a:r>
              <a:rPr lang="en-US" altLang="zh-TW" strike="sngStrike" dirty="0">
                <a:latin typeface="+mn-lt"/>
                <a:ea typeface="Microsoft JhengHei" panose="020B0604030504040204" pitchFamily="34" charset="-120"/>
              </a:rPr>
              <a:t>(Option) Finish an End-to-end image classifier application accelerated with FPGA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89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FE78D-E2B6-2CEF-48B0-46DBD140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Training set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B65E1-1261-A636-052A-E9785BF2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Start from ResNet18</a:t>
            </a:r>
          </a:p>
          <a:p>
            <a:r>
              <a:rPr lang="en-US" altLang="zh-TW" dirty="0"/>
              <a:t>Preprocessing</a:t>
            </a:r>
          </a:p>
          <a:p>
            <a:pPr lvl="1"/>
            <a:r>
              <a:rPr lang="en-US" altLang="zh-TW" dirty="0" err="1"/>
              <a:t>RandomCrop</a:t>
            </a:r>
            <a:endParaRPr lang="en-US" altLang="zh-TW" dirty="0"/>
          </a:p>
          <a:p>
            <a:pPr lvl="1"/>
            <a:r>
              <a:rPr lang="en-US" altLang="zh-TW" dirty="0" err="1"/>
              <a:t>RandomHorizontalFlip</a:t>
            </a:r>
            <a:endParaRPr lang="en-US" altLang="zh-TW" dirty="0"/>
          </a:p>
          <a:p>
            <a:pPr lvl="1"/>
            <a:r>
              <a:rPr lang="en-US" altLang="zh-TW" dirty="0"/>
              <a:t>Normalize</a:t>
            </a:r>
          </a:p>
          <a:p>
            <a:r>
              <a:rPr lang="en-US" altLang="zh-TW" dirty="0"/>
              <a:t>Optimizer: SGD</a:t>
            </a:r>
          </a:p>
          <a:p>
            <a:pPr lvl="1"/>
            <a:r>
              <a:rPr kumimoji="1" lang="en-US" altLang="zh-TW" dirty="0"/>
              <a:t>Learning rate: 0.1, mom</a:t>
            </a:r>
            <a:r>
              <a:rPr lang="en-US" altLang="zh-TW" dirty="0"/>
              <a:t>entum: 0.9, weight decay: 5*10</a:t>
            </a:r>
            <a:r>
              <a:rPr lang="en-US" altLang="zh-TW" baseline="30000" dirty="0"/>
              <a:t>-4</a:t>
            </a:r>
          </a:p>
          <a:p>
            <a:pPr lvl="1"/>
            <a:r>
              <a:rPr kumimoji="1" lang="en-US" altLang="zh-TW" dirty="0"/>
              <a:t>Scheduler: </a:t>
            </a:r>
            <a:r>
              <a:rPr lang="en-US" altLang="zh-TW" sz="1800" dirty="0" err="1">
                <a:ea typeface="Microsoft JhengHei" panose="020B0604030504040204" pitchFamily="34" charset="-120"/>
              </a:rPr>
              <a:t>CosineAnnealingLR</a:t>
            </a:r>
            <a:endParaRPr kumimoji="1" lang="en-US" altLang="zh-TW" dirty="0"/>
          </a:p>
          <a:p>
            <a:r>
              <a:rPr lang="en-US" altLang="zh-TW" dirty="0"/>
              <a:t>Epoch: 200</a:t>
            </a:r>
          </a:p>
          <a:p>
            <a:r>
              <a:rPr kumimoji="1" lang="en-US" altLang="zh-TW" dirty="0"/>
              <a:t>Batch size: 128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69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971E3-E6CC-1835-A669-4E08A2DF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Immigrate to QNN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1CF20-7098-0EA2-E92C-C934B9C4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Using layer from QNN library</a:t>
            </a:r>
          </a:p>
          <a:p>
            <a:pPr lvl="1"/>
            <a:r>
              <a:rPr lang="en-US" altLang="zh-TW" dirty="0" err="1"/>
              <a:t>QuantIdentity</a:t>
            </a:r>
            <a:r>
              <a:rPr lang="en-US" altLang="zh-TW" dirty="0"/>
              <a:t> for input and shortcut</a:t>
            </a:r>
            <a:endParaRPr kumimoji="1" lang="en-US" altLang="zh-TW" dirty="0"/>
          </a:p>
          <a:p>
            <a:pPr lvl="1"/>
            <a:r>
              <a:rPr lang="en-US" altLang="zh-TW" dirty="0"/>
              <a:t>Conv2d -&gt; QuantConv2d</a:t>
            </a:r>
          </a:p>
          <a:p>
            <a:pPr lvl="1"/>
            <a:r>
              <a:rPr lang="en-US" altLang="zh-TW" dirty="0"/>
              <a:t>Set bit width for each layer’s parameters</a:t>
            </a:r>
          </a:p>
          <a:p>
            <a:r>
              <a:rPr lang="en-US" altLang="zh-TW" dirty="0"/>
              <a:t>Export with </a:t>
            </a:r>
            <a:r>
              <a:rPr lang="en-US" altLang="zh-TW" dirty="0" err="1"/>
              <a:t>FINNManager</a:t>
            </a:r>
            <a:endParaRPr lang="en-US" altLang="zh-TW" dirty="0"/>
          </a:p>
          <a:p>
            <a:pPr lvl="1"/>
            <a:r>
              <a:rPr lang="en-US" altLang="zh-TW" dirty="0" err="1"/>
              <a:t>onnx</a:t>
            </a:r>
            <a:r>
              <a:rPr lang="en-US" altLang="zh-TW" dirty="0"/>
              <a:t> file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006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Goal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Training setting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Immigrate to QNN, </a:t>
            </a:r>
            <a:r>
              <a:rPr lang="en-US" altLang="zh-TW" dirty="0" err="1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onnx</a:t>
            </a:r>
            <a:endParaRPr lang="en-US" altLang="zh-TW" dirty="0">
              <a:solidFill>
                <a:schemeClr val="accent3"/>
              </a:solidFill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Model selection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Lightweight model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Max-utilized model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Software issue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FINN implementation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Conclusion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Reference</a:t>
            </a:r>
          </a:p>
          <a:p>
            <a:endParaRPr lang="en-US" altLang="zh-TW" dirty="0">
              <a:solidFill>
                <a:schemeClr val="accent3"/>
              </a:solidFill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24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8AC59-96D8-C519-F683-EFDA9D53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Model selection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D9F478-75DD-EA78-D7C2-6CB6AF73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kumimoji="1" lang="en-US" altLang="zh-TW" dirty="0"/>
              <a:t>arameter setting</a:t>
            </a:r>
          </a:p>
          <a:p>
            <a:pPr lvl="1"/>
            <a:r>
              <a:rPr lang="en-US" altLang="zh-TW" dirty="0"/>
              <a:t>Layer</a:t>
            </a:r>
          </a:p>
          <a:p>
            <a:pPr lvl="1"/>
            <a:r>
              <a:rPr kumimoji="1" lang="en-US" altLang="zh-TW" dirty="0"/>
              <a:t>Channel</a:t>
            </a:r>
          </a:p>
          <a:p>
            <a:pPr lvl="1"/>
            <a:r>
              <a:rPr lang="en-US" altLang="zh-TW" dirty="0"/>
              <a:t>Bit width</a:t>
            </a:r>
          </a:p>
          <a:p>
            <a:r>
              <a:rPr lang="en-US" altLang="zh-TW" dirty="0"/>
              <a:t>Design 2 versions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Light-weight model (~85%)</a:t>
            </a:r>
          </a:p>
          <a:p>
            <a:pPr lvl="1"/>
            <a:r>
              <a:rPr kumimoji="1" lang="en-US" altLang="zh-TW" dirty="0"/>
              <a:t>Max-utilized model (~90%)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05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3CE299-F7DC-4F76-98DC-744C0CC66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52"/>
          <a:stretch/>
        </p:blipFill>
        <p:spPr>
          <a:xfrm>
            <a:off x="6660103" y="1157196"/>
            <a:ext cx="1762366" cy="54048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1BBAD9-73F6-41DD-B92F-7D393181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Original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78733-FA18-4C51-856C-248C7AFD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47" y="1231640"/>
            <a:ext cx="8064500" cy="5256000"/>
          </a:xfrm>
        </p:spPr>
        <p:txBody>
          <a:bodyPr/>
          <a:lstStyle/>
          <a:p>
            <a:r>
              <a:rPr lang="en-US" altLang="zh-TW" dirty="0"/>
              <a:t>Model: Resnet18-4w4a</a:t>
            </a:r>
          </a:p>
          <a:p>
            <a:r>
              <a:rPr lang="en-US" altLang="zh-TW" dirty="0"/>
              <a:t>Accuracy: 92.54%</a:t>
            </a:r>
          </a:p>
          <a:p>
            <a:r>
              <a:rPr lang="en-US" altLang="zh-TW" dirty="0"/>
              <a:t>Total parameter: 11,164,352</a:t>
            </a:r>
          </a:p>
          <a:p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09C4BE1-258A-964A-B68A-07D03965F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09016"/>
              </p:ext>
            </p:extLst>
          </p:nvPr>
        </p:nvGraphicFramePr>
        <p:xfrm>
          <a:off x="827409" y="2915323"/>
          <a:ext cx="5236508" cy="271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254">
                  <a:extLst>
                    <a:ext uri="{9D8B030D-6E8A-4147-A177-3AD203B41FA5}">
                      <a16:colId xmlns:a16="http://schemas.microsoft.com/office/drawing/2014/main" val="912721012"/>
                    </a:ext>
                  </a:extLst>
                </a:gridCol>
                <a:gridCol w="2618254">
                  <a:extLst>
                    <a:ext uri="{9D8B030D-6E8A-4147-A177-3AD203B41FA5}">
                      <a16:colId xmlns:a16="http://schemas.microsoft.com/office/drawing/2014/main" val="965032752"/>
                    </a:ext>
                  </a:extLst>
                </a:gridCol>
              </a:tblGrid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 of Param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27115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1,728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3914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147,456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53572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524,288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791038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2,097,152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10831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8,388,608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61159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Fully-connected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5,120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4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09975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42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42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eeting02102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eting02102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345ABAFC-3B45-4BB5-8F21-E2E87A397AB6}" vid="{D3919A68-6895-450C-9F49-846E1DE7FC7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203895</TotalTime>
  <Words>1353</Words>
  <Application>Microsoft Macintosh PowerPoint</Application>
  <PresentationFormat>如螢幕大小 (4:3)</PresentationFormat>
  <Paragraphs>648</Paragraphs>
  <Slides>32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Arial</vt:lpstr>
      <vt:lpstr>Calibri</vt:lpstr>
      <vt:lpstr>Helvetica Neue</vt:lpstr>
      <vt:lpstr>Times New Roman</vt:lpstr>
      <vt:lpstr>Wingdings</vt:lpstr>
      <vt:lpstr>佈景主題1</vt:lpstr>
      <vt:lpstr>High Accuracy Image Classifier Inference on PYNQ-Z2</vt:lpstr>
      <vt:lpstr>Outline</vt:lpstr>
      <vt:lpstr>Outline</vt:lpstr>
      <vt:lpstr>Goal</vt:lpstr>
      <vt:lpstr>Training set</vt:lpstr>
      <vt:lpstr>Immigrate to QNN</vt:lpstr>
      <vt:lpstr>Outline</vt:lpstr>
      <vt:lpstr>Model selection</vt:lpstr>
      <vt:lpstr>Original model</vt:lpstr>
      <vt:lpstr>Observation</vt:lpstr>
      <vt:lpstr>Observation</vt:lpstr>
      <vt:lpstr>Light-weight model</vt:lpstr>
      <vt:lpstr>Max-utilized model</vt:lpstr>
      <vt:lpstr>Resnet10</vt:lpstr>
      <vt:lpstr>Resnet8</vt:lpstr>
      <vt:lpstr>Reduce half of the channel</vt:lpstr>
      <vt:lpstr>Increase channel</vt:lpstr>
      <vt:lpstr>Increase bit width</vt:lpstr>
      <vt:lpstr>Software issue</vt:lpstr>
      <vt:lpstr>Outline</vt:lpstr>
      <vt:lpstr>Difference of Architecture</vt:lpstr>
      <vt:lpstr>FINN Transform</vt:lpstr>
      <vt:lpstr>FINN Transform</vt:lpstr>
      <vt:lpstr>FINN Transform</vt:lpstr>
      <vt:lpstr>FINN Transform</vt:lpstr>
      <vt:lpstr>FINN Issue</vt:lpstr>
      <vt:lpstr>FINN Issue</vt:lpstr>
      <vt:lpstr>Implementation Result</vt:lpstr>
      <vt:lpstr>Implementation Result</vt:lpstr>
      <vt:lpstr>Implementation Result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Measurement Environment 4</dc:title>
  <dc:creator>CYYAO</dc:creator>
  <cp:lastModifiedBy>Yi-Hsuan Pan (潘奕亘)</cp:lastModifiedBy>
  <cp:revision>7783</cp:revision>
  <cp:lastPrinted>2019-09-11T01:52:49Z</cp:lastPrinted>
  <dcterms:created xsi:type="dcterms:W3CDTF">2014-03-14T05:44:19Z</dcterms:created>
  <dcterms:modified xsi:type="dcterms:W3CDTF">2023-01-03T14:49:42Z</dcterms:modified>
</cp:coreProperties>
</file>