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75" r:id="rId20"/>
    <p:sldId id="276" r:id="rId21"/>
    <p:sldId id="277" r:id="rId22"/>
    <p:sldId id="279" r:id="rId23"/>
    <p:sldId id="280" r:id="rId24"/>
    <p:sldId id="281" r:id="rId25"/>
    <p:sldId id="278"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4FEA-1315-4EBB-903B-55C6F567E833}"/>
              </a:ext>
            </a:extLst>
          </p:cNvPr>
          <p:cNvSpPr>
            <a:spLocks noGrp="1"/>
          </p:cNvSpPr>
          <p:nvPr>
            <p:ph type="ctrTitle"/>
          </p:nvPr>
        </p:nvSpPr>
        <p:spPr/>
        <p:txBody>
          <a:bodyPr/>
          <a:lstStyle/>
          <a:p>
            <a:r>
              <a:rPr lang="en-IN" dirty="0"/>
              <a:t>CHI-SQUARE DISTRIBUTION</a:t>
            </a:r>
          </a:p>
        </p:txBody>
      </p:sp>
      <p:sp>
        <p:nvSpPr>
          <p:cNvPr id="3" name="Subtitle 2">
            <a:extLst>
              <a:ext uri="{FF2B5EF4-FFF2-40B4-BE49-F238E27FC236}">
                <a16:creationId xmlns:a16="http://schemas.microsoft.com/office/drawing/2014/main" id="{1E607198-8849-4DF3-A1F6-9081690CC071}"/>
              </a:ext>
            </a:extLst>
          </p:cNvPr>
          <p:cNvSpPr>
            <a:spLocks noGrp="1"/>
          </p:cNvSpPr>
          <p:nvPr>
            <p:ph type="subTitle" idx="1"/>
          </p:nvPr>
        </p:nvSpPr>
        <p:spPr/>
        <p:txBody>
          <a:bodyPr/>
          <a:lstStyle/>
          <a:p>
            <a:r>
              <a:rPr lang="en-IN" dirty="0"/>
              <a:t>Panchami v t</a:t>
            </a:r>
          </a:p>
        </p:txBody>
      </p:sp>
    </p:spTree>
    <p:extLst>
      <p:ext uri="{BB962C8B-B14F-4D97-AF65-F5344CB8AC3E}">
        <p14:creationId xmlns:p14="http://schemas.microsoft.com/office/powerpoint/2010/main" val="328422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59A9-8378-4F1D-B88B-AFA798B27509}"/>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APPLICATION OF CHI-SQUARE DISTRIBUTION</a:t>
            </a:r>
          </a:p>
        </p:txBody>
      </p:sp>
      <p:sp>
        <p:nvSpPr>
          <p:cNvPr id="3" name="Content Placeholder 2">
            <a:extLst>
              <a:ext uri="{FF2B5EF4-FFF2-40B4-BE49-F238E27FC236}">
                <a16:creationId xmlns:a16="http://schemas.microsoft.com/office/drawing/2014/main" id="{AD57B5A7-86B8-4D77-9473-73532898D013}"/>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This test can be used in,</a:t>
            </a:r>
          </a:p>
          <a:p>
            <a:pPr marL="857250" lvl="1" indent="-400050">
              <a:buFont typeface="+mj-lt"/>
              <a:buAutoNum type="romanLcPeriod"/>
            </a:pPr>
            <a:r>
              <a:rPr lang="en-IN" sz="2400" dirty="0">
                <a:latin typeface="Times New Roman" panose="02020603050405020304" pitchFamily="18" charset="0"/>
                <a:cs typeface="Times New Roman" panose="02020603050405020304" pitchFamily="18" charset="0"/>
              </a:rPr>
              <a:t>Goodness of fit of distributions</a:t>
            </a:r>
          </a:p>
          <a:p>
            <a:pPr marL="857250" lvl="1" indent="-400050">
              <a:buFont typeface="+mj-lt"/>
              <a:buAutoNum type="romanLcPeriod"/>
            </a:pPr>
            <a:r>
              <a:rPr lang="en-IN" sz="2400" dirty="0">
                <a:latin typeface="Times New Roman" panose="02020603050405020304" pitchFamily="18" charset="0"/>
                <a:cs typeface="Times New Roman" panose="02020603050405020304" pitchFamily="18" charset="0"/>
              </a:rPr>
              <a:t>Test of independence of attributes</a:t>
            </a:r>
          </a:p>
          <a:p>
            <a:pPr marL="857250" lvl="1" indent="-400050">
              <a:buFont typeface="+mj-lt"/>
              <a:buAutoNum type="romanLcPeriod"/>
            </a:pPr>
            <a:r>
              <a:rPr lang="en-IN" sz="2400" dirty="0">
                <a:latin typeface="Times New Roman" panose="02020603050405020304" pitchFamily="18" charset="0"/>
                <a:cs typeface="Times New Roman" panose="02020603050405020304" pitchFamily="18" charset="0"/>
              </a:rPr>
              <a:t>Test of homogeneity</a:t>
            </a:r>
          </a:p>
        </p:txBody>
      </p:sp>
    </p:spTree>
    <p:extLst>
      <p:ext uri="{BB962C8B-B14F-4D97-AF65-F5344CB8AC3E}">
        <p14:creationId xmlns:p14="http://schemas.microsoft.com/office/powerpoint/2010/main" val="109607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FB81BC-FBD1-411D-B0DC-96C9237C8F7F}"/>
              </a:ext>
            </a:extLst>
          </p:cNvPr>
          <p:cNvSpPr>
            <a:spLocks noGrp="1"/>
          </p:cNvSpPr>
          <p:nvPr>
            <p:ph type="title"/>
          </p:nvPr>
        </p:nvSpPr>
        <p:spPr/>
        <p:txBody>
          <a:bodyPr/>
          <a:lstStyle/>
          <a:p>
            <a:r>
              <a:rPr lang="en-IN" sz="2200" b="1" dirty="0">
                <a:latin typeface="Times New Roman" panose="02020603050405020304" pitchFamily="18" charset="0"/>
                <a:cs typeface="Times New Roman" panose="02020603050405020304" pitchFamily="18" charset="0"/>
              </a:rPr>
              <a:t>SHAPE OF DISTRIBUTION</a:t>
            </a:r>
          </a:p>
        </p:txBody>
      </p:sp>
      <p:sp>
        <p:nvSpPr>
          <p:cNvPr id="8" name="Content Placeholder 7">
            <a:extLst>
              <a:ext uri="{FF2B5EF4-FFF2-40B4-BE49-F238E27FC236}">
                <a16:creationId xmlns:a16="http://schemas.microsoft.com/office/drawing/2014/main" id="{6BF9C0C5-C074-4597-82D5-DB7AAC0A5D04}"/>
              </a:ext>
            </a:extLst>
          </p:cNvPr>
          <p:cNvSpPr>
            <a:spLocks noGrp="1"/>
          </p:cNvSpPr>
          <p:nvPr>
            <p:ph idx="1"/>
          </p:nvPr>
        </p:nvSpPr>
        <p:spPr>
          <a:xfrm>
            <a:off x="1561354" y="2647043"/>
            <a:ext cx="8825659" cy="3416300"/>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If degree of freedom &gt; 2 : Distribution is bell shaped</a:t>
            </a:r>
          </a:p>
          <a:p>
            <a:pPr marL="0" indent="0">
              <a:buNone/>
            </a:pPr>
            <a:r>
              <a:rPr lang="en-IN" sz="2800" dirty="0">
                <a:latin typeface="Times New Roman" panose="02020603050405020304" pitchFamily="18" charset="0"/>
                <a:cs typeface="Times New Roman" panose="02020603050405020304" pitchFamily="18" charset="0"/>
              </a:rPr>
              <a:t>If degree of freedom = 2 : Distribution is L shaped with 										maximum ordinate at zero</a:t>
            </a:r>
          </a:p>
          <a:p>
            <a:pPr marL="0" indent="0">
              <a:buNone/>
            </a:pPr>
            <a:r>
              <a:rPr lang="en-IN" sz="2800" dirty="0">
                <a:latin typeface="Times New Roman" panose="02020603050405020304" pitchFamily="18" charset="0"/>
                <a:cs typeface="Times New Roman" panose="02020603050405020304" pitchFamily="18" charset="0"/>
              </a:rPr>
              <a:t>If degree of freedom &lt; 2 (&gt;0) : Distribution is L shaped    								with infinite ordinate at the origin.</a:t>
            </a:r>
          </a:p>
        </p:txBody>
      </p:sp>
    </p:spTree>
    <p:extLst>
      <p:ext uri="{BB962C8B-B14F-4D97-AF65-F5344CB8AC3E}">
        <p14:creationId xmlns:p14="http://schemas.microsoft.com/office/powerpoint/2010/main" val="171570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1D56-7945-43E7-B879-81623DF1441B}"/>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CONDITIONS FOR APPLYING X² TEST</a:t>
            </a:r>
          </a:p>
        </p:txBody>
      </p:sp>
      <p:sp>
        <p:nvSpPr>
          <p:cNvPr id="3" name="Content Placeholder 2">
            <a:extLst>
              <a:ext uri="{FF2B5EF4-FFF2-40B4-BE49-F238E27FC236}">
                <a16:creationId xmlns:a16="http://schemas.microsoft.com/office/drawing/2014/main" id="{4B11CC91-4C77-47F7-9A1D-67FEAD779DF9}"/>
              </a:ext>
            </a:extLst>
          </p:cNvPr>
          <p:cNvSpPr>
            <a:spLocks noGrp="1"/>
          </p:cNvSpPr>
          <p:nvPr>
            <p:ph idx="1"/>
          </p:nvPr>
        </p:nvSpPr>
        <p:spPr>
          <a:xfrm>
            <a:off x="1154954" y="2603500"/>
            <a:ext cx="9164703" cy="3419929"/>
          </a:xfrm>
        </p:spPr>
        <p:txBody>
          <a:bodyPr>
            <a:normAutofit/>
          </a:bodyPr>
          <a:lstStyle/>
          <a:p>
            <a:r>
              <a:rPr lang="en-IN" sz="2100" dirty="0">
                <a:latin typeface="Times New Roman" panose="02020603050405020304" pitchFamily="18" charset="0"/>
                <a:cs typeface="Times New Roman" panose="02020603050405020304" pitchFamily="18" charset="0"/>
              </a:rPr>
              <a:t>The data must be in the form of frequencies</a:t>
            </a:r>
          </a:p>
          <a:p>
            <a:r>
              <a:rPr lang="en-IN" sz="2100" dirty="0">
                <a:latin typeface="Times New Roman" panose="02020603050405020304" pitchFamily="18" charset="0"/>
                <a:cs typeface="Times New Roman" panose="02020603050405020304" pitchFamily="18" charset="0"/>
              </a:rPr>
              <a:t>All the items in the sample must independent</a:t>
            </a:r>
          </a:p>
          <a:p>
            <a:r>
              <a:rPr lang="en-IN" sz="2100" dirty="0">
                <a:latin typeface="Times New Roman" panose="02020603050405020304" pitchFamily="18" charset="0"/>
                <a:cs typeface="Times New Roman" panose="02020603050405020304" pitchFamily="18" charset="0"/>
              </a:rPr>
              <a:t>N, the total frequency should be reasonably large, say greater than 50.</a:t>
            </a:r>
          </a:p>
          <a:p>
            <a:r>
              <a:rPr lang="en-IN" sz="2100" dirty="0">
                <a:latin typeface="Times New Roman" panose="02020603050405020304" pitchFamily="18" charset="0"/>
                <a:cs typeface="Times New Roman" panose="02020603050405020304" pitchFamily="18" charset="0"/>
              </a:rPr>
              <a:t>No theoretical cell - frequency should be less than 5.If it is less than 5, the frequencies should be pooled together in order to make it 5 or more than 5.</a:t>
            </a:r>
          </a:p>
          <a:p>
            <a:r>
              <a:rPr lang="en-IN" sz="2100" dirty="0">
                <a:latin typeface="Times New Roman" panose="02020603050405020304" pitchFamily="18" charset="0"/>
                <a:cs typeface="Times New Roman" panose="02020603050405020304" pitchFamily="18" charset="0"/>
              </a:rPr>
              <a:t>X² test is wholly dependent on degrees of freedom. </a:t>
            </a:r>
          </a:p>
        </p:txBody>
      </p:sp>
    </p:spTree>
    <p:extLst>
      <p:ext uri="{BB962C8B-B14F-4D97-AF65-F5344CB8AC3E}">
        <p14:creationId xmlns:p14="http://schemas.microsoft.com/office/powerpoint/2010/main" val="5917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BCDA-B65A-4660-B0E9-CC8BECC4AF0A}"/>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CHI-SQUARE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28C96A-9DB1-4DF1-A043-96B3841A9930}"/>
                  </a:ext>
                </a:extLst>
              </p:cNvPr>
              <p:cNvSpPr>
                <a:spLocks noGrp="1"/>
              </p:cNvSpPr>
              <p:nvPr>
                <p:ph idx="1"/>
              </p:nvPr>
            </p:nvSpPr>
            <p:spPr>
              <a:xfrm>
                <a:off x="1575869" y="2307771"/>
                <a:ext cx="8825659" cy="4383315"/>
              </a:xfrm>
            </p:spPr>
            <p:txBody>
              <a:bodyPr>
                <a:noAutofit/>
              </a:bodyPr>
              <a:lstStyle/>
              <a:p>
                <a:pPr marL="0" indent="0">
                  <a:buNone/>
                </a:pPr>
                <a:r>
                  <a:rPr lang="en-IN" sz="2100" dirty="0">
                    <a:latin typeface="Times New Roman" panose="02020603050405020304" pitchFamily="18" charset="0"/>
                    <a:cs typeface="Times New Roman" panose="02020603050405020304" pitchFamily="18" charset="0"/>
                  </a:rPr>
                  <a:t>The chi-squares test is used to determine whether there is a significant difference between the expected frequencies and the observed frequencies in one or more categories.</a:t>
                </a:r>
              </a:p>
              <a:p>
                <a:pPr marL="0" indent="0">
                  <a:buNone/>
                </a:pPr>
                <a:r>
                  <a:rPr lang="en-IN" sz="2100" dirty="0">
                    <a:latin typeface="Times New Roman" panose="02020603050405020304" pitchFamily="18" charset="0"/>
                    <a:cs typeface="Times New Roman" panose="02020603050405020304" pitchFamily="18" charset="0"/>
                  </a:rPr>
                  <a:t>	The value of x² is calculated as:</a:t>
                </a:r>
              </a:p>
              <a:p>
                <a:pPr marL="0" indent="0">
                  <a:buNone/>
                </a:pPr>
                <a:r>
                  <a:rPr lang="en-IN" sz="21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𝒙</m:t>
                        </m:r>
                      </m:e>
                      <m:sup>
                        <m:r>
                          <a:rPr lang="en-IN" sz="2400" b="1" i="1" dirty="0">
                            <a:latin typeface="Cambria Math" panose="02040503050406030204" pitchFamily="18" charset="0"/>
                          </a:rPr>
                          <m:t>𝟐</m:t>
                        </m:r>
                      </m:sup>
                    </m:sSup>
                    <m:r>
                      <a:rPr lang="en-IN" sz="2400" b="1" i="1" dirty="0">
                        <a:latin typeface="Cambria Math" panose="02040503050406030204" pitchFamily="18" charset="0"/>
                      </a:rPr>
                      <m:t>=</m:t>
                    </m:r>
                    <m:nary>
                      <m:naryPr>
                        <m:chr m:val="∑"/>
                        <m:grow m:val="on"/>
                        <m:subHide m:val="on"/>
                        <m:supHide m:val="on"/>
                        <m:ctrlPr>
                          <a:rPr lang="en-IN" sz="2400" b="1" i="1" dirty="0">
                            <a:latin typeface="Cambria Math" panose="02040503050406030204" pitchFamily="18" charset="0"/>
                          </a:rPr>
                        </m:ctrlPr>
                      </m:naryPr>
                      <m:sub/>
                      <m:sup/>
                      <m:e>
                        <m:f>
                          <m:fPr>
                            <m:ctrlPr>
                              <a:rPr lang="en-IN" sz="2400" b="1" i="1" dirty="0">
                                <a:latin typeface="Cambria Math" panose="02040503050406030204" pitchFamily="18" charset="0"/>
                              </a:rPr>
                            </m:ctrlPr>
                          </m:fPr>
                          <m:num>
                            <m:sSup>
                              <m:sSupPr>
                                <m:ctrlPr>
                                  <a:rPr lang="en-IN" sz="2400" b="1" i="1" dirty="0">
                                    <a:latin typeface="Cambria Math" panose="02040503050406030204" pitchFamily="18" charset="0"/>
                                  </a:rPr>
                                </m:ctrlPr>
                              </m:sSupPr>
                              <m:e>
                                <m:d>
                                  <m:dPr>
                                    <m:ctrlPr>
                                      <a:rPr lang="en-IN" sz="2400" b="1" i="1" dirty="0">
                                        <a:latin typeface="Cambria Math" panose="02040503050406030204" pitchFamily="18" charset="0"/>
                                      </a:rPr>
                                    </m:ctrlPr>
                                  </m:dPr>
                                  <m:e>
                                    <m:sSub>
                                      <m:sSubPr>
                                        <m:ctrlPr>
                                          <a:rPr lang="en-IN" sz="2400" b="1" i="1" dirty="0">
                                            <a:latin typeface="Cambria Math" panose="02040503050406030204" pitchFamily="18" charset="0"/>
                                          </a:rPr>
                                        </m:ctrlPr>
                                      </m:sSubPr>
                                      <m:e>
                                        <m:r>
                                          <a:rPr lang="en-IN" sz="2400" b="1" i="1" dirty="0">
                                            <a:latin typeface="Cambria Math" panose="02040503050406030204" pitchFamily="18" charset="0"/>
                                          </a:rPr>
                                          <m:t>𝒐</m:t>
                                        </m:r>
                                      </m:e>
                                      <m:sub>
                                        <m:r>
                                          <a:rPr lang="en-IN" sz="2400" b="1" i="1" dirty="0">
                                            <a:latin typeface="Cambria Math" panose="02040503050406030204" pitchFamily="18" charset="0"/>
                                          </a:rPr>
                                          <m:t>𝒊</m:t>
                                        </m:r>
                                      </m:sub>
                                    </m:sSub>
                                    <m:r>
                                      <a:rPr lang="en-IN" sz="2400" b="1" i="1" dirty="0">
                                        <a:latin typeface="Cambria Math" panose="02040503050406030204" pitchFamily="18" charset="0"/>
                                      </a:rPr>
                                      <m:t>−</m:t>
                                    </m:r>
                                    <m:sSub>
                                      <m:sSubPr>
                                        <m:ctrlPr>
                                          <a:rPr lang="en-IN" sz="2400" b="1" i="1" dirty="0">
                                            <a:latin typeface="Cambria Math" panose="02040503050406030204" pitchFamily="18" charset="0"/>
                                          </a:rPr>
                                        </m:ctrlPr>
                                      </m:sSubPr>
                                      <m:e>
                                        <m:r>
                                          <a:rPr lang="en-IN" sz="2400" b="1" i="1" dirty="0">
                                            <a:latin typeface="Cambria Math" panose="02040503050406030204" pitchFamily="18" charset="0"/>
                                          </a:rPr>
                                          <m:t>𝑬</m:t>
                                        </m:r>
                                      </m:e>
                                      <m:sub>
                                        <m:r>
                                          <a:rPr lang="en-IN" sz="2400" b="1" i="1" dirty="0">
                                            <a:latin typeface="Cambria Math" panose="02040503050406030204" pitchFamily="18" charset="0"/>
                                          </a:rPr>
                                          <m:t>𝒊</m:t>
                                        </m:r>
                                      </m:sub>
                                    </m:sSub>
                                  </m:e>
                                </m:d>
                              </m:e>
                              <m:sup>
                                <m:r>
                                  <a:rPr lang="en-IN" sz="2400" b="1" i="1" dirty="0">
                                    <a:latin typeface="Cambria Math" panose="02040503050406030204" pitchFamily="18" charset="0"/>
                                  </a:rPr>
                                  <m:t>𝟐</m:t>
                                </m:r>
                              </m:sup>
                            </m:sSup>
                          </m:num>
                          <m:den>
                            <m:sSub>
                              <m:sSubPr>
                                <m:ctrlPr>
                                  <a:rPr lang="en-IN" sz="2400" b="1" i="1" dirty="0">
                                    <a:latin typeface="Cambria Math" panose="02040503050406030204" pitchFamily="18" charset="0"/>
                                  </a:rPr>
                                </m:ctrlPr>
                              </m:sSubPr>
                              <m:e>
                                <m:r>
                                  <a:rPr lang="en-IN" sz="2400" b="1" i="1" dirty="0">
                                    <a:latin typeface="Cambria Math" panose="02040503050406030204" pitchFamily="18" charset="0"/>
                                  </a:rPr>
                                  <m:t>𝑬</m:t>
                                </m:r>
                              </m:e>
                              <m:sub>
                                <m:r>
                                  <a:rPr lang="en-IN" sz="2400" b="1" i="1" dirty="0">
                                    <a:latin typeface="Cambria Math" panose="02040503050406030204" pitchFamily="18" charset="0"/>
                                  </a:rPr>
                                  <m:t>𝒊</m:t>
                                </m:r>
                              </m:sub>
                            </m:sSub>
                          </m:den>
                        </m:f>
                      </m:e>
                    </m:nary>
                  </m:oMath>
                </a14:m>
                <a:endParaRPr lang="en-IN" sz="2400" b="1" i="1" dirty="0">
                  <a:latin typeface="Cambria Math" panose="02040503050406030204" pitchFamily="18" charset="0"/>
                </a:endParaRPr>
              </a:p>
              <a:p>
                <a:pPr marL="0" indent="0">
                  <a:buNone/>
                </a:pPr>
                <a:endParaRPr lang="en-IN" sz="2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IN" sz="2300" b="1" i="1" smtClean="0">
                              <a:latin typeface="Cambria Math" panose="02040503050406030204" pitchFamily="18" charset="0"/>
                            </a:rPr>
                          </m:ctrlPr>
                        </m:sSupPr>
                        <m:e>
                          <m:r>
                            <a:rPr lang="en-IN" sz="2300" b="1" i="1" smtClean="0">
                              <a:latin typeface="Cambria Math" panose="02040503050406030204" pitchFamily="18" charset="0"/>
                            </a:rPr>
                            <m:t>𝒙</m:t>
                          </m:r>
                        </m:e>
                        <m:sup>
                          <m:r>
                            <a:rPr lang="en-IN" sz="2300" b="1" i="1" smtClean="0">
                              <a:latin typeface="Cambria Math" panose="02040503050406030204" pitchFamily="18" charset="0"/>
                            </a:rPr>
                            <m:t>𝟐</m:t>
                          </m:r>
                        </m:sup>
                      </m:sSup>
                      <m:r>
                        <a:rPr lang="en-IN" sz="2300" b="1" i="1" smtClean="0">
                          <a:latin typeface="Cambria Math" panose="02040503050406030204" pitchFamily="18" charset="0"/>
                        </a:rPr>
                        <m:t>=</m:t>
                      </m:r>
                      <m:f>
                        <m:fPr>
                          <m:ctrlPr>
                            <a:rPr lang="en-IN" sz="2300" b="1" i="1" smtClean="0">
                              <a:latin typeface="Cambria Math" panose="02040503050406030204" pitchFamily="18" charset="0"/>
                            </a:rPr>
                          </m:ctrlPr>
                        </m:fPr>
                        <m:num>
                          <m:sSup>
                            <m:sSupPr>
                              <m:ctrlPr>
                                <a:rPr lang="en-IN" sz="2300" b="1" i="1" smtClean="0">
                                  <a:latin typeface="Cambria Math" panose="02040503050406030204" pitchFamily="18" charset="0"/>
                                </a:rPr>
                              </m:ctrlPr>
                            </m:sSupPr>
                            <m:e>
                              <m:d>
                                <m:dPr>
                                  <m:ctrlPr>
                                    <a:rPr lang="en-IN" sz="2300" b="1" i="1" smtClean="0">
                                      <a:latin typeface="Cambria Math" panose="02040503050406030204" pitchFamily="18" charset="0"/>
                                    </a:rPr>
                                  </m:ctrlPr>
                                </m:dPr>
                                <m:e>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𝑶</m:t>
                                      </m:r>
                                    </m:e>
                                    <m:sub>
                                      <m:r>
                                        <a:rPr lang="en-IN" sz="2300" b="1" i="1" smtClean="0">
                                          <a:latin typeface="Cambria Math" panose="02040503050406030204" pitchFamily="18" charset="0"/>
                                        </a:rPr>
                                        <m:t>𝟏</m:t>
                                      </m:r>
                                    </m:sub>
                                  </m:sSub>
                                  <m:r>
                                    <a:rPr lang="en-IN" sz="2300" b="1" i="1" smtClean="0">
                                      <a:latin typeface="Cambria Math" panose="02040503050406030204" pitchFamily="18" charset="0"/>
                                    </a:rPr>
                                    <m:t>−</m:t>
                                  </m:r>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𝑬</m:t>
                                      </m:r>
                                    </m:e>
                                    <m:sub>
                                      <m:r>
                                        <a:rPr lang="en-IN" sz="2300" b="1" i="1" smtClean="0">
                                          <a:latin typeface="Cambria Math" panose="02040503050406030204" pitchFamily="18" charset="0"/>
                                        </a:rPr>
                                        <m:t>𝟏</m:t>
                                      </m:r>
                                    </m:sub>
                                  </m:sSub>
                                </m:e>
                              </m:d>
                            </m:e>
                            <m:sup>
                              <m:r>
                                <a:rPr lang="en-IN" sz="2300" b="1" i="1" smtClean="0">
                                  <a:latin typeface="Cambria Math" panose="02040503050406030204" pitchFamily="18" charset="0"/>
                                </a:rPr>
                                <m:t>𝟐</m:t>
                              </m:r>
                            </m:sup>
                          </m:sSup>
                        </m:num>
                        <m:den>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𝑬</m:t>
                              </m:r>
                            </m:e>
                            <m:sub>
                              <m:r>
                                <a:rPr lang="en-IN" sz="2300" b="1" i="1" smtClean="0">
                                  <a:latin typeface="Cambria Math" panose="02040503050406030204" pitchFamily="18" charset="0"/>
                                </a:rPr>
                                <m:t>𝟏</m:t>
                              </m:r>
                            </m:sub>
                          </m:sSub>
                        </m:den>
                      </m:f>
                      <m:r>
                        <a:rPr lang="en-IN" sz="2300" b="1" i="1" smtClean="0">
                          <a:latin typeface="Cambria Math" panose="02040503050406030204" pitchFamily="18" charset="0"/>
                        </a:rPr>
                        <m:t>+</m:t>
                      </m:r>
                      <m:f>
                        <m:fPr>
                          <m:ctrlPr>
                            <a:rPr lang="en-IN" sz="2300" b="1" i="1" smtClean="0">
                              <a:latin typeface="Cambria Math" panose="02040503050406030204" pitchFamily="18" charset="0"/>
                            </a:rPr>
                          </m:ctrlPr>
                        </m:fPr>
                        <m:num>
                          <m:sSup>
                            <m:sSupPr>
                              <m:ctrlPr>
                                <a:rPr lang="en-IN" sz="2300" b="1" i="1" smtClean="0">
                                  <a:latin typeface="Cambria Math" panose="02040503050406030204" pitchFamily="18" charset="0"/>
                                </a:rPr>
                              </m:ctrlPr>
                            </m:sSupPr>
                            <m:e>
                              <m:d>
                                <m:dPr>
                                  <m:ctrlPr>
                                    <a:rPr lang="en-IN" sz="2300" b="1" i="1" smtClean="0">
                                      <a:latin typeface="Cambria Math" panose="02040503050406030204" pitchFamily="18" charset="0"/>
                                    </a:rPr>
                                  </m:ctrlPr>
                                </m:dPr>
                                <m:e>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𝒐</m:t>
                                      </m:r>
                                    </m:e>
                                    <m:sub>
                                      <m:r>
                                        <a:rPr lang="en-IN" sz="2300" b="1" i="1" smtClean="0">
                                          <a:latin typeface="Cambria Math" panose="02040503050406030204" pitchFamily="18" charset="0"/>
                                        </a:rPr>
                                        <m:t>𝟐</m:t>
                                      </m:r>
                                    </m:sub>
                                  </m:sSub>
                                  <m:r>
                                    <a:rPr lang="en-IN" sz="2300" b="1" i="1" smtClean="0">
                                      <a:latin typeface="Cambria Math" panose="02040503050406030204" pitchFamily="18" charset="0"/>
                                    </a:rPr>
                                    <m:t>−</m:t>
                                  </m:r>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𝑬</m:t>
                                      </m:r>
                                    </m:e>
                                    <m:sub>
                                      <m:r>
                                        <a:rPr lang="en-IN" sz="2300" b="1" i="1" smtClean="0">
                                          <a:latin typeface="Cambria Math" panose="02040503050406030204" pitchFamily="18" charset="0"/>
                                        </a:rPr>
                                        <m:t>𝟐</m:t>
                                      </m:r>
                                    </m:sub>
                                  </m:sSub>
                                </m:e>
                              </m:d>
                            </m:e>
                            <m:sup>
                              <m:r>
                                <a:rPr lang="en-IN" sz="2300" b="1" i="1" smtClean="0">
                                  <a:latin typeface="Cambria Math" panose="02040503050406030204" pitchFamily="18" charset="0"/>
                                </a:rPr>
                                <m:t>𝟐</m:t>
                              </m:r>
                            </m:sup>
                          </m:sSup>
                        </m:num>
                        <m:den>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𝑬</m:t>
                              </m:r>
                            </m:e>
                            <m:sub>
                              <m:r>
                                <a:rPr lang="en-IN" sz="2300" b="1" i="1" smtClean="0">
                                  <a:latin typeface="Cambria Math" panose="02040503050406030204" pitchFamily="18" charset="0"/>
                                </a:rPr>
                                <m:t>𝟐</m:t>
                              </m:r>
                            </m:sub>
                          </m:sSub>
                        </m:den>
                      </m:f>
                      <m:r>
                        <a:rPr lang="en-IN" sz="2300" b="1" i="1" smtClean="0">
                          <a:latin typeface="Cambria Math" panose="02040503050406030204" pitchFamily="18" charset="0"/>
                        </a:rPr>
                        <m:t>+⋯−</m:t>
                      </m:r>
                      <m:f>
                        <m:fPr>
                          <m:ctrlPr>
                            <a:rPr lang="en-IN" sz="2300" b="1" i="1" smtClean="0">
                              <a:latin typeface="Cambria Math" panose="02040503050406030204" pitchFamily="18" charset="0"/>
                            </a:rPr>
                          </m:ctrlPr>
                        </m:fPr>
                        <m:num>
                          <m:r>
                            <a:rPr lang="en-IN" sz="2300" b="1" i="1" smtClean="0">
                              <a:latin typeface="Cambria Math" panose="02040503050406030204" pitchFamily="18" charset="0"/>
                            </a:rPr>
                            <m:t>+</m:t>
                          </m:r>
                          <m:sSup>
                            <m:sSupPr>
                              <m:ctrlPr>
                                <a:rPr lang="en-IN" sz="2300" b="1" i="1" smtClean="0">
                                  <a:latin typeface="Cambria Math" panose="02040503050406030204" pitchFamily="18" charset="0"/>
                                </a:rPr>
                              </m:ctrlPr>
                            </m:sSupPr>
                            <m:e>
                              <m:d>
                                <m:dPr>
                                  <m:ctrlPr>
                                    <a:rPr lang="en-IN" sz="2300" b="1" i="1" smtClean="0">
                                      <a:latin typeface="Cambria Math" panose="02040503050406030204" pitchFamily="18" charset="0"/>
                                    </a:rPr>
                                  </m:ctrlPr>
                                </m:dPr>
                                <m:e>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𝒐</m:t>
                                      </m:r>
                                    </m:e>
                                    <m:sub>
                                      <m:r>
                                        <a:rPr lang="en-IN" sz="2300" b="1" i="1" smtClean="0">
                                          <a:latin typeface="Cambria Math" panose="02040503050406030204" pitchFamily="18" charset="0"/>
                                        </a:rPr>
                                        <m:t>𝒏</m:t>
                                      </m:r>
                                    </m:sub>
                                  </m:sSub>
                                  <m:r>
                                    <a:rPr lang="en-IN" sz="2300" b="1" i="1" smtClean="0">
                                      <a:latin typeface="Cambria Math" panose="02040503050406030204" pitchFamily="18" charset="0"/>
                                    </a:rPr>
                                    <m:t>−</m:t>
                                  </m:r>
                                  <m:sSub>
                                    <m:sSubPr>
                                      <m:ctrlPr>
                                        <a:rPr lang="en-IN" sz="2300" b="1" i="1" smtClean="0">
                                          <a:latin typeface="Cambria Math" panose="02040503050406030204" pitchFamily="18" charset="0"/>
                                        </a:rPr>
                                      </m:ctrlPr>
                                    </m:sSubPr>
                                    <m:e>
                                      <m:r>
                                        <a:rPr lang="en-IN" sz="2300" b="1" i="1" smtClean="0">
                                          <a:latin typeface="Cambria Math" panose="02040503050406030204" pitchFamily="18" charset="0"/>
                                        </a:rPr>
                                        <m:t>𝑬</m:t>
                                      </m:r>
                                    </m:e>
                                    <m:sub>
                                      <m:r>
                                        <a:rPr lang="en-IN" sz="2300" b="1" i="1" smtClean="0">
                                          <a:latin typeface="Cambria Math" panose="02040503050406030204" pitchFamily="18" charset="0"/>
                                        </a:rPr>
                                        <m:t>𝒏</m:t>
                                      </m:r>
                                    </m:sub>
                                  </m:sSub>
                                </m:e>
                              </m:d>
                            </m:e>
                            <m:sup>
                              <m:r>
                                <a:rPr lang="en-IN" sz="2300" b="1" i="1" smtClean="0">
                                  <a:latin typeface="Cambria Math" panose="02040503050406030204" pitchFamily="18" charset="0"/>
                                </a:rPr>
                                <m:t>𝟐</m:t>
                              </m:r>
                            </m:sup>
                          </m:sSup>
                        </m:num>
                        <m:den>
                          <m:r>
                            <a:rPr lang="en-IN" sz="2300" b="1" i="1" smtClean="0">
                              <a:latin typeface="Cambria Math" panose="02040503050406030204" pitchFamily="18" charset="0"/>
                            </a:rPr>
                            <m:t>𝑬𝒏</m:t>
                          </m:r>
                        </m:den>
                      </m:f>
                    </m:oMath>
                  </m:oMathPara>
                </a14:m>
                <a:endParaRPr lang="en-IN" sz="2300" b="1"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100" i="1">
                            <a:latin typeface="Cambria Math" panose="02040503050406030204" pitchFamily="18" charset="0"/>
                          </a:rPr>
                        </m:ctrlPr>
                      </m:sSubPr>
                      <m:e>
                        <m:r>
                          <a:rPr lang="en-IN" sz="2100" i="1">
                            <a:latin typeface="Cambria Math" panose="02040503050406030204" pitchFamily="18" charset="0"/>
                          </a:rPr>
                          <m:t>𝑂</m:t>
                        </m:r>
                      </m:e>
                      <m:sub>
                        <m:r>
                          <a:rPr lang="en-IN" sz="2100" i="1">
                            <a:latin typeface="Cambria Math" panose="02040503050406030204" pitchFamily="18" charset="0"/>
                          </a:rPr>
                          <m:t>1</m:t>
                        </m:r>
                      </m:sub>
                    </m:sSub>
                  </m:oMath>
                </a14:m>
                <a:r>
                  <a:rPr lang="en-IN" sz="2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100" i="1">
                            <a:latin typeface="Cambria Math" panose="02040503050406030204" pitchFamily="18" charset="0"/>
                          </a:rPr>
                        </m:ctrlPr>
                      </m:sSubPr>
                      <m:e>
                        <m:r>
                          <a:rPr lang="en-IN" sz="2100" i="1">
                            <a:latin typeface="Cambria Math" panose="02040503050406030204" pitchFamily="18" charset="0"/>
                          </a:rPr>
                          <m:t>𝑜</m:t>
                        </m:r>
                      </m:e>
                      <m:sub>
                        <m:r>
                          <a:rPr lang="en-IN" sz="2100" i="1">
                            <a:latin typeface="Cambria Math" panose="02040503050406030204" pitchFamily="18" charset="0"/>
                          </a:rPr>
                          <m:t>2</m:t>
                        </m:r>
                      </m:sub>
                    </m:sSub>
                  </m:oMath>
                </a14:m>
                <a:r>
                  <a:rPr lang="en-IN" sz="2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100" i="1">
                            <a:latin typeface="Cambria Math" panose="02040503050406030204" pitchFamily="18" charset="0"/>
                          </a:rPr>
                        </m:ctrlPr>
                      </m:sSubPr>
                      <m:e>
                        <m:r>
                          <a:rPr lang="en-IN" sz="2100" i="1">
                            <a:latin typeface="Cambria Math" panose="02040503050406030204" pitchFamily="18" charset="0"/>
                          </a:rPr>
                          <m:t>𝑜</m:t>
                        </m:r>
                      </m:e>
                      <m:sub>
                        <m:r>
                          <a:rPr lang="en-IN" sz="2100" i="1">
                            <a:latin typeface="Cambria Math" panose="02040503050406030204" pitchFamily="18" charset="0"/>
                          </a:rPr>
                          <m:t>𝑛</m:t>
                        </m:r>
                      </m:sub>
                    </m:sSub>
                  </m:oMath>
                </a14:m>
                <a:r>
                  <a:rPr lang="en-IN" sz="2100" dirty="0">
                    <a:latin typeface="Times New Roman" panose="02020603050405020304" pitchFamily="18" charset="0"/>
                    <a:cs typeface="Times New Roman" panose="02020603050405020304" pitchFamily="18" charset="0"/>
                  </a:rPr>
                  <a:t> are the observed frequencies and </a:t>
                </a:r>
                <a14:m>
                  <m:oMath xmlns:m="http://schemas.openxmlformats.org/officeDocument/2006/math">
                    <m:sSub>
                      <m:sSubPr>
                        <m:ctrlPr>
                          <a:rPr lang="en-IN" sz="2100" i="1">
                            <a:latin typeface="Cambria Math" panose="02040503050406030204" pitchFamily="18" charset="0"/>
                          </a:rPr>
                        </m:ctrlPr>
                      </m:sSubPr>
                      <m:e>
                        <m:r>
                          <a:rPr lang="en-IN" sz="2100" i="1">
                            <a:latin typeface="Cambria Math" panose="02040503050406030204" pitchFamily="18" charset="0"/>
                          </a:rPr>
                          <m:t>𝐸</m:t>
                        </m:r>
                      </m:e>
                      <m:sub>
                        <m:r>
                          <a:rPr lang="en-IN" sz="2100" i="1">
                            <a:latin typeface="Cambria Math" panose="02040503050406030204" pitchFamily="18" charset="0"/>
                          </a:rPr>
                          <m:t>1</m:t>
                        </m:r>
                      </m:sub>
                    </m:sSub>
                  </m:oMath>
                </a14:m>
                <a:r>
                  <a:rPr lang="en-IN" sz="2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100" i="1">
                            <a:latin typeface="Cambria Math" panose="02040503050406030204" pitchFamily="18" charset="0"/>
                          </a:rPr>
                        </m:ctrlPr>
                      </m:sSubPr>
                      <m:e>
                        <m:r>
                          <a:rPr lang="en-IN" sz="2100" i="1">
                            <a:latin typeface="Cambria Math" panose="02040503050406030204" pitchFamily="18" charset="0"/>
                          </a:rPr>
                          <m:t>𝐸</m:t>
                        </m:r>
                      </m:e>
                      <m:sub>
                        <m:r>
                          <a:rPr lang="en-IN" sz="2100" i="1">
                            <a:latin typeface="Cambria Math" panose="02040503050406030204" pitchFamily="18" charset="0"/>
                          </a:rPr>
                          <m:t>2</m:t>
                        </m:r>
                      </m:sub>
                    </m:sSub>
                  </m:oMath>
                </a14:m>
                <a:r>
                  <a:rPr lang="en-IN" sz="2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100" i="1">
                            <a:latin typeface="Cambria Math" panose="02040503050406030204" pitchFamily="18" charset="0"/>
                          </a:rPr>
                        </m:ctrlPr>
                      </m:sSubPr>
                      <m:e>
                        <m:r>
                          <a:rPr lang="en-IN" sz="2100" i="1">
                            <a:latin typeface="Cambria Math" panose="02040503050406030204" pitchFamily="18" charset="0"/>
                          </a:rPr>
                          <m:t>𝐸</m:t>
                        </m:r>
                      </m:e>
                      <m:sub>
                        <m:r>
                          <a:rPr lang="en-IN" sz="2100" i="1">
                            <a:latin typeface="Cambria Math" panose="02040503050406030204" pitchFamily="18" charset="0"/>
                          </a:rPr>
                          <m:t>𝑛</m:t>
                        </m:r>
                      </m:sub>
                    </m:sSub>
                  </m:oMath>
                </a14:m>
                <a:r>
                  <a:rPr lang="en-IN" sz="2100" dirty="0">
                    <a:latin typeface="Times New Roman" panose="02020603050405020304" pitchFamily="18" charset="0"/>
                    <a:cs typeface="Times New Roman" panose="02020603050405020304" pitchFamily="18" charset="0"/>
                  </a:rPr>
                  <a:t>are the corresponding expected or theoretical frequencies.</a:t>
                </a:r>
              </a:p>
              <a:p>
                <a:pPr marL="0" indent="0">
                  <a:buNone/>
                </a:pPr>
                <a:r>
                  <a:rPr lang="en-IN" sz="2100" dirty="0">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B728C96A-9DB1-4DF1-A043-96B3841A9930}"/>
                  </a:ext>
                </a:extLst>
              </p:cNvPr>
              <p:cNvSpPr>
                <a:spLocks noGrp="1" noRot="1" noChangeAspect="1" noMove="1" noResize="1" noEditPoints="1" noAdjustHandles="1" noChangeArrowheads="1" noChangeShapeType="1" noTextEdit="1"/>
              </p:cNvSpPr>
              <p:nvPr>
                <p:ph idx="1"/>
              </p:nvPr>
            </p:nvSpPr>
            <p:spPr>
              <a:xfrm>
                <a:off x="1575869" y="2307771"/>
                <a:ext cx="8825659" cy="4383315"/>
              </a:xfrm>
              <a:blipFill>
                <a:blip r:embed="rId2"/>
                <a:stretch>
                  <a:fillRect l="-829" t="-974" b="-1669"/>
                </a:stretch>
              </a:blipFill>
            </p:spPr>
            <p:txBody>
              <a:bodyPr/>
              <a:lstStyle/>
              <a:p>
                <a:r>
                  <a:rPr lang="en-IN">
                    <a:noFill/>
                  </a:rPr>
                  <a:t> </a:t>
                </a:r>
              </a:p>
            </p:txBody>
          </p:sp>
        </mc:Fallback>
      </mc:AlternateContent>
    </p:spTree>
    <p:extLst>
      <p:ext uri="{BB962C8B-B14F-4D97-AF65-F5344CB8AC3E}">
        <p14:creationId xmlns:p14="http://schemas.microsoft.com/office/powerpoint/2010/main" val="277158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8C5D-B537-4F5E-B693-C0709910EE1E}"/>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DEGREES OF FREEDOM</a:t>
            </a:r>
          </a:p>
        </p:txBody>
      </p:sp>
      <p:sp>
        <p:nvSpPr>
          <p:cNvPr id="3" name="Content Placeholder 2">
            <a:extLst>
              <a:ext uri="{FF2B5EF4-FFF2-40B4-BE49-F238E27FC236}">
                <a16:creationId xmlns:a16="http://schemas.microsoft.com/office/drawing/2014/main" id="{6C6D3A2D-683A-4619-AAE5-4A5AD09CD19A}"/>
              </a:ext>
            </a:extLst>
          </p:cNvPr>
          <p:cNvSpPr>
            <a:spLocks noGrp="1"/>
          </p:cNvSpPr>
          <p:nvPr>
            <p:ph idx="1"/>
          </p:nvPr>
        </p:nvSpPr>
        <p:spPr>
          <a:xfrm>
            <a:off x="1683170" y="2452914"/>
            <a:ext cx="8825659" cy="4020456"/>
          </a:xfrm>
        </p:spPr>
        <p:txBody>
          <a:bodyPr>
            <a:noAutofit/>
          </a:bodyPr>
          <a:lstStyle/>
          <a:p>
            <a:pPr marL="0" indent="0">
              <a:buNone/>
            </a:pPr>
            <a:r>
              <a:rPr lang="en-IN" sz="2100" dirty="0">
                <a:latin typeface="Times New Roman" panose="02020603050405020304" pitchFamily="18" charset="0"/>
                <a:cs typeface="Times New Roman" panose="02020603050405020304" pitchFamily="18" charset="0"/>
              </a:rPr>
              <a:t>It denotes the extent of independence (freedom) enjoyed by a given set of observed frequencies. Suppose we are given a set of n observed frequencies which are subjected to k independent constraints (restrictions) then,</a:t>
            </a:r>
          </a:p>
          <a:p>
            <a:pPr marL="0" indent="0">
              <a:buNone/>
            </a:pPr>
            <a:r>
              <a:rPr lang="en-IN" sz="21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d.f = (Number of frequencies) – (Number of independent constraints on them)</a:t>
            </a:r>
          </a:p>
          <a:p>
            <a:pPr marL="0" indent="0">
              <a:buNone/>
            </a:pPr>
            <a:r>
              <a:rPr lang="en-IN" sz="2100" dirty="0">
                <a:latin typeface="Times New Roman" panose="02020603050405020304" pitchFamily="18" charset="0"/>
                <a:cs typeface="Times New Roman" panose="02020603050405020304" pitchFamily="18" charset="0"/>
              </a:rPr>
              <a:t>	In other terms,</a:t>
            </a:r>
          </a:p>
          <a:p>
            <a:pPr marL="0" indent="0">
              <a:buNone/>
            </a:pP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d.f = (r – 1) (c-1)</a:t>
            </a:r>
          </a:p>
          <a:p>
            <a:pPr marL="0" indent="0">
              <a:buNone/>
            </a:pPr>
            <a:r>
              <a:rPr lang="en-IN" sz="2100" dirty="0">
                <a:latin typeface="Times New Roman" panose="02020603050405020304" pitchFamily="18" charset="0"/>
                <a:cs typeface="Times New Roman" panose="02020603050405020304" pitchFamily="18" charset="0"/>
              </a:rPr>
              <a:t>				Where,</a:t>
            </a:r>
          </a:p>
          <a:p>
            <a:pPr marL="0" indent="0">
              <a:buNone/>
            </a:pPr>
            <a:r>
              <a:rPr lang="en-IN" sz="2100" dirty="0">
                <a:latin typeface="Times New Roman" panose="02020603050405020304" pitchFamily="18" charset="0"/>
                <a:cs typeface="Times New Roman" panose="02020603050405020304" pitchFamily="18" charset="0"/>
              </a:rPr>
              <a:t>					r = The number of rows</a:t>
            </a:r>
          </a:p>
          <a:p>
            <a:pPr marL="0" indent="0">
              <a:buNone/>
            </a:pPr>
            <a:r>
              <a:rPr lang="en-IN" sz="2100" dirty="0">
                <a:latin typeface="Times New Roman" panose="02020603050405020304" pitchFamily="18" charset="0"/>
                <a:cs typeface="Times New Roman" panose="02020603050405020304" pitchFamily="18" charset="0"/>
              </a:rPr>
              <a:t>					c = The number of columns</a:t>
            </a:r>
          </a:p>
        </p:txBody>
      </p:sp>
    </p:spTree>
    <p:extLst>
      <p:ext uri="{BB962C8B-B14F-4D97-AF65-F5344CB8AC3E}">
        <p14:creationId xmlns:p14="http://schemas.microsoft.com/office/powerpoint/2010/main" val="374559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8E5F-8FA0-4C23-BF6C-D418E4EDBF6B}"/>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CRITICAL VALUES OF CHI-SQUARE</a:t>
            </a:r>
          </a:p>
        </p:txBody>
      </p:sp>
      <p:pic>
        <p:nvPicPr>
          <p:cNvPr id="5" name="Content Placeholder 4">
            <a:extLst>
              <a:ext uri="{FF2B5EF4-FFF2-40B4-BE49-F238E27FC236}">
                <a16:creationId xmlns:a16="http://schemas.microsoft.com/office/drawing/2014/main" id="{88AF87D2-56B8-4C2C-B3A0-B251FFBEE752}"/>
              </a:ext>
            </a:extLst>
          </p:cNvPr>
          <p:cNvPicPr>
            <a:picLocks noGrp="1" noChangeAspect="1"/>
          </p:cNvPicPr>
          <p:nvPr>
            <p:ph idx="1"/>
          </p:nvPr>
        </p:nvPicPr>
        <p:blipFill>
          <a:blip r:embed="rId2"/>
          <a:stretch>
            <a:fillRect/>
          </a:stretch>
        </p:blipFill>
        <p:spPr>
          <a:xfrm>
            <a:off x="2950701" y="2061028"/>
            <a:ext cx="6846442" cy="4857512"/>
          </a:xfrm>
        </p:spPr>
      </p:pic>
    </p:spTree>
    <p:extLst>
      <p:ext uri="{BB962C8B-B14F-4D97-AF65-F5344CB8AC3E}">
        <p14:creationId xmlns:p14="http://schemas.microsoft.com/office/powerpoint/2010/main" val="34521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5099-D905-4AAA-BB21-5C6D0AC6A46D}"/>
              </a:ext>
            </a:extLst>
          </p:cNvPr>
          <p:cNvSpPr>
            <a:spLocks noGrp="1"/>
          </p:cNvSpPr>
          <p:nvPr>
            <p:ph type="title"/>
          </p:nvPr>
        </p:nvSpPr>
        <p:spPr/>
        <p:txBody>
          <a:bodyPr/>
          <a:lstStyle/>
          <a:p>
            <a:r>
              <a:rPr lang="en-IN" sz="2200" b="1" dirty="0">
                <a:latin typeface="Times New Roman" panose="02020603050405020304" pitchFamily="18" charset="0"/>
                <a:cs typeface="Times New Roman" panose="02020603050405020304" pitchFamily="18" charset="0"/>
              </a:rPr>
              <a:t>CONDITIONS FOR APPLYING CHI-SQUARE TEST</a:t>
            </a:r>
          </a:p>
        </p:txBody>
      </p:sp>
      <p:sp>
        <p:nvSpPr>
          <p:cNvPr id="3" name="Content Placeholder 2">
            <a:extLst>
              <a:ext uri="{FF2B5EF4-FFF2-40B4-BE49-F238E27FC236}">
                <a16:creationId xmlns:a16="http://schemas.microsoft.com/office/drawing/2014/main" id="{3C7450ED-AFF5-42B7-94D9-7BA84BDC2D8C}"/>
              </a:ext>
            </a:extLst>
          </p:cNvPr>
          <p:cNvSpPr>
            <a:spLocks noGrp="1"/>
          </p:cNvSpPr>
          <p:nvPr>
            <p:ph idx="1"/>
          </p:nvPr>
        </p:nvSpPr>
        <p:spPr>
          <a:xfrm>
            <a:off x="1154954" y="2394857"/>
            <a:ext cx="8825659" cy="4151086"/>
          </a:xfrm>
        </p:spPr>
        <p:txBody>
          <a:bodyPr>
            <a:normAutofit/>
          </a:bodyPr>
          <a:lstStyle/>
          <a:p>
            <a:pPr>
              <a:buFont typeface="+mj-lt"/>
              <a:buAutoNum type="arabicParenR"/>
            </a:pPr>
            <a:r>
              <a:rPr lang="en-US" sz="2100" dirty="0">
                <a:latin typeface="Times New Roman" panose="02020603050405020304" pitchFamily="18" charset="0"/>
                <a:cs typeface="Times New Roman" panose="02020603050405020304" pitchFamily="18" charset="0"/>
              </a:rPr>
              <a:t>The data used in Chi-Square test must be quantitative and in the form of frequencies, which must be absolute and not in relative terms.</a:t>
            </a:r>
          </a:p>
          <a:p>
            <a:pPr>
              <a:buFont typeface="+mj-lt"/>
              <a:buAutoNum type="arabicParenR"/>
            </a:pPr>
            <a:r>
              <a:rPr lang="en-US" sz="2100" dirty="0">
                <a:latin typeface="Times New Roman" panose="02020603050405020304" pitchFamily="18" charset="0"/>
                <a:cs typeface="Times New Roman" panose="02020603050405020304" pitchFamily="18" charset="0"/>
              </a:rPr>
              <a:t>The total number of observations collected for this test must be large ( at least 10) and should be done on a random basis.</a:t>
            </a:r>
          </a:p>
          <a:p>
            <a:pPr>
              <a:buFont typeface="+mj-lt"/>
              <a:buAutoNum type="arabicParenR"/>
            </a:pPr>
            <a:r>
              <a:rPr lang="en-US" sz="2100" dirty="0">
                <a:latin typeface="Times New Roman" panose="02020603050405020304" pitchFamily="18" charset="0"/>
                <a:cs typeface="Times New Roman" panose="02020603050405020304" pitchFamily="18" charset="0"/>
              </a:rPr>
              <a:t>Each of the observations which make up the sample of this test must be independent of each other.</a:t>
            </a:r>
          </a:p>
          <a:p>
            <a:pPr>
              <a:buFont typeface="+mj-lt"/>
              <a:buAutoNum type="arabicParenR"/>
            </a:pPr>
            <a:r>
              <a:rPr lang="en-US" sz="2100" dirty="0">
                <a:latin typeface="Times New Roman" panose="02020603050405020304" pitchFamily="18" charset="0"/>
                <a:cs typeface="Times New Roman" panose="02020603050405020304" pitchFamily="18" charset="0"/>
              </a:rPr>
              <a:t>The expected frequency of any item or cell must not be less than 5; the frequencies of adjacent items or cells should be polled together in order to make it more than 5.</a:t>
            </a:r>
          </a:p>
          <a:p>
            <a:pPr>
              <a:buFont typeface="+mj-lt"/>
              <a:buAutoNum type="arabicParenR"/>
            </a:pPr>
            <a:r>
              <a:rPr lang="en-US" sz="2100" dirty="0">
                <a:latin typeface="Times New Roman" panose="02020603050405020304" pitchFamily="18" charset="0"/>
                <a:cs typeface="Times New Roman" panose="02020603050405020304" pitchFamily="18" charset="0"/>
              </a:rPr>
              <a:t>This test is used only for drawing inferences through test of the hypothesis, so it cannot be used for estimation of parameter value.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82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9624-B829-4D90-923E-6972CB48F5A9}"/>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PRACTICAL  APPLICATION OF CHI-SQUARE TEST</a:t>
            </a:r>
          </a:p>
        </p:txBody>
      </p:sp>
      <p:sp>
        <p:nvSpPr>
          <p:cNvPr id="3" name="Content Placeholder 2">
            <a:extLst>
              <a:ext uri="{FF2B5EF4-FFF2-40B4-BE49-F238E27FC236}">
                <a16:creationId xmlns:a16="http://schemas.microsoft.com/office/drawing/2014/main" id="{5188B301-EB3E-49C7-9047-995C91718F45}"/>
              </a:ext>
            </a:extLst>
          </p:cNvPr>
          <p:cNvSpPr>
            <a:spLocks noGrp="1"/>
          </p:cNvSpPr>
          <p:nvPr>
            <p:ph idx="1"/>
          </p:nvPr>
        </p:nvSpPr>
        <p:spPr>
          <a:xfrm>
            <a:off x="1517811" y="2380343"/>
            <a:ext cx="8825659" cy="4049486"/>
          </a:xfrm>
        </p:spPr>
        <p:txBody>
          <a:bodyPr>
            <a:noAutofit/>
          </a:bodyPr>
          <a:lstStyle/>
          <a:p>
            <a:pPr marL="0" indent="0">
              <a:buNone/>
            </a:pPr>
            <a:r>
              <a:rPr lang="en-US" sz="2100" dirty="0">
                <a:latin typeface="Times New Roman" panose="02020603050405020304" pitchFamily="18" charset="0"/>
                <a:cs typeface="Times New Roman" panose="02020603050405020304" pitchFamily="18" charset="0"/>
              </a:rPr>
              <a:t>The applications of Chi-Square test include testing: </a:t>
            </a:r>
          </a:p>
          <a:p>
            <a:r>
              <a:rPr lang="en-US" sz="2100" dirty="0">
                <a:latin typeface="Times New Roman" panose="02020603050405020304" pitchFamily="18" charset="0"/>
                <a:cs typeface="Times New Roman" panose="02020603050405020304" pitchFamily="18" charset="0"/>
              </a:rPr>
              <a:t>The significance of sample &amp; population variances [σ 2 s &amp; σ 2 p] 2.</a:t>
            </a:r>
          </a:p>
          <a:p>
            <a:r>
              <a:rPr lang="en-US" sz="2100" dirty="0">
                <a:latin typeface="Times New Roman" panose="02020603050405020304" pitchFamily="18" charset="0"/>
                <a:cs typeface="Times New Roman" panose="02020603050405020304" pitchFamily="18" charset="0"/>
              </a:rPr>
              <a:t>The goodness of fit of a theoretical distribution: </a:t>
            </a:r>
          </a:p>
          <a:p>
            <a:pPr marL="0" indent="0">
              <a:buNone/>
            </a:pPr>
            <a:r>
              <a:rPr lang="en-US" sz="2100" dirty="0">
                <a:latin typeface="Times New Roman" panose="02020603050405020304" pitchFamily="18" charset="0"/>
                <a:cs typeface="Times New Roman" panose="02020603050405020304" pitchFamily="18" charset="0"/>
              </a:rPr>
              <a:t> 	Testing for goodness of fit determines if an observed frequency distribution fits/matches a theoretical frequency distribution (Binomial distribution, Poisson distribution or Normal distribution). These test results are helpful to know whether the samples are drawn from identical distributions or not. When the calculated value of χ 2 is less than the table value at certain level of significance, the fit is considered to be good one and if the calculated value is greater than the table value, the fit is not considered to be good.</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45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699C-9282-49E8-B871-5184865059BA}"/>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CONTIGENCY TABLE</a:t>
            </a:r>
          </a:p>
        </p:txBody>
      </p:sp>
      <p:sp>
        <p:nvSpPr>
          <p:cNvPr id="3" name="Content Placeholder 2">
            <a:extLst>
              <a:ext uri="{FF2B5EF4-FFF2-40B4-BE49-F238E27FC236}">
                <a16:creationId xmlns:a16="http://schemas.microsoft.com/office/drawing/2014/main" id="{52C0D1EE-E83E-4C65-B1AA-ADAF8C9D581C}"/>
              </a:ext>
            </a:extLst>
          </p:cNvPr>
          <p:cNvSpPr>
            <a:spLocks noGrp="1"/>
          </p:cNvSpPr>
          <p:nvPr>
            <p:ph idx="1"/>
          </p:nvPr>
        </p:nvSpPr>
        <p:spPr>
          <a:xfrm>
            <a:off x="1604896" y="2322286"/>
            <a:ext cx="8761413" cy="4354285"/>
          </a:xfrm>
        </p:spPr>
        <p:txBody>
          <a:bodyPr>
            <a:noAutofit/>
          </a:bodyPr>
          <a:lstStyle/>
          <a:p>
            <a:pPr marL="0" indent="0">
              <a:buNone/>
            </a:pPr>
            <a:r>
              <a:rPr lang="en-US" sz="2100" dirty="0">
                <a:latin typeface="Times New Roman" panose="02020603050405020304" pitchFamily="18" charset="0"/>
                <a:cs typeface="Times New Roman" panose="02020603050405020304" pitchFamily="18" charset="0"/>
              </a:rPr>
              <a:t>A contingency table is a type of table in a matrix format that displays the frequency distribution of the variables. </a:t>
            </a:r>
          </a:p>
          <a:p>
            <a:pPr marL="0" indent="0">
              <a:buNone/>
            </a:pPr>
            <a:r>
              <a:rPr lang="en-US" sz="2100" dirty="0">
                <a:latin typeface="Times New Roman" panose="02020603050405020304" pitchFamily="18" charset="0"/>
                <a:cs typeface="Times New Roman" panose="02020603050405020304" pitchFamily="18" charset="0"/>
              </a:rPr>
              <a:t> They provide a basic picture of the interrelation between two variables and can help find interactions between them. </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The chi-square statistic compares the observed count in each table cell to the count which would be expected under the assumption of no association between the row and column classifications</a:t>
            </a:r>
            <a:endParaRPr lang="en-IN" sz="2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D066AD-1B3D-4A9D-B2D4-063CFBC633E0}"/>
              </a:ext>
            </a:extLst>
          </p:cNvPr>
          <p:cNvPicPr>
            <a:picLocks noChangeAspect="1"/>
          </p:cNvPicPr>
          <p:nvPr/>
        </p:nvPicPr>
        <p:blipFill>
          <a:blip r:embed="rId2"/>
          <a:stretch>
            <a:fillRect/>
          </a:stretch>
        </p:blipFill>
        <p:spPr>
          <a:xfrm>
            <a:off x="3614058" y="3829680"/>
            <a:ext cx="4078514" cy="1747935"/>
          </a:xfrm>
          <a:prstGeom prst="rect">
            <a:avLst/>
          </a:prstGeom>
        </p:spPr>
      </p:pic>
    </p:spTree>
    <p:extLst>
      <p:ext uri="{BB962C8B-B14F-4D97-AF65-F5344CB8AC3E}">
        <p14:creationId xmlns:p14="http://schemas.microsoft.com/office/powerpoint/2010/main" val="136387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2EDA-B8E9-4FE0-8040-40213051CB9B}"/>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1EC43895-D986-4B2A-81F3-D6D44D8BD2F5}"/>
              </a:ext>
            </a:extLst>
          </p:cNvPr>
          <p:cNvSpPr>
            <a:spLocks noGrp="1"/>
          </p:cNvSpPr>
          <p:nvPr>
            <p:ph idx="1"/>
          </p:nvPr>
        </p:nvSpPr>
        <p:spPr>
          <a:xfrm>
            <a:off x="1619411" y="2416629"/>
            <a:ext cx="9164703" cy="4441371"/>
          </a:xfrm>
        </p:spPr>
        <p:txBody>
          <a:bodyPr>
            <a:noAutofit/>
          </a:bodyPr>
          <a:lstStyle/>
          <a:p>
            <a:r>
              <a:rPr lang="en-US" sz="2100" dirty="0">
                <a:latin typeface="Times New Roman" panose="02020603050405020304" pitchFamily="18" charset="0"/>
                <a:cs typeface="Times New Roman" panose="02020603050405020304" pitchFamily="18" charset="0"/>
              </a:rPr>
              <a:t>The independence in a contingency table: </a:t>
            </a:r>
          </a:p>
          <a:p>
            <a:pPr marL="400050" lvl="1" indent="0">
              <a:buNone/>
            </a:pPr>
            <a:r>
              <a:rPr lang="en-US" sz="2100" dirty="0">
                <a:latin typeface="Times New Roman" panose="02020603050405020304" pitchFamily="18" charset="0"/>
                <a:cs typeface="Times New Roman" panose="02020603050405020304" pitchFamily="18" charset="0"/>
              </a:rPr>
              <a:t>Testing independence determines whether two or more observations across two populations are dependent on each other.</a:t>
            </a:r>
          </a:p>
          <a:p>
            <a:pPr marL="400050" lvl="1" indent="0">
              <a:buNone/>
            </a:pPr>
            <a:r>
              <a:rPr lang="en-US" sz="2100" dirty="0">
                <a:latin typeface="Times New Roman" panose="02020603050405020304" pitchFamily="18" charset="0"/>
                <a:cs typeface="Times New Roman" panose="02020603050405020304" pitchFamily="18" charset="0"/>
              </a:rPr>
              <a:t>If the calculated value is less than the table value at certain level of significance for a given degree of freedom, then it is concluded that null hypothesis is true, which means that two attributes are independent and hence not associated.</a:t>
            </a:r>
          </a:p>
          <a:p>
            <a:pPr marL="400050" lvl="1" indent="0">
              <a:buNone/>
            </a:pPr>
            <a:r>
              <a:rPr lang="en-US" sz="2100" dirty="0">
                <a:latin typeface="Times New Roman" panose="02020603050405020304" pitchFamily="18" charset="0"/>
                <a:cs typeface="Times New Roman" panose="02020603050405020304" pitchFamily="18" charset="0"/>
              </a:rPr>
              <a:t>If calculated value is greater than the table value, then the null hypothesis is rejected, which means that two attributes are dependent.</a:t>
            </a:r>
          </a:p>
          <a:p>
            <a:r>
              <a:rPr lang="en-US" sz="2100" dirty="0">
                <a:latin typeface="Times New Roman" panose="02020603050405020304" pitchFamily="18" charset="0"/>
                <a:cs typeface="Times New Roman" panose="02020603050405020304" pitchFamily="18" charset="0"/>
              </a:rPr>
              <a:t>The chi-square test can be used to test the strength of the association between exposure and disease in a cohort study, an unmatched </a:t>
            </a:r>
            <a:r>
              <a:rPr lang="en-US" sz="2100" dirty="0" err="1">
                <a:latin typeface="Times New Roman" panose="02020603050405020304" pitchFamily="18" charset="0"/>
                <a:cs typeface="Times New Roman" panose="02020603050405020304" pitchFamily="18" charset="0"/>
              </a:rPr>
              <a:t>casecontrol</a:t>
            </a:r>
            <a:r>
              <a:rPr lang="en-US" sz="2100" dirty="0">
                <a:latin typeface="Times New Roman" panose="02020603050405020304" pitchFamily="18" charset="0"/>
                <a:cs typeface="Times New Roman" panose="02020603050405020304" pitchFamily="18" charset="0"/>
              </a:rPr>
              <a:t> study, or a cross-sectional study.</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77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A0C6-06B5-420A-BF7D-F35083DF5B45}"/>
              </a:ext>
            </a:extLst>
          </p:cNvPr>
          <p:cNvSpPr>
            <a:spLocks noGrp="1"/>
          </p:cNvSpPr>
          <p:nvPr>
            <p:ph type="title"/>
          </p:nvPr>
        </p:nvSpPr>
        <p:spPr>
          <a:xfrm>
            <a:off x="1154954" y="973668"/>
            <a:ext cx="8761413" cy="484071"/>
          </a:xfrm>
        </p:spPr>
        <p:txBody>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BE04CBF-8C57-47FA-A130-FA6463D478DE}"/>
              </a:ext>
            </a:extLst>
          </p:cNvPr>
          <p:cNvSpPr>
            <a:spLocks noGrp="1"/>
          </p:cNvSpPr>
          <p:nvPr>
            <p:ph idx="1"/>
          </p:nvPr>
        </p:nvSpPr>
        <p:spPr>
          <a:xfrm>
            <a:off x="1154954" y="2319130"/>
            <a:ext cx="8761413" cy="4147930"/>
          </a:xfrm>
        </p:spPr>
        <p:txBody>
          <a:bodyPr>
            <a:normAutofit/>
          </a:bodyPr>
          <a:lstStyle/>
          <a:p>
            <a:pPr>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chi – square test is one of the most commonly used non-parametric test, in which the sampling distribution of the test statistics is a chi-square distribution, when the null hypothesis is true.</a:t>
            </a:r>
          </a:p>
          <a:p>
            <a:pPr>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It was introduced by Karl Pearson as a test of association. The Greek Letter X² is used to denote this test.</a:t>
            </a:r>
          </a:p>
          <a:p>
            <a:pPr>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It can be applied when there are few or no assumptions about the population parameter.</a:t>
            </a:r>
          </a:p>
          <a:p>
            <a:pPr>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It can be applied on categorical data or qualitative data using a contingency table.</a:t>
            </a:r>
          </a:p>
          <a:p>
            <a:pPr>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It is used to evaluate unpaired/unrelated samples and proportions.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95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B41A-4E22-4A59-8938-79C7E518E98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9819D4E-2B06-49C2-BD01-C5C710229418}"/>
              </a:ext>
            </a:extLst>
          </p:cNvPr>
          <p:cNvPicPr>
            <a:picLocks noGrp="1" noChangeAspect="1"/>
          </p:cNvPicPr>
          <p:nvPr>
            <p:ph idx="1"/>
          </p:nvPr>
        </p:nvPicPr>
        <p:blipFill>
          <a:blip r:embed="rId2"/>
          <a:stretch>
            <a:fillRect/>
          </a:stretch>
        </p:blipFill>
        <p:spPr>
          <a:xfrm>
            <a:off x="1154954" y="994532"/>
            <a:ext cx="9964058" cy="5693747"/>
          </a:xfrm>
        </p:spPr>
      </p:pic>
    </p:spTree>
    <p:extLst>
      <p:ext uri="{BB962C8B-B14F-4D97-AF65-F5344CB8AC3E}">
        <p14:creationId xmlns:p14="http://schemas.microsoft.com/office/powerpoint/2010/main" val="2199268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4308-526C-4648-B545-AF579B2C5924}"/>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INTERPRETATION OF CHI-SQUARE VALUES</a:t>
            </a:r>
          </a:p>
        </p:txBody>
      </p:sp>
      <p:sp>
        <p:nvSpPr>
          <p:cNvPr id="3" name="Content Placeholder 2">
            <a:extLst>
              <a:ext uri="{FF2B5EF4-FFF2-40B4-BE49-F238E27FC236}">
                <a16:creationId xmlns:a16="http://schemas.microsoft.com/office/drawing/2014/main" id="{C6EEEC71-4CB8-422C-814D-9DFC24EB3896}"/>
              </a:ext>
            </a:extLst>
          </p:cNvPr>
          <p:cNvSpPr>
            <a:spLocks noGrp="1"/>
          </p:cNvSpPr>
          <p:nvPr>
            <p:ph idx="1"/>
          </p:nvPr>
        </p:nvSpPr>
        <p:spPr>
          <a:xfrm>
            <a:off x="783771" y="2119086"/>
            <a:ext cx="10609943" cy="4557485"/>
          </a:xfrm>
        </p:spPr>
        <p:txBody>
          <a:bodyPr>
            <a:normAutofit/>
          </a:bodyPr>
          <a:lstStyle/>
          <a:p>
            <a:r>
              <a:rPr lang="en-US" sz="2100" dirty="0">
                <a:latin typeface="Times New Roman" panose="02020603050405020304" pitchFamily="18" charset="0"/>
                <a:cs typeface="Times New Roman" panose="02020603050405020304" pitchFamily="18" charset="0"/>
              </a:rPr>
              <a:t>The χ 2 statistic is calculated under the assumption of no association.</a:t>
            </a:r>
          </a:p>
          <a:p>
            <a:r>
              <a:rPr lang="en-US" sz="2100" dirty="0">
                <a:latin typeface="Times New Roman" panose="02020603050405020304" pitchFamily="18" charset="0"/>
                <a:cs typeface="Times New Roman" panose="02020603050405020304" pitchFamily="18" charset="0"/>
              </a:rPr>
              <a:t>Large value of χ 2 statistic ⇒ Small probability of occurring by chance alone (p &lt; 0.05) ⇒ Conclude that association exists between disease and exposure(Null hypothesis rejected).</a:t>
            </a:r>
          </a:p>
          <a:p>
            <a:r>
              <a:rPr lang="en-US" sz="2100" dirty="0">
                <a:latin typeface="Times New Roman" panose="02020603050405020304" pitchFamily="18" charset="0"/>
                <a:cs typeface="Times New Roman" panose="02020603050405020304" pitchFamily="18" charset="0"/>
              </a:rPr>
              <a:t>Small value of χ 2 statistic ⇒ Large probability of occurring by chance alone (p &gt; 0.05) ⇒ Conclude that no association exists between disease and exposure(Null hypothesis accepted).</a:t>
            </a:r>
          </a:p>
          <a:p>
            <a:r>
              <a:rPr lang="en-US" sz="2100" dirty="0">
                <a:latin typeface="Times New Roman" panose="02020603050405020304" pitchFamily="18" charset="0"/>
                <a:cs typeface="Times New Roman" panose="02020603050405020304" pitchFamily="18" charset="0"/>
              </a:rPr>
              <a:t>The left hand side indicates the degrees of </a:t>
            </a:r>
            <a:r>
              <a:rPr lang="en-US" sz="2100" dirty="0" err="1">
                <a:latin typeface="Times New Roman" panose="02020603050405020304" pitchFamily="18" charset="0"/>
                <a:cs typeface="Times New Roman" panose="02020603050405020304" pitchFamily="18" charset="0"/>
              </a:rPr>
              <a:t>freedom.If</a:t>
            </a:r>
            <a:r>
              <a:rPr lang="en-US" sz="2100" dirty="0">
                <a:latin typeface="Times New Roman" panose="02020603050405020304" pitchFamily="18" charset="0"/>
                <a:cs typeface="Times New Roman" panose="02020603050405020304" pitchFamily="18" charset="0"/>
              </a:rPr>
              <a:t> the calculated value of χ2 falls in the acceptance region, the null hypothesis ‘Ho’ is accepted and vice-versa.</a:t>
            </a:r>
          </a:p>
          <a:p>
            <a:endParaRPr lang="en-IN" sz="2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D58ADB-A6BC-4AF6-8041-3DD47A60D601}"/>
              </a:ext>
            </a:extLst>
          </p:cNvPr>
          <p:cNvPicPr>
            <a:picLocks noChangeAspect="1"/>
          </p:cNvPicPr>
          <p:nvPr/>
        </p:nvPicPr>
        <p:blipFill>
          <a:blip r:embed="rId2"/>
          <a:stretch>
            <a:fillRect/>
          </a:stretch>
        </p:blipFill>
        <p:spPr>
          <a:xfrm>
            <a:off x="3610197" y="4896843"/>
            <a:ext cx="5272546" cy="1961158"/>
          </a:xfrm>
          <a:prstGeom prst="rect">
            <a:avLst/>
          </a:prstGeom>
        </p:spPr>
      </p:pic>
    </p:spTree>
    <p:extLst>
      <p:ext uri="{BB962C8B-B14F-4D97-AF65-F5344CB8AC3E}">
        <p14:creationId xmlns:p14="http://schemas.microsoft.com/office/powerpoint/2010/main" val="307121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2ED0-2C08-4956-B855-1FE5205F58F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02D38406-3A43-41B7-A31C-AED18F5BDEA4}"/>
              </a:ext>
            </a:extLst>
          </p:cNvPr>
          <p:cNvSpPr>
            <a:spLocks noGrp="1"/>
          </p:cNvSpPr>
          <p:nvPr>
            <p:ph idx="1"/>
          </p:nvPr>
        </p:nvSpPr>
        <p:spPr>
          <a:xfrm>
            <a:off x="1154954" y="2603500"/>
            <a:ext cx="8825659" cy="3710214"/>
          </a:xfrm>
        </p:spPr>
        <p:txBody>
          <a:bodyPr>
            <a:normAutofit/>
          </a:bodyPr>
          <a:lstStyle/>
          <a:p>
            <a:pPr marL="0" indent="0">
              <a:buNone/>
            </a:pPr>
            <a:r>
              <a:rPr lang="en-IN" sz="2200" b="1" i="1" dirty="0">
                <a:latin typeface="Times New Roman" panose="02020603050405020304" pitchFamily="18" charset="0"/>
                <a:cs typeface="Times New Roman" panose="02020603050405020304" pitchFamily="18" charset="0"/>
              </a:rPr>
              <a:t>256 visual artists were surveyed to find out their zodiac sign. The results were: Aries (29), Taurus (24), Gemini (22), Cancer (19), Leo (21), Virgo (18), Libra (19), Scorpio (20), Sagittarius (23), Capricorn (18), Aquarius (20), Pisces (23). Test the hypothesis that zodiac signs are evenly distributed across visual artists.</a:t>
            </a:r>
          </a:p>
          <a:p>
            <a:pPr marL="0" indent="0">
              <a:buNone/>
            </a:pPr>
            <a:r>
              <a:rPr lang="en-IN" sz="2100"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SOLUTION</a:t>
            </a:r>
          </a:p>
          <a:p>
            <a:pPr marL="0" indent="0">
              <a:buNone/>
            </a:pPr>
            <a:r>
              <a:rPr lang="en-US" sz="2100" dirty="0">
                <a:latin typeface="Times New Roman" panose="02020603050405020304" pitchFamily="18" charset="0"/>
                <a:cs typeface="Times New Roman" panose="02020603050405020304" pitchFamily="18" charset="0"/>
              </a:rPr>
              <a:t>Make a table with columns for “Categories,” “Observed,” “Expected,” “Residual (</a:t>
            </a:r>
            <a:r>
              <a:rPr lang="en-US" sz="2100" dirty="0" err="1">
                <a:latin typeface="Times New Roman" panose="02020603050405020304" pitchFamily="18" charset="0"/>
                <a:cs typeface="Times New Roman" panose="02020603050405020304" pitchFamily="18" charset="0"/>
              </a:rPr>
              <a:t>Obs</a:t>
            </a:r>
            <a:r>
              <a:rPr lang="en-US" sz="2100" dirty="0">
                <a:latin typeface="Times New Roman" panose="02020603050405020304" pitchFamily="18" charset="0"/>
                <a:cs typeface="Times New Roman" panose="02020603050405020304" pitchFamily="18" charset="0"/>
              </a:rPr>
              <a:t>-Exp)”, “(</a:t>
            </a:r>
            <a:r>
              <a:rPr lang="en-US" sz="2100" dirty="0" err="1">
                <a:latin typeface="Times New Roman" panose="02020603050405020304" pitchFamily="18" charset="0"/>
                <a:cs typeface="Times New Roman" panose="02020603050405020304" pitchFamily="18" charset="0"/>
              </a:rPr>
              <a:t>Obs</a:t>
            </a:r>
            <a:r>
              <a:rPr lang="en-US" sz="2100" dirty="0">
                <a:latin typeface="Times New Roman" panose="02020603050405020304" pitchFamily="18" charset="0"/>
                <a:cs typeface="Times New Roman" panose="02020603050405020304" pitchFamily="18" charset="0"/>
              </a:rPr>
              <a:t>-Exp)</a:t>
            </a:r>
            <a:r>
              <a:rPr lang="en-US" sz="2100" baseline="30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 and “Component (</a:t>
            </a:r>
            <a:r>
              <a:rPr lang="en-US" sz="2100" dirty="0" err="1">
                <a:latin typeface="Times New Roman" panose="02020603050405020304" pitchFamily="18" charset="0"/>
                <a:cs typeface="Times New Roman" panose="02020603050405020304" pitchFamily="18" charset="0"/>
              </a:rPr>
              <a:t>Obs</a:t>
            </a:r>
            <a:r>
              <a:rPr lang="en-US" sz="2100" dirty="0">
                <a:latin typeface="Times New Roman" panose="02020603050405020304" pitchFamily="18" charset="0"/>
                <a:cs typeface="Times New Roman" panose="02020603050405020304" pitchFamily="18" charset="0"/>
              </a:rPr>
              <a:t>-Exp)</a:t>
            </a:r>
            <a:r>
              <a:rPr lang="en-US" sz="2100" baseline="30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 / Exp.” Don’t worry what these mean right now; We’ll cover that in the following steps.</a:t>
            </a:r>
            <a:r>
              <a:rPr lang="en-US" b="1" dirty="0"/>
              <a:t> </a:t>
            </a:r>
            <a:r>
              <a:rPr lang="en-US" sz="2100" dirty="0">
                <a:latin typeface="Times New Roman" panose="02020603050405020304" pitchFamily="18" charset="0"/>
                <a:cs typeface="Times New Roman" panose="02020603050405020304" pitchFamily="18" charset="0"/>
              </a:rPr>
              <a:t>Fill the categories. Categories should be given in the question.</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03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93A3-26DC-45A7-8303-55EC598AB44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 get the table as:</a:t>
            </a:r>
            <a:endParaRPr lang="en-IN" dirty="0"/>
          </a:p>
        </p:txBody>
      </p:sp>
      <p:sp>
        <p:nvSpPr>
          <p:cNvPr id="3" name="Content Placeholder 2">
            <a:extLst>
              <a:ext uri="{FF2B5EF4-FFF2-40B4-BE49-F238E27FC236}">
                <a16:creationId xmlns:a16="http://schemas.microsoft.com/office/drawing/2014/main" id="{A64E0B04-99CF-43B1-8052-04AB165C44AD}"/>
              </a:ext>
            </a:extLst>
          </p:cNvPr>
          <p:cNvSpPr>
            <a:spLocks noGrp="1"/>
          </p:cNvSpPr>
          <p:nvPr>
            <p:ph idx="1"/>
          </p:nvPr>
        </p:nvSpPr>
        <p:spPr/>
        <p:txBody>
          <a:bodyPr>
            <a:normAutofit/>
          </a:bodyPr>
          <a:lstStyle/>
          <a:p>
            <a:pPr marL="0" indent="0">
              <a:buNone/>
            </a:pPr>
            <a:endParaRPr lang="en-IN" sz="2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0D8ABC-BE83-480E-B60C-38B28785DAA7}"/>
              </a:ext>
            </a:extLst>
          </p:cNvPr>
          <p:cNvPicPr>
            <a:picLocks noChangeAspect="1"/>
          </p:cNvPicPr>
          <p:nvPr/>
        </p:nvPicPr>
        <p:blipFill>
          <a:blip r:embed="rId2"/>
          <a:stretch>
            <a:fillRect/>
          </a:stretch>
        </p:blipFill>
        <p:spPr>
          <a:xfrm>
            <a:off x="972458" y="2351314"/>
            <a:ext cx="9637486" cy="4343164"/>
          </a:xfrm>
          <a:prstGeom prst="rect">
            <a:avLst/>
          </a:prstGeom>
        </p:spPr>
      </p:pic>
    </p:spTree>
    <p:extLst>
      <p:ext uri="{BB962C8B-B14F-4D97-AF65-F5344CB8AC3E}">
        <p14:creationId xmlns:p14="http://schemas.microsoft.com/office/powerpoint/2010/main" val="414495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E4BC-099A-4F68-8786-21B6B95C9E6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187A219-9F02-4BFB-BBA4-91D97986A2B7}"/>
              </a:ext>
            </a:extLst>
          </p:cNvPr>
          <p:cNvSpPr>
            <a:spLocks noGrp="1"/>
          </p:cNvSpPr>
          <p:nvPr>
            <p:ph idx="1"/>
          </p:nvPr>
        </p:nvSpPr>
        <p:spPr/>
        <p:txBody>
          <a:bodyPr>
            <a:normAutofit/>
          </a:bodyPr>
          <a:lstStyle/>
          <a:p>
            <a:pPr marL="0" indent="0">
              <a:buNone/>
            </a:pPr>
            <a:r>
              <a:rPr lang="en-IN" sz="2100" dirty="0">
                <a:latin typeface="Times New Roman" panose="02020603050405020304" pitchFamily="18" charset="0"/>
                <a:cs typeface="Times New Roman" panose="02020603050405020304" pitchFamily="18" charset="0"/>
              </a:rPr>
              <a:t>We get chi-square statistic as 5.094</a:t>
            </a:r>
          </a:p>
          <a:p>
            <a:pPr marL="0" indent="0" fontAlgn="base">
              <a:buNone/>
            </a:pPr>
            <a:r>
              <a:rPr lang="en-US" sz="2100" dirty="0">
                <a:latin typeface="Times New Roman" panose="02020603050405020304" pitchFamily="18" charset="0"/>
                <a:cs typeface="Times New Roman" panose="02020603050405020304" pitchFamily="18" charset="0"/>
              </a:rPr>
              <a:t>Find the p-value in the </a:t>
            </a:r>
            <a:r>
              <a:rPr lang="en-IN" sz="2100" dirty="0">
                <a:latin typeface="Times New Roman" panose="02020603050405020304" pitchFamily="18" charset="0"/>
                <a:cs typeface="Times New Roman" panose="02020603050405020304" pitchFamily="18" charset="0"/>
              </a:rPr>
              <a:t> chi-square  table</a:t>
            </a:r>
            <a:r>
              <a:rPr lang="en-US" sz="2100" dirty="0">
                <a:latin typeface="Times New Roman" panose="02020603050405020304" pitchFamily="18" charset="0"/>
                <a:cs typeface="Times New Roman" panose="02020603050405020304" pitchFamily="18" charset="0"/>
              </a:rPr>
              <a:t>. The closest value for df=11 and 5.094 is between .995 and .975.</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By using this information  we  Decide whether to support or reject the null hypothesis.</a:t>
            </a:r>
          </a:p>
          <a:p>
            <a:pPr marL="0" indent="0" fontAlgn="base">
              <a:buNone/>
            </a:pPr>
            <a:r>
              <a:rPr lang="en-US" sz="2100" dirty="0">
                <a:latin typeface="Times New Roman" panose="02020603050405020304" pitchFamily="18" charset="0"/>
                <a:cs typeface="Times New Roman" panose="02020603050405020304" pitchFamily="18" charset="0"/>
              </a:rPr>
              <a:t>In general, small p-values (1% to 5%) would cause you to reject the null hypothesis. </a:t>
            </a:r>
          </a:p>
          <a:p>
            <a:pPr marL="0" indent="0" fontAlgn="base">
              <a:buNone/>
            </a:pPr>
            <a:r>
              <a:rPr lang="en-US" sz="2100" dirty="0">
                <a:latin typeface="Times New Roman" panose="02020603050405020304" pitchFamily="18" charset="0"/>
                <a:cs typeface="Times New Roman" panose="02020603050405020304" pitchFamily="18" charset="0"/>
              </a:rPr>
              <a:t>This very large p-value means that the null  hypothesis should not be rejected.</a:t>
            </a:r>
          </a:p>
          <a:p>
            <a:pPr marL="0" indent="0">
              <a:buNone/>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31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134D-B53C-460A-B658-3B8A02F74C74}"/>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LIMITATIONS OF CHI-SQUARE</a:t>
            </a:r>
          </a:p>
        </p:txBody>
      </p:sp>
      <p:sp>
        <p:nvSpPr>
          <p:cNvPr id="3" name="Content Placeholder 2">
            <a:extLst>
              <a:ext uri="{FF2B5EF4-FFF2-40B4-BE49-F238E27FC236}">
                <a16:creationId xmlns:a16="http://schemas.microsoft.com/office/drawing/2014/main" id="{A3C05221-AC6D-4014-9482-364B4644F08D}"/>
              </a:ext>
            </a:extLst>
          </p:cNvPr>
          <p:cNvSpPr>
            <a:spLocks noGrp="1"/>
          </p:cNvSpPr>
          <p:nvPr>
            <p:ph idx="1"/>
          </p:nvPr>
        </p:nvSpPr>
        <p:spPr>
          <a:xfrm>
            <a:off x="1295934" y="2293257"/>
            <a:ext cx="9600132" cy="4368800"/>
          </a:xfrm>
        </p:spPr>
        <p:txBody>
          <a:bodyPr>
            <a:noAutofit/>
          </a:bodyPr>
          <a:lstStyle/>
          <a:p>
            <a:r>
              <a:rPr lang="en-US" sz="2100" dirty="0">
                <a:latin typeface="Times New Roman" panose="02020603050405020304" pitchFamily="18" charset="0"/>
                <a:cs typeface="Times New Roman" panose="02020603050405020304" pitchFamily="18" charset="0"/>
              </a:rPr>
              <a:t>The chi-square test does not give us much information about the strength of the relationship. It only conveys the existence or nonexistence of the relationships between the variables investigated.</a:t>
            </a:r>
          </a:p>
          <a:p>
            <a:r>
              <a:rPr lang="en-US" sz="2100" dirty="0">
                <a:latin typeface="Times New Roman" panose="02020603050405020304" pitchFamily="18" charset="0"/>
                <a:cs typeface="Times New Roman" panose="02020603050405020304" pitchFamily="18" charset="0"/>
              </a:rPr>
              <a:t>The chi-square test is sensitive to sample size. This may make a weak relationship statistically significant if the sample is large enough. Therefore, chi-square should be used together with measures of association like lambda, Cramer's V or gamma to guide in deciding whether a relationship is important and worth pursuing.</a:t>
            </a:r>
          </a:p>
          <a:p>
            <a:r>
              <a:rPr lang="en-US" sz="2100" dirty="0">
                <a:latin typeface="Times New Roman" panose="02020603050405020304" pitchFamily="18" charset="0"/>
                <a:cs typeface="Times New Roman" panose="02020603050405020304" pitchFamily="18" charset="0"/>
              </a:rPr>
              <a:t>The chi-square test is also sensitive to small expected frequencies. It can be used only when not more than 20% of the cells have an expected frequency of less than 5.</a:t>
            </a:r>
          </a:p>
          <a:p>
            <a:r>
              <a:rPr lang="en-US" sz="2100" dirty="0">
                <a:latin typeface="Times New Roman" panose="02020603050405020304" pitchFamily="18" charset="0"/>
                <a:cs typeface="Times New Roman" panose="02020603050405020304" pitchFamily="18" charset="0"/>
              </a:rPr>
              <a:t>Cannot be used when samples are related or matched.</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22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D80D-85A4-4798-A912-B79B478562FD}"/>
              </a:ext>
            </a:extLst>
          </p:cNvPr>
          <p:cNvSpPr>
            <a:spLocks noGrp="1"/>
          </p:cNvSpPr>
          <p:nvPr>
            <p:ph type="ctrTitle"/>
          </p:nvPr>
        </p:nvSpPr>
        <p:spPr/>
        <p:txBody>
          <a:bodyPr/>
          <a:lstStyle/>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THANK YOU</a:t>
            </a:r>
            <a:br>
              <a:rPr lang="en-IN" i="1" dirty="0">
                <a:latin typeface="Times New Roman" panose="02020603050405020304" pitchFamily="18" charset="0"/>
                <a:cs typeface="Times New Roman" panose="02020603050405020304" pitchFamily="18" charset="0"/>
              </a:rPr>
            </a:br>
            <a:endParaRPr lang="en-IN"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6626841-5364-4258-A0F8-C96152D67661}"/>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41219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0BA0-AD42-4155-B1EC-BA1CD2D53F5C}"/>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DEFINITION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A09DA3-1D5B-421C-AC4E-E9628FD1E9ED}"/>
                  </a:ext>
                </a:extLst>
              </p:cNvPr>
              <p:cNvSpPr>
                <a:spLocks noGrp="1"/>
              </p:cNvSpPr>
              <p:nvPr>
                <p:ph idx="1"/>
              </p:nvPr>
            </p:nvSpPr>
            <p:spPr>
              <a:xfrm>
                <a:off x="1154954" y="2478157"/>
                <a:ext cx="8761413" cy="4015408"/>
              </a:xfrm>
            </p:spPr>
            <p:txBody>
              <a:bodyPr>
                <a:normAutofit fontScale="92500" lnSpcReduction="20000"/>
              </a:bodyPr>
              <a:lstStyle/>
              <a:p>
                <a:r>
                  <a:rPr lang="en-IN" sz="2700" dirty="0">
                    <a:latin typeface="Times New Roman" panose="02020603050405020304" pitchFamily="18" charset="0"/>
                    <a:cs typeface="Times New Roman" panose="02020603050405020304" pitchFamily="18" charset="0"/>
                  </a:rPr>
                  <a:t>The chi-square (X²) test is one of the simplest and most widely used non parametric tests in statistical work.</a:t>
                </a:r>
              </a:p>
              <a:p>
                <a:r>
                  <a:rPr lang="en-IN" sz="2700" dirty="0">
                    <a:latin typeface="Times New Roman" panose="02020603050405020304" pitchFamily="18" charset="0"/>
                    <a:cs typeface="Times New Roman" panose="02020603050405020304" pitchFamily="18" charset="0"/>
                  </a:rPr>
                  <a:t>The quantity X² describes the magnitude of the discrepancy between theory and observation.</a:t>
                </a:r>
              </a:p>
              <a:p>
                <a:pPr marL="0" indent="0">
                  <a:buNone/>
                </a:pPr>
                <a:r>
                  <a:rPr lang="en-IN" sz="2700" dirty="0">
                    <a:latin typeface="Times New Roman" panose="02020603050405020304" pitchFamily="18" charset="0"/>
                    <a:cs typeface="Times New Roman" panose="02020603050405020304" pitchFamily="18" charset="0"/>
                  </a:rPr>
                  <a:t>      it is defined as:</a:t>
                </a:r>
                <a:endParaRPr lang="en-IN" sz="2700" i="1" dirty="0">
                  <a:latin typeface="Times New Roman" panose="02020603050405020304" pitchFamily="18" charset="0"/>
                  <a:cs typeface="Times New Roman" panose="02020603050405020304" pitchFamily="18" charset="0"/>
                </a:endParaRPr>
              </a:p>
              <a:p>
                <a:pPr marL="0" indent="0">
                  <a:buNone/>
                </a:pPr>
                <a:r>
                  <a:rPr lang="en-IN" i="1" dirty="0"/>
                  <a:t>							</a:t>
                </a:r>
                <a14:m>
                  <m:oMath xmlns:m="http://schemas.openxmlformats.org/officeDocument/2006/math">
                    <m:sSup>
                      <m:sSupPr>
                        <m:ctrlPr>
                          <a:rPr lang="en-IN" sz="3500" i="1" dirty="0" smtClean="0">
                            <a:latin typeface="Cambria Math" panose="02040503050406030204" pitchFamily="18" charset="0"/>
                          </a:rPr>
                        </m:ctrlPr>
                      </m:sSupPr>
                      <m:e>
                        <m:r>
                          <a:rPr lang="en-IN" sz="3500" i="1" dirty="0" smtClean="0">
                            <a:latin typeface="Cambria Math" panose="02040503050406030204" pitchFamily="18" charset="0"/>
                          </a:rPr>
                          <m:t>𝑥</m:t>
                        </m:r>
                      </m:e>
                      <m:sup>
                        <m:r>
                          <a:rPr lang="en-IN" sz="3500" i="1" dirty="0" smtClean="0">
                            <a:latin typeface="Cambria Math" panose="02040503050406030204" pitchFamily="18" charset="0"/>
                          </a:rPr>
                          <m:t>2</m:t>
                        </m:r>
                      </m:sup>
                    </m:sSup>
                    <m:r>
                      <a:rPr lang="en-IN" sz="3500" i="1" dirty="0" smtClean="0">
                        <a:latin typeface="Cambria Math" panose="02040503050406030204" pitchFamily="18" charset="0"/>
                      </a:rPr>
                      <m:t>=</m:t>
                    </m:r>
                    <m:nary>
                      <m:naryPr>
                        <m:chr m:val="∑"/>
                        <m:grow m:val="on"/>
                        <m:subHide m:val="on"/>
                        <m:supHide m:val="on"/>
                        <m:ctrlPr>
                          <a:rPr lang="en-IN" sz="3500" i="1" dirty="0" smtClean="0">
                            <a:latin typeface="Cambria Math" panose="02040503050406030204" pitchFamily="18" charset="0"/>
                          </a:rPr>
                        </m:ctrlPr>
                      </m:naryPr>
                      <m:sub/>
                      <m:sup/>
                      <m:e>
                        <m:f>
                          <m:fPr>
                            <m:ctrlPr>
                              <a:rPr lang="en-IN" sz="3500" i="1" dirty="0" smtClean="0">
                                <a:latin typeface="Cambria Math" panose="02040503050406030204" pitchFamily="18" charset="0"/>
                              </a:rPr>
                            </m:ctrlPr>
                          </m:fPr>
                          <m:num>
                            <m:sSup>
                              <m:sSupPr>
                                <m:ctrlPr>
                                  <a:rPr lang="en-IN" sz="3500" i="1" dirty="0" smtClean="0">
                                    <a:latin typeface="Cambria Math" panose="02040503050406030204" pitchFamily="18" charset="0"/>
                                  </a:rPr>
                                </m:ctrlPr>
                              </m:sSupPr>
                              <m:e>
                                <m:d>
                                  <m:dPr>
                                    <m:ctrlPr>
                                      <a:rPr lang="en-IN" sz="3500" i="1" dirty="0" smtClean="0">
                                        <a:latin typeface="Cambria Math" panose="02040503050406030204" pitchFamily="18" charset="0"/>
                                      </a:rPr>
                                    </m:ctrlPr>
                                  </m:dPr>
                                  <m:e>
                                    <m:sSub>
                                      <m:sSubPr>
                                        <m:ctrlPr>
                                          <a:rPr lang="en-IN" sz="3500" i="1" dirty="0" smtClean="0">
                                            <a:latin typeface="Cambria Math" panose="02040503050406030204" pitchFamily="18" charset="0"/>
                                          </a:rPr>
                                        </m:ctrlPr>
                                      </m:sSubPr>
                                      <m:e>
                                        <m:r>
                                          <a:rPr lang="en-IN" sz="3500" i="1" dirty="0" smtClean="0">
                                            <a:latin typeface="Cambria Math" panose="02040503050406030204" pitchFamily="18" charset="0"/>
                                          </a:rPr>
                                          <m:t>𝑜</m:t>
                                        </m:r>
                                      </m:e>
                                      <m:sub>
                                        <m:r>
                                          <a:rPr lang="en-IN" sz="3500" i="1" dirty="0" smtClean="0">
                                            <a:latin typeface="Cambria Math" panose="02040503050406030204" pitchFamily="18" charset="0"/>
                                          </a:rPr>
                                          <m:t>𝑖</m:t>
                                        </m:r>
                                      </m:sub>
                                    </m:sSub>
                                    <m:r>
                                      <a:rPr lang="en-IN" sz="3500" i="1" dirty="0" smtClean="0">
                                        <a:latin typeface="Cambria Math" panose="02040503050406030204" pitchFamily="18" charset="0"/>
                                      </a:rPr>
                                      <m:t>−</m:t>
                                    </m:r>
                                    <m:sSub>
                                      <m:sSubPr>
                                        <m:ctrlPr>
                                          <a:rPr lang="en-IN" sz="3500" i="1" dirty="0" smtClean="0">
                                            <a:latin typeface="Cambria Math" panose="02040503050406030204" pitchFamily="18" charset="0"/>
                                          </a:rPr>
                                        </m:ctrlPr>
                                      </m:sSubPr>
                                      <m:e>
                                        <m:r>
                                          <a:rPr lang="en-IN" sz="3500" i="1" dirty="0" smtClean="0">
                                            <a:latin typeface="Cambria Math" panose="02040503050406030204" pitchFamily="18" charset="0"/>
                                          </a:rPr>
                                          <m:t>𝐸</m:t>
                                        </m:r>
                                      </m:e>
                                      <m:sub>
                                        <m:r>
                                          <a:rPr lang="en-IN" sz="3500" i="1" dirty="0" smtClean="0">
                                            <a:latin typeface="Cambria Math" panose="02040503050406030204" pitchFamily="18" charset="0"/>
                                          </a:rPr>
                                          <m:t>𝑖</m:t>
                                        </m:r>
                                      </m:sub>
                                    </m:sSub>
                                  </m:e>
                                </m:d>
                              </m:e>
                              <m:sup>
                                <m:r>
                                  <a:rPr lang="en-IN" sz="3500" i="1" dirty="0" smtClean="0">
                                    <a:latin typeface="Cambria Math" panose="02040503050406030204" pitchFamily="18" charset="0"/>
                                  </a:rPr>
                                  <m:t>2</m:t>
                                </m:r>
                              </m:sup>
                            </m:sSup>
                          </m:num>
                          <m:den>
                            <m:sSub>
                              <m:sSubPr>
                                <m:ctrlPr>
                                  <a:rPr lang="en-IN" sz="3500" i="1" dirty="0" smtClean="0">
                                    <a:latin typeface="Cambria Math" panose="02040503050406030204" pitchFamily="18" charset="0"/>
                                  </a:rPr>
                                </m:ctrlPr>
                              </m:sSubPr>
                              <m:e>
                                <m:r>
                                  <a:rPr lang="en-IN" sz="3500" i="1" dirty="0" smtClean="0">
                                    <a:latin typeface="Cambria Math" panose="02040503050406030204" pitchFamily="18" charset="0"/>
                                  </a:rPr>
                                  <m:t>𝐸</m:t>
                                </m:r>
                              </m:e>
                              <m:sub>
                                <m:r>
                                  <a:rPr lang="en-IN" sz="3500" i="1" dirty="0" smtClean="0">
                                    <a:latin typeface="Cambria Math" panose="02040503050406030204" pitchFamily="18" charset="0"/>
                                  </a:rPr>
                                  <m:t>𝑖</m:t>
                                </m:r>
                              </m:sub>
                            </m:sSub>
                          </m:den>
                        </m:f>
                      </m:e>
                    </m:nary>
                  </m:oMath>
                </a14:m>
                <a:endParaRPr lang="en-IN" sz="3500" i="1" dirty="0">
                  <a:latin typeface="Times New Roman" panose="02020603050405020304" pitchFamily="18" charset="0"/>
                  <a:cs typeface="Times New Roman" panose="02020603050405020304" pitchFamily="18" charset="0"/>
                </a:endParaRPr>
              </a:p>
              <a:p>
                <a:pPr marL="0" indent="0">
                  <a:buNone/>
                </a:pPr>
                <a:r>
                  <a:rPr lang="en-IN" i="1" dirty="0"/>
                  <a:t>		</a:t>
                </a:r>
              </a:p>
              <a:p>
                <a:pPr marL="0" indent="0">
                  <a:buNone/>
                </a:pPr>
                <a:r>
                  <a:rPr lang="en-IN" i="1" dirty="0"/>
                  <a:t>                         </a:t>
                </a:r>
                <a:r>
                  <a:rPr lang="en-IN" sz="2500" dirty="0">
                    <a:latin typeface="Times New Roman" panose="02020603050405020304" pitchFamily="18" charset="0"/>
                    <a:cs typeface="Times New Roman" panose="02020603050405020304" pitchFamily="18" charset="0"/>
                  </a:rPr>
                  <a:t>Where, O refers to the observed frequencies</a:t>
                </a:r>
              </a:p>
              <a:p>
                <a:pPr marL="0" indent="0">
                  <a:buNone/>
                </a:pPr>
                <a:r>
                  <a:rPr lang="en-IN" sz="2500" dirty="0">
                    <a:latin typeface="Times New Roman" panose="02020603050405020304" pitchFamily="18" charset="0"/>
                    <a:cs typeface="Times New Roman" panose="02020603050405020304" pitchFamily="18" charset="0"/>
                  </a:rPr>
                  <a:t>					E refers to the  expected frequencies</a:t>
                </a:r>
              </a:p>
            </p:txBody>
          </p:sp>
        </mc:Choice>
        <mc:Fallback>
          <p:sp>
            <p:nvSpPr>
              <p:cNvPr id="3" name="Content Placeholder 2">
                <a:extLst>
                  <a:ext uri="{FF2B5EF4-FFF2-40B4-BE49-F238E27FC236}">
                    <a16:creationId xmlns:a16="http://schemas.microsoft.com/office/drawing/2014/main" id="{1FA09DA3-1D5B-421C-AC4E-E9628FD1E9ED}"/>
                  </a:ext>
                </a:extLst>
              </p:cNvPr>
              <p:cNvSpPr>
                <a:spLocks noGrp="1" noRot="1" noChangeAspect="1" noMove="1" noResize="1" noEditPoints="1" noAdjustHandles="1" noChangeArrowheads="1" noChangeShapeType="1" noTextEdit="1"/>
              </p:cNvSpPr>
              <p:nvPr>
                <p:ph idx="1"/>
              </p:nvPr>
            </p:nvSpPr>
            <p:spPr>
              <a:xfrm>
                <a:off x="1154954" y="2478157"/>
                <a:ext cx="8761413" cy="4015408"/>
              </a:xfrm>
              <a:blipFill>
                <a:blip r:embed="rId2"/>
                <a:stretch>
                  <a:fillRect l="-626" t="-3191"/>
                </a:stretch>
              </a:blipFill>
            </p:spPr>
            <p:txBody>
              <a:bodyPr/>
              <a:lstStyle/>
              <a:p>
                <a:r>
                  <a:rPr lang="en-IN">
                    <a:noFill/>
                  </a:rPr>
                  <a:t> </a:t>
                </a:r>
              </a:p>
            </p:txBody>
          </p:sp>
        </mc:Fallback>
      </mc:AlternateContent>
    </p:spTree>
    <p:extLst>
      <p:ext uri="{BB962C8B-B14F-4D97-AF65-F5344CB8AC3E}">
        <p14:creationId xmlns:p14="http://schemas.microsoft.com/office/powerpoint/2010/main" val="294238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03CD-8A1F-4C85-9558-E871C136F2B8}"/>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NOTE</a:t>
            </a:r>
          </a:p>
        </p:txBody>
      </p:sp>
      <p:sp>
        <p:nvSpPr>
          <p:cNvPr id="3" name="Content Placeholder 2">
            <a:extLst>
              <a:ext uri="{FF2B5EF4-FFF2-40B4-BE49-F238E27FC236}">
                <a16:creationId xmlns:a16="http://schemas.microsoft.com/office/drawing/2014/main" id="{491716A2-A8CB-463C-98FC-E2C7C40A3FB9}"/>
              </a:ext>
            </a:extLst>
          </p:cNvPr>
          <p:cNvSpPr>
            <a:spLocks noGrp="1"/>
          </p:cNvSpPr>
          <p:nvPr>
            <p:ph idx="1"/>
          </p:nvPr>
        </p:nvSpPr>
        <p:spPr/>
        <p:txBody>
          <a:bodyPr>
            <a:normAutofit/>
          </a:bodyPr>
          <a:lstStyle/>
          <a:p>
            <a:r>
              <a:rPr lang="en-IN" sz="2100" dirty="0">
                <a:latin typeface="Times New Roman" panose="02020603050405020304" pitchFamily="18" charset="0"/>
                <a:cs typeface="Times New Roman" panose="02020603050405020304" pitchFamily="18" charset="0"/>
              </a:rPr>
              <a:t>If X² is Zero, it means that observed and expected frequencies coincide with each other.</a:t>
            </a:r>
          </a:p>
          <a:p>
            <a:r>
              <a:rPr lang="en-IN" sz="2100" dirty="0">
                <a:latin typeface="Times New Roman" panose="02020603050405020304" pitchFamily="18" charset="0"/>
                <a:cs typeface="Times New Roman" panose="02020603050405020304" pitchFamily="18" charset="0"/>
              </a:rPr>
              <a:t>The greater the discrepancy between the observed and expected frequencies the greater is the value of X².</a:t>
            </a:r>
          </a:p>
        </p:txBody>
      </p:sp>
    </p:spTree>
    <p:extLst>
      <p:ext uri="{BB962C8B-B14F-4D97-AF65-F5344CB8AC3E}">
        <p14:creationId xmlns:p14="http://schemas.microsoft.com/office/powerpoint/2010/main" val="176751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591A-CC4C-4942-9D4D-2A1135D56160}"/>
              </a:ext>
            </a:extLst>
          </p:cNvPr>
          <p:cNvSpPr>
            <a:spLocks noGrp="1"/>
          </p:cNvSpPr>
          <p:nvPr>
            <p:ph type="title"/>
          </p:nvPr>
        </p:nvSpPr>
        <p:spPr/>
        <p:txBody>
          <a:bodyPr/>
          <a:lstStyle/>
          <a:p>
            <a:r>
              <a:rPr lang="en-IN" dirty="0"/>
              <a:t>CHI-SQUARE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15F8C3-C9E5-4BAD-852F-4246B531F0DB}"/>
                  </a:ext>
                </a:extLst>
              </p:cNvPr>
              <p:cNvSpPr>
                <a:spLocks noGrp="1"/>
              </p:cNvSpPr>
              <p:nvPr>
                <p:ph idx="1"/>
              </p:nvPr>
            </p:nvSpPr>
            <p:spPr/>
            <p:txBody>
              <a:bodyPr>
                <a:normAutofit/>
              </a:bodyPr>
              <a:lstStyle/>
              <a:p>
                <a:r>
                  <a:rPr lang="en-IN" sz="2100" dirty="0">
                    <a:latin typeface="Times New Roman" panose="02020603050405020304" pitchFamily="18" charset="0"/>
                    <a:cs typeface="Times New Roman" panose="02020603050405020304" pitchFamily="18" charset="0"/>
                  </a:rPr>
                  <a:t>The square of a standard normal variate is a Chi-square variate with 1 degree of freedom.  That is,</a:t>
                </a:r>
              </a:p>
              <a:p>
                <a:pPr marL="0" indent="0">
                  <a:buNone/>
                </a:pPr>
                <a:r>
                  <a:rPr lang="en-IN" sz="2100" dirty="0">
                    <a:latin typeface="Times New Roman" panose="02020603050405020304" pitchFamily="18" charset="0"/>
                    <a:cs typeface="Times New Roman" panose="02020603050405020304" pitchFamily="18" charset="0"/>
                  </a:rPr>
                  <a:t>	If x is normally distributed with mean </a:t>
                </a:r>
                <a:r>
                  <a:rPr lang="el-GR" sz="2100" dirty="0">
                    <a:latin typeface="Times New Roman" panose="02020603050405020304" pitchFamily="18" charset="0"/>
                    <a:cs typeface="Times New Roman" panose="02020603050405020304" pitchFamily="18" charset="0"/>
                  </a:rPr>
                  <a:t>μ</a:t>
                </a:r>
                <a:r>
                  <a:rPr lang="en-IN" sz="2100" dirty="0">
                    <a:latin typeface="Times New Roman" panose="02020603050405020304" pitchFamily="18" charset="0"/>
                    <a:cs typeface="Times New Roman" panose="02020603050405020304" pitchFamily="18" charset="0"/>
                  </a:rPr>
                  <a:t> and standard deviation </a:t>
                </a:r>
                <a:r>
                  <a:rPr lang="el-GR" sz="2100" dirty="0">
                    <a:latin typeface="Times New Roman" panose="02020603050405020304" pitchFamily="18" charset="0"/>
                    <a:cs typeface="Times New Roman" panose="02020603050405020304" pitchFamily="18" charset="0"/>
                  </a:rPr>
                  <a:t>σ</a:t>
                </a:r>
                <a:r>
                  <a:rPr lang="en-IN" sz="2100" dirty="0">
                    <a:latin typeface="Times New Roman" panose="02020603050405020304" pitchFamily="18" charset="0"/>
                    <a:cs typeface="Times New Roman" panose="02020603050405020304" pitchFamily="18" charset="0"/>
                  </a:rPr>
                  <a:t>,then</a:t>
                </a:r>
              </a:p>
              <a:p>
                <a:pPr marL="0" indent="0">
                  <a:buNone/>
                </a:pPr>
                <a:r>
                  <a:rPr lang="en-IN" sz="21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100" i="1">
                            <a:latin typeface="Cambria Math" panose="02040503050406030204" pitchFamily="18" charset="0"/>
                          </a:rPr>
                        </m:ctrlPr>
                      </m:sSupPr>
                      <m:e>
                        <m:d>
                          <m:dPr>
                            <m:ctrlPr>
                              <a:rPr lang="en-IN" sz="2100" i="1">
                                <a:latin typeface="Cambria Math" panose="02040503050406030204" pitchFamily="18" charset="0"/>
                              </a:rPr>
                            </m:ctrlPr>
                          </m:dPr>
                          <m:e>
                            <m:f>
                              <m:fPr>
                                <m:ctrlPr>
                                  <a:rPr lang="en-IN" sz="2100" i="1">
                                    <a:latin typeface="Cambria Math" panose="02040503050406030204" pitchFamily="18" charset="0"/>
                                  </a:rPr>
                                </m:ctrlPr>
                              </m:fPr>
                              <m:num>
                                <m:r>
                                  <a:rPr lang="en-IN" sz="2100" i="1">
                                    <a:latin typeface="Cambria Math" panose="02040503050406030204" pitchFamily="18" charset="0"/>
                                  </a:rPr>
                                  <m:t>𝑥</m:t>
                                </m:r>
                                <m:r>
                                  <a:rPr lang="en-IN" sz="2100">
                                    <a:latin typeface="Cambria Math" panose="02040503050406030204" pitchFamily="18" charset="0"/>
                                  </a:rPr>
                                  <m:t>−</m:t>
                                </m:r>
                                <m:r>
                                  <a:rPr lang="en-IN" sz="2100" i="1">
                                    <a:latin typeface="Cambria Math" panose="02040503050406030204" pitchFamily="18" charset="0"/>
                                  </a:rPr>
                                  <m:t>𝜇</m:t>
                                </m:r>
                              </m:num>
                              <m:den>
                                <m:r>
                                  <a:rPr lang="en-IN" sz="2100" i="1">
                                    <a:latin typeface="Cambria Math" panose="02040503050406030204" pitchFamily="18" charset="0"/>
                                  </a:rPr>
                                  <m:t>𝜎</m:t>
                                </m:r>
                              </m:den>
                            </m:f>
                          </m:e>
                        </m:d>
                      </m:e>
                      <m:sup>
                        <m:r>
                          <a:rPr lang="en-IN" sz="2100">
                            <a:latin typeface="Cambria Math" panose="02040503050406030204" pitchFamily="18" charset="0"/>
                          </a:rPr>
                          <m:t>2</m:t>
                        </m:r>
                      </m:sup>
                    </m:sSup>
                  </m:oMath>
                </a14:m>
                <a:r>
                  <a:rPr lang="en-IN" sz="2100" dirty="0">
                    <a:latin typeface="Times New Roman" panose="02020603050405020304" pitchFamily="18" charset="0"/>
                    <a:cs typeface="Times New Roman" panose="02020603050405020304" pitchFamily="18" charset="0"/>
                  </a:rPr>
                  <a:t>is a chi-square variate with 1 degree of freedom.</a:t>
                </a:r>
              </a:p>
              <a:p>
                <a:r>
                  <a:rPr lang="en-IN" sz="2100" dirty="0">
                    <a:latin typeface="Times New Roman" panose="02020603050405020304" pitchFamily="18" charset="0"/>
                    <a:cs typeface="Times New Roman" panose="02020603050405020304" pitchFamily="18" charset="0"/>
                  </a:rPr>
                  <a:t>The distribution of chi-square depends on the degree of freedom.</a:t>
                </a:r>
              </a:p>
              <a:p>
                <a:r>
                  <a:rPr lang="en-IN" sz="2100" dirty="0">
                    <a:latin typeface="Times New Roman" panose="02020603050405020304" pitchFamily="18" charset="0"/>
                    <a:cs typeface="Times New Roman" panose="02020603050405020304" pitchFamily="18" charset="0"/>
                  </a:rPr>
                  <a:t>There is a different distribution for each number of degrees of freedom.</a:t>
                </a:r>
              </a:p>
            </p:txBody>
          </p:sp>
        </mc:Choice>
        <mc:Fallback>
          <p:sp>
            <p:nvSpPr>
              <p:cNvPr id="3" name="Content Placeholder 2">
                <a:extLst>
                  <a:ext uri="{FF2B5EF4-FFF2-40B4-BE49-F238E27FC236}">
                    <a16:creationId xmlns:a16="http://schemas.microsoft.com/office/drawing/2014/main" id="{C215F8C3-C9E5-4BAD-852F-4246B531F0DB}"/>
                  </a:ext>
                </a:extLst>
              </p:cNvPr>
              <p:cNvSpPr>
                <a:spLocks noGrp="1" noRot="1" noChangeAspect="1" noMove="1" noResize="1" noEditPoints="1" noAdjustHandles="1" noChangeArrowheads="1" noChangeShapeType="1" noTextEdit="1"/>
              </p:cNvSpPr>
              <p:nvPr>
                <p:ph idx="1"/>
              </p:nvPr>
            </p:nvSpPr>
            <p:spPr>
              <a:blipFill>
                <a:blip r:embed="rId2"/>
                <a:stretch>
                  <a:fillRect l="-345" t="-1070" r="-760"/>
                </a:stretch>
              </a:blipFill>
            </p:spPr>
            <p:txBody>
              <a:bodyPr/>
              <a:lstStyle/>
              <a:p>
                <a:r>
                  <a:rPr lang="en-IN">
                    <a:noFill/>
                  </a:rPr>
                  <a:t> </a:t>
                </a:r>
              </a:p>
            </p:txBody>
          </p:sp>
        </mc:Fallback>
      </mc:AlternateContent>
    </p:spTree>
    <p:extLst>
      <p:ext uri="{BB962C8B-B14F-4D97-AF65-F5344CB8AC3E}">
        <p14:creationId xmlns:p14="http://schemas.microsoft.com/office/powerpoint/2010/main" val="422929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4F34-AC5F-4D45-B67A-8939A9FF7B57}"/>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PROPERTIES OF CHI-SQUARE DISTRIBUTION</a:t>
            </a:r>
          </a:p>
        </p:txBody>
      </p:sp>
      <p:sp>
        <p:nvSpPr>
          <p:cNvPr id="3" name="Content Placeholder 2">
            <a:extLst>
              <a:ext uri="{FF2B5EF4-FFF2-40B4-BE49-F238E27FC236}">
                <a16:creationId xmlns:a16="http://schemas.microsoft.com/office/drawing/2014/main" id="{2295F9F9-E439-4151-9752-BA7E881B9E51}"/>
              </a:ext>
            </a:extLst>
          </p:cNvPr>
          <p:cNvSpPr>
            <a:spLocks noGrp="1"/>
          </p:cNvSpPr>
          <p:nvPr>
            <p:ph idx="1"/>
          </p:nvPr>
        </p:nvSpPr>
        <p:spPr>
          <a:xfrm>
            <a:off x="1154954" y="2394857"/>
            <a:ext cx="9454989" cy="4005943"/>
          </a:xfrm>
        </p:spPr>
        <p:txBody>
          <a:bodyPr>
            <a:noAutofit/>
          </a:bodyPr>
          <a:lstStyle/>
          <a:p>
            <a:pPr>
              <a:buFont typeface="+mj-lt"/>
              <a:buAutoNum type="arabicParenR"/>
            </a:pPr>
            <a:r>
              <a:rPr lang="en-IN" sz="2100" dirty="0">
                <a:latin typeface="Times New Roman" panose="02020603050405020304" pitchFamily="18" charset="0"/>
                <a:cs typeface="Times New Roman" panose="02020603050405020304" pitchFamily="18" charset="0"/>
              </a:rPr>
              <a:t>The mean of X² distribution is equal to the number of degrees of freedom(n).</a:t>
            </a:r>
          </a:p>
          <a:p>
            <a:pPr>
              <a:buFont typeface="+mj-lt"/>
              <a:buAutoNum type="arabicParenR"/>
            </a:pPr>
            <a:r>
              <a:rPr lang="en-IN" sz="2100" dirty="0">
                <a:latin typeface="Times New Roman" panose="02020603050405020304" pitchFamily="18" charset="0"/>
                <a:cs typeface="Times New Roman" panose="02020603050405020304" pitchFamily="18" charset="0"/>
              </a:rPr>
              <a:t>The variance is equal to two times the number of degrees of freedom,2n</a:t>
            </a:r>
          </a:p>
          <a:p>
            <a:pPr>
              <a:buFont typeface="+mj-lt"/>
              <a:buAutoNum type="arabicParenR"/>
            </a:pPr>
            <a:r>
              <a:rPr lang="en-IN" sz="2100" dirty="0">
                <a:latin typeface="Times New Roman" panose="02020603050405020304" pitchFamily="18" charset="0"/>
                <a:cs typeface="Times New Roman" panose="02020603050405020304" pitchFamily="18" charset="0"/>
              </a:rPr>
              <a:t>The median of a X² distribution divides, the area of the curve into two equal parts, each being 0.5.</a:t>
            </a:r>
          </a:p>
          <a:p>
            <a:pPr>
              <a:buFont typeface="+mj-lt"/>
              <a:buAutoNum type="arabicParenR"/>
            </a:pPr>
            <a:r>
              <a:rPr lang="en-IN" sz="2100" dirty="0">
                <a:latin typeface="Times New Roman" panose="02020603050405020304" pitchFamily="18" charset="0"/>
                <a:cs typeface="Times New Roman" panose="02020603050405020304" pitchFamily="18" charset="0"/>
              </a:rPr>
              <a:t>The mode of X² distribution is equal to (n-2).</a:t>
            </a:r>
          </a:p>
          <a:p>
            <a:pPr>
              <a:buFont typeface="+mj-lt"/>
              <a:buAutoNum type="arabicParenR"/>
            </a:pPr>
            <a:r>
              <a:rPr lang="en-IN" sz="2100" dirty="0">
                <a:latin typeface="Times New Roman" panose="02020603050405020304" pitchFamily="18" charset="0"/>
                <a:cs typeface="Times New Roman" panose="02020603050405020304" pitchFamily="18" charset="0"/>
              </a:rPr>
              <a:t>Since X² values always positive, the X² curve is always positively skewed.</a:t>
            </a:r>
          </a:p>
          <a:p>
            <a:pPr>
              <a:buFont typeface="+mj-lt"/>
              <a:buAutoNum type="arabicParenR"/>
            </a:pPr>
            <a:r>
              <a:rPr lang="en-IN" sz="2100" dirty="0">
                <a:latin typeface="Times New Roman" panose="02020603050405020304" pitchFamily="18" charset="0"/>
                <a:cs typeface="Times New Roman" panose="02020603050405020304" pitchFamily="18" charset="0"/>
              </a:rPr>
              <a:t>The lowest value of X² is zero and the highest value is infinity.</a:t>
            </a:r>
          </a:p>
          <a:p>
            <a:pPr>
              <a:buFont typeface="+mj-lt"/>
              <a:buAutoNum type="arabicParenR"/>
            </a:pPr>
            <a:r>
              <a:rPr lang="en-IN" sz="2100" dirty="0">
                <a:latin typeface="Times New Roman" panose="02020603050405020304" pitchFamily="18" charset="0"/>
                <a:cs typeface="Times New Roman" panose="02020603050405020304" pitchFamily="18" charset="0"/>
              </a:rPr>
              <a:t>X² increases with increase in ‘n’, there is a new X² distribution with every increase in the ‘n’.</a:t>
            </a:r>
          </a:p>
        </p:txBody>
      </p:sp>
    </p:spTree>
    <p:extLst>
      <p:ext uri="{BB962C8B-B14F-4D97-AF65-F5344CB8AC3E}">
        <p14:creationId xmlns:p14="http://schemas.microsoft.com/office/powerpoint/2010/main" val="219764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39CE-E881-4714-92BE-0E89F04A9ED4}"/>
              </a:ext>
            </a:extLst>
          </p:cNvPr>
          <p:cNvSpPr>
            <a:spLocks noGrp="1"/>
          </p:cNvSpPr>
          <p:nvPr>
            <p:ph type="title"/>
          </p:nvPr>
        </p:nvSpPr>
        <p:spPr>
          <a:xfrm>
            <a:off x="1169468" y="828524"/>
            <a:ext cx="8761413" cy="1014789"/>
          </a:xfrm>
        </p:spPr>
        <p:txBody>
          <a:bodyPr/>
          <a:lstStyle/>
          <a:p>
            <a:r>
              <a:rPr lang="en-IN" sz="2400" dirty="0">
                <a:latin typeface="Times New Roman" panose="02020603050405020304" pitchFamily="18" charset="0"/>
                <a:cs typeface="Times New Roman" panose="02020603050405020304" pitchFamily="18" charset="0"/>
              </a:rPr>
              <a:t>The X² distribution is not symmetrical and all the values are positive. The distribution is described by degrees of freedom we have asymmetric curves. </a:t>
            </a:r>
          </a:p>
        </p:txBody>
      </p:sp>
      <p:pic>
        <p:nvPicPr>
          <p:cNvPr id="6" name="Content Placeholder 5">
            <a:extLst>
              <a:ext uri="{FF2B5EF4-FFF2-40B4-BE49-F238E27FC236}">
                <a16:creationId xmlns:a16="http://schemas.microsoft.com/office/drawing/2014/main" id="{B10CACD3-6AED-439D-AE14-16E139421F00}"/>
              </a:ext>
            </a:extLst>
          </p:cNvPr>
          <p:cNvPicPr>
            <a:picLocks noGrp="1" noChangeAspect="1"/>
          </p:cNvPicPr>
          <p:nvPr>
            <p:ph idx="1"/>
          </p:nvPr>
        </p:nvPicPr>
        <p:blipFill>
          <a:blip r:embed="rId2"/>
          <a:stretch>
            <a:fillRect/>
          </a:stretch>
        </p:blipFill>
        <p:spPr>
          <a:xfrm>
            <a:off x="3300339" y="2763157"/>
            <a:ext cx="4885718" cy="3656585"/>
          </a:xfrm>
          <a:prstGeom prst="rect">
            <a:avLst/>
          </a:prstGeom>
        </p:spPr>
      </p:pic>
    </p:spTree>
    <p:extLst>
      <p:ext uri="{BB962C8B-B14F-4D97-AF65-F5344CB8AC3E}">
        <p14:creationId xmlns:p14="http://schemas.microsoft.com/office/powerpoint/2010/main" val="74361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49CD-2E30-4E6F-9043-790280362081}"/>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As the degree of freedom increase, the chi-square curve approaches a normal distribution.</a:t>
            </a:r>
          </a:p>
        </p:txBody>
      </p:sp>
      <p:pic>
        <p:nvPicPr>
          <p:cNvPr id="5" name="Content Placeholder 4">
            <a:extLst>
              <a:ext uri="{FF2B5EF4-FFF2-40B4-BE49-F238E27FC236}">
                <a16:creationId xmlns:a16="http://schemas.microsoft.com/office/drawing/2014/main" id="{F66266F5-FA40-467A-B887-EE9B77DF1267}"/>
              </a:ext>
            </a:extLst>
          </p:cNvPr>
          <p:cNvPicPr>
            <a:picLocks noGrp="1" noChangeAspect="1"/>
          </p:cNvPicPr>
          <p:nvPr>
            <p:ph idx="1"/>
          </p:nvPr>
        </p:nvPicPr>
        <p:blipFill>
          <a:blip r:embed="rId2"/>
          <a:stretch>
            <a:fillRect/>
          </a:stretch>
        </p:blipFill>
        <p:spPr>
          <a:xfrm>
            <a:off x="3170691" y="2290839"/>
            <a:ext cx="5189537" cy="3976721"/>
          </a:xfrm>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016666A6-46A8-4C8B-BC15-1A868E2C975F}"/>
              </a:ext>
            </a:extLst>
          </p:cNvPr>
          <p:cNvSpPr>
            <a:spLocks noGrp="1"/>
          </p:cNvSpPr>
          <p:nvPr>
            <p:ph type="body" sz="half" idx="4294967295"/>
          </p:nvPr>
        </p:nvSpPr>
        <p:spPr>
          <a:xfrm>
            <a:off x="3170692" y="6360363"/>
            <a:ext cx="5189537" cy="44427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The chi-square distribution for varying degrees of freedom.</a:t>
            </a:r>
            <a:endParaRPr lang="en-IN" sz="1600" dirty="0"/>
          </a:p>
        </p:txBody>
      </p:sp>
    </p:spTree>
    <p:extLst>
      <p:ext uri="{BB962C8B-B14F-4D97-AF65-F5344CB8AC3E}">
        <p14:creationId xmlns:p14="http://schemas.microsoft.com/office/powerpoint/2010/main" val="102647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948D-EFAE-47F4-8F66-D8FD07FA478A}"/>
              </a:ext>
            </a:extLst>
          </p:cNvPr>
          <p:cNvSpPr>
            <a:spLocks noGrp="1"/>
          </p:cNvSpPr>
          <p:nvPr>
            <p:ph type="title"/>
          </p:nvPr>
        </p:nvSpPr>
        <p:spPr/>
        <p:txBody>
          <a:bodyPr/>
          <a:lstStyle/>
          <a:p>
            <a:r>
              <a:rPr lang="en-IN" sz="2100" b="1" dirty="0">
                <a:latin typeface="Times New Roman" panose="02020603050405020304" pitchFamily="18" charset="0"/>
                <a:cs typeface="Times New Roman" panose="02020603050405020304" pitchFamily="18" charset="0"/>
              </a:rPr>
              <a:t>PROPERTIES OF CHI-SQUARE DISTRIBUTION</a:t>
            </a:r>
            <a:endParaRPr lang="en-IN" sz="21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E35148-76AD-4402-965E-B50E7A9D7B93}"/>
                  </a:ext>
                </a:extLst>
              </p:cNvPr>
              <p:cNvSpPr>
                <a:spLocks noGrp="1"/>
              </p:cNvSpPr>
              <p:nvPr>
                <p:ph idx="1"/>
              </p:nvPr>
            </p:nvSpPr>
            <p:spPr/>
            <p:txBody>
              <a:bodyPr>
                <a:normAutofit/>
              </a:bodyPr>
              <a:lstStyle/>
              <a:p>
                <a:pPr>
                  <a:buFont typeface="+mj-lt"/>
                  <a:buAutoNum type="arabicParenR" startAt="8"/>
                </a:pPr>
                <a:r>
                  <a:rPr lang="en-IN" sz="2400" dirty="0">
                    <a:latin typeface="Times New Roman" panose="02020603050405020304" pitchFamily="18" charset="0"/>
                    <a:cs typeface="Times New Roman" panose="02020603050405020304" pitchFamily="18" charset="0"/>
                  </a:rPr>
                  <a:t>When two chi-squares </a:t>
                </a:r>
                <a14:m>
                  <m:oMath xmlns:m="http://schemas.openxmlformats.org/officeDocument/2006/math">
                    <m:sSubSup>
                      <m:sSubSupPr>
                        <m:ctrlPr>
                          <a:rPr lang="en-IN" sz="2400" dirty="0" smtClean="0">
                            <a:latin typeface="Cambria Math" panose="02040503050406030204" pitchFamily="18" charset="0"/>
                          </a:rPr>
                        </m:ctrlPr>
                      </m:sSubSupPr>
                      <m:e>
                        <m:r>
                          <a:rPr lang="en-IN" sz="2400" i="1" dirty="0" smtClean="0">
                            <a:latin typeface="Cambria Math" panose="02040503050406030204" pitchFamily="18" charset="0"/>
                          </a:rPr>
                          <m:t>𝑥</m:t>
                        </m:r>
                      </m:e>
                      <m:sub>
                        <m:r>
                          <a:rPr lang="en-IN" sz="2400" i="0" dirty="0" smtClean="0">
                            <a:latin typeface="Cambria Math" panose="02040503050406030204" pitchFamily="18" charset="0"/>
                          </a:rPr>
                          <m:t>1</m:t>
                        </m:r>
                      </m:sub>
                      <m:sup>
                        <m:r>
                          <a:rPr lang="en-IN" sz="2400" i="0" dirty="0" smtClean="0">
                            <a:latin typeface="Cambria Math" panose="02040503050406030204" pitchFamily="18" charset="0"/>
                          </a:rPr>
                          <m:t>2</m:t>
                        </m:r>
                      </m:sup>
                    </m:sSubSup>
                  </m:oMath>
                </a14:m>
                <a:r>
                  <a:rPr lang="en-I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400" dirty="0" smtClean="0">
                            <a:latin typeface="Cambria Math" panose="02040503050406030204" pitchFamily="18" charset="0"/>
                          </a:rPr>
                        </m:ctrlPr>
                      </m:sSubSupPr>
                      <m:e>
                        <m:r>
                          <a:rPr lang="en-IN" sz="2400" i="1" dirty="0" smtClean="0">
                            <a:latin typeface="Cambria Math" panose="02040503050406030204" pitchFamily="18" charset="0"/>
                          </a:rPr>
                          <m:t>𝑥</m:t>
                        </m:r>
                      </m:e>
                      <m:sub>
                        <m:r>
                          <a:rPr lang="en-IN" sz="2400" i="0" dirty="0" smtClean="0">
                            <a:latin typeface="Cambria Math" panose="02040503050406030204" pitchFamily="18" charset="0"/>
                          </a:rPr>
                          <m:t>2</m:t>
                        </m:r>
                      </m:sub>
                      <m:sup>
                        <m:r>
                          <a:rPr lang="en-IN" sz="2400" i="0" dirty="0" smtClean="0">
                            <a:latin typeface="Cambria Math" panose="02040503050406030204" pitchFamily="18" charset="0"/>
                          </a:rPr>
                          <m:t>2</m:t>
                        </m:r>
                      </m:sup>
                    </m:sSubSup>
                    <m:r>
                      <a:rPr lang="en-IN" sz="2400" b="0" i="1" dirty="0" smtClean="0">
                        <a:latin typeface="Cambria Math" panose="02040503050406030204" pitchFamily="18" charset="0"/>
                      </a:rPr>
                      <m:t> </m:t>
                    </m:r>
                  </m:oMath>
                </a14:m>
                <a:r>
                  <a:rPr lang="en-IN" sz="2400" dirty="0">
                    <a:latin typeface="Times New Roman" panose="02020603050405020304" pitchFamily="18" charset="0"/>
                    <a:cs typeface="Times New Roman" panose="02020603050405020304" pitchFamily="18" charset="0"/>
                  </a:rPr>
                  <a:t>are independent x² distribution with </a:t>
                </a:r>
                <a14:m>
                  <m:oMath xmlns:m="http://schemas.openxmlformats.org/officeDocument/2006/math">
                    <m:sSub>
                      <m:sSubPr>
                        <m:ctrlPr>
                          <a:rPr lang="en-IN" sz="2400" dirty="0" smtClean="0">
                            <a:latin typeface="Cambria Math" panose="02040503050406030204" pitchFamily="18" charset="0"/>
                          </a:rPr>
                        </m:ctrlPr>
                      </m:sSubPr>
                      <m:e>
                        <m:r>
                          <a:rPr lang="en-IN" sz="2400" i="1" dirty="0" smtClean="0">
                            <a:latin typeface="Cambria Math" panose="02040503050406030204" pitchFamily="18" charset="0"/>
                          </a:rPr>
                          <m:t>𝑛</m:t>
                        </m:r>
                      </m:e>
                      <m:sub>
                        <m:r>
                          <a:rPr lang="en-IN" sz="2400" i="0" dirty="0" smtClean="0">
                            <a:latin typeface="Cambria Math" panose="02040503050406030204" pitchFamily="18" charset="0"/>
                          </a:rPr>
                          <m:t>1</m:t>
                        </m:r>
                        <m:r>
                          <a:rPr lang="en-IN" sz="2400" b="0" i="0" dirty="0" smtClean="0">
                            <a:latin typeface="Cambria Math" panose="02040503050406030204" pitchFamily="18" charset="0"/>
                          </a:rPr>
                          <m:t>  </m:t>
                        </m:r>
                        <m:r>
                          <m:rPr>
                            <m:sty m:val="p"/>
                          </m:rPr>
                          <a:rPr lang="en-IN" sz="2400" b="0" i="0" dirty="0" smtClean="0">
                            <a:latin typeface="Cambria Math" panose="02040503050406030204" pitchFamily="18" charset="0"/>
                          </a:rPr>
                          <m:t>and</m:t>
                        </m:r>
                        <m:r>
                          <a:rPr lang="en-IN" sz="2400" b="0" i="0" dirty="0" smtClean="0">
                            <a:latin typeface="Cambria Math" panose="02040503050406030204" pitchFamily="18" charset="0"/>
                          </a:rPr>
                          <m:t> </m:t>
                        </m:r>
                      </m:sub>
                    </m:sSub>
                    <m:sSub>
                      <m:sSubPr>
                        <m:ctrlPr>
                          <a:rPr lang="en-IN" sz="2400" i="1" dirty="0" smtClean="0">
                            <a:latin typeface="Cambria Math" panose="02040503050406030204" pitchFamily="18" charset="0"/>
                          </a:rPr>
                        </m:ctrlPr>
                      </m:sSubPr>
                      <m:e>
                        <m:r>
                          <a:rPr lang="en-IN" sz="2400" i="1" dirty="0" smtClean="0">
                            <a:latin typeface="Cambria Math" panose="02040503050406030204" pitchFamily="18" charset="0"/>
                          </a:rPr>
                          <m:t>𝑛</m:t>
                        </m:r>
                      </m:e>
                      <m:sub>
                        <m:r>
                          <a:rPr lang="en-IN" sz="2400" i="0" dirty="0" smtClean="0">
                            <a:latin typeface="Cambria Math" panose="02040503050406030204" pitchFamily="18" charset="0"/>
                          </a:rPr>
                          <m:t>2</m:t>
                        </m:r>
                      </m:sub>
                    </m:sSub>
                  </m:oMath>
                </a14:m>
                <a:r>
                  <a:rPr lang="en-IN" sz="2400" dirty="0">
                    <a:latin typeface="Times New Roman" panose="02020603050405020304" pitchFamily="18" charset="0"/>
                    <a:cs typeface="Times New Roman" panose="02020603050405020304" pitchFamily="18" charset="0"/>
                  </a:rPr>
                  <a:t> degrees of freedom and their sum </a:t>
                </a:r>
                <a14:m>
                  <m:oMath xmlns:m="http://schemas.openxmlformats.org/officeDocument/2006/math">
                    <m:sSubSup>
                      <m:sSubSupPr>
                        <m:ctrlPr>
                          <a:rPr lang="en-IN" sz="2400" i="1" dirty="0">
                            <a:latin typeface="Cambria Math" panose="02040503050406030204" pitchFamily="18" charset="0"/>
                          </a:rPr>
                        </m:ctrlPr>
                      </m:sSubSupPr>
                      <m:e>
                        <m:r>
                          <a:rPr lang="en-IN" sz="2400" i="1" dirty="0">
                            <a:latin typeface="Cambria Math" panose="02040503050406030204" pitchFamily="18" charset="0"/>
                          </a:rPr>
                          <m:t>𝑥</m:t>
                        </m:r>
                      </m:e>
                      <m:sub>
                        <m:r>
                          <a:rPr lang="en-IN" sz="2400" dirty="0">
                            <a:latin typeface="Cambria Math" panose="02040503050406030204" pitchFamily="18" charset="0"/>
                          </a:rPr>
                          <m:t>1</m:t>
                        </m:r>
                      </m:sub>
                      <m:sup>
                        <m:r>
                          <a:rPr lang="en-IN" sz="2400" dirty="0">
                            <a:latin typeface="Cambria Math" panose="02040503050406030204" pitchFamily="18" charset="0"/>
                          </a:rPr>
                          <m:t>2</m:t>
                        </m:r>
                      </m:sup>
                    </m:sSubSup>
                  </m:oMath>
                </a14:m>
                <a:r>
                  <a:rPr lang="en-IN" sz="2400"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400" i="1" dirty="0">
                            <a:latin typeface="Cambria Math" panose="02040503050406030204" pitchFamily="18" charset="0"/>
                          </a:rPr>
                        </m:ctrlPr>
                      </m:sSubSupPr>
                      <m:e>
                        <m:r>
                          <a:rPr lang="en-IN" sz="2400" i="1" dirty="0">
                            <a:latin typeface="Cambria Math" panose="02040503050406030204" pitchFamily="18" charset="0"/>
                          </a:rPr>
                          <m:t>𝑥</m:t>
                        </m:r>
                      </m:e>
                      <m:sub>
                        <m:r>
                          <a:rPr lang="en-IN" sz="2400" dirty="0">
                            <a:latin typeface="Cambria Math" panose="02040503050406030204" pitchFamily="18" charset="0"/>
                          </a:rPr>
                          <m:t>2</m:t>
                        </m:r>
                      </m:sub>
                      <m:sup>
                        <m:r>
                          <a:rPr lang="en-IN" sz="2400" dirty="0">
                            <a:latin typeface="Cambria Math" panose="02040503050406030204" pitchFamily="18" charset="0"/>
                          </a:rPr>
                          <m:t>2</m:t>
                        </m:r>
                      </m:sup>
                    </m:sSubSup>
                    <m:r>
                      <a:rPr lang="en-IN" sz="2400" i="1" dirty="0">
                        <a:latin typeface="Cambria Math" panose="02040503050406030204" pitchFamily="18" charset="0"/>
                      </a:rPr>
                      <m:t> </m:t>
                    </m:r>
                  </m:oMath>
                </a14:m>
                <a:r>
                  <a:rPr lang="en-IN" sz="2400" dirty="0">
                    <a:latin typeface="Times New Roman" panose="02020603050405020304" pitchFamily="18" charset="0"/>
                    <a:cs typeface="Times New Roman" panose="02020603050405020304" pitchFamily="18" charset="0"/>
                  </a:rPr>
                  <a:t> with follow x² distribution with (</a:t>
                </a:r>
                <a14:m>
                  <m:oMath xmlns:m="http://schemas.openxmlformats.org/officeDocument/2006/math">
                    <m:sSub>
                      <m:sSubPr>
                        <m:ctrlPr>
                          <a:rPr lang="en-IN" sz="2400" dirty="0" smtClean="0">
                            <a:latin typeface="Cambria Math" panose="02040503050406030204" pitchFamily="18" charset="0"/>
                          </a:rPr>
                        </m:ctrlPr>
                      </m:sSubPr>
                      <m:e>
                        <m:r>
                          <a:rPr lang="en-IN" sz="2400" i="1" dirty="0" smtClean="0">
                            <a:latin typeface="Cambria Math" panose="02040503050406030204" pitchFamily="18" charset="0"/>
                          </a:rPr>
                          <m:t>𝑛</m:t>
                        </m:r>
                      </m:e>
                      <m:sub>
                        <m:r>
                          <a:rPr lang="en-IN" sz="2400" i="0" dirty="0" smtClean="0">
                            <a:latin typeface="Cambria Math" panose="02040503050406030204" pitchFamily="18" charset="0"/>
                          </a:rPr>
                          <m:t>1</m:t>
                        </m:r>
                      </m:sub>
                    </m:sSub>
                    <m:r>
                      <a:rPr lang="en-IN" sz="2400" i="0" dirty="0"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smtClean="0">
                            <a:latin typeface="Cambria Math" panose="02040503050406030204" pitchFamily="18" charset="0"/>
                          </a:rPr>
                          <m:t>𝑛</m:t>
                        </m:r>
                      </m:e>
                      <m:sub>
                        <m:r>
                          <a:rPr lang="en-IN" sz="2400" i="0" dirty="0" smtClean="0">
                            <a:latin typeface="Cambria Math" panose="02040503050406030204" pitchFamily="18" charset="0"/>
                          </a:rPr>
                          <m:t>2</m:t>
                        </m:r>
                      </m:sub>
                    </m:sSub>
                    <m:r>
                      <a:rPr lang="en-IN" sz="2400" b="0" i="1" dirty="0" smtClean="0">
                        <a:latin typeface="Cambria Math" panose="02040503050406030204" pitchFamily="18" charset="0"/>
                      </a:rPr>
                      <m:t> )</m:t>
                    </m:r>
                  </m:oMath>
                </a14:m>
                <a:r>
                  <a:rPr lang="en-IN" sz="2400" dirty="0">
                    <a:latin typeface="Times New Roman" panose="02020603050405020304" pitchFamily="18" charset="0"/>
                    <a:cs typeface="Times New Roman" panose="02020603050405020304" pitchFamily="18" charset="0"/>
                  </a:rPr>
                  <a:t>degrees of freedom.</a:t>
                </a:r>
              </a:p>
              <a:p>
                <a:pPr>
                  <a:buFont typeface="+mj-lt"/>
                  <a:buAutoNum type="arabicParenR" startAt="8"/>
                </a:pPr>
                <a:r>
                  <a:rPr lang="en-IN" sz="2400" dirty="0">
                    <a:latin typeface="Times New Roman" panose="02020603050405020304" pitchFamily="18" charset="0"/>
                    <a:cs typeface="Times New Roman" panose="02020603050405020304" pitchFamily="18" charset="0"/>
                  </a:rPr>
                  <a:t>When n &gt; 30, the distribution of </a:t>
                </a:r>
                <a14:m>
                  <m:oMath xmlns:m="http://schemas.openxmlformats.org/officeDocument/2006/math">
                    <m:rad>
                      <m:radPr>
                        <m:degHide m:val="on"/>
                        <m:ctrlPr>
                          <a:rPr lang="en-IN" sz="2400" dirty="0" smtClean="0">
                            <a:latin typeface="Cambria Math" panose="02040503050406030204" pitchFamily="18" charset="0"/>
                          </a:rPr>
                        </m:ctrlPr>
                      </m:radPr>
                      <m:deg/>
                      <m:e>
                        <m:r>
                          <a:rPr lang="en-IN" sz="2400" dirty="0" smtClean="0">
                            <a:latin typeface="Cambria Math" panose="02040503050406030204" pitchFamily="18" charset="0"/>
                          </a:rPr>
                          <m:t>2</m:t>
                        </m:r>
                        <m:sSup>
                          <m:sSupPr>
                            <m:ctrlPr>
                              <a:rPr lang="en-IN" sz="2400" i="1" dirty="0" smtClean="0">
                                <a:latin typeface="Cambria Math" panose="02040503050406030204" pitchFamily="18" charset="0"/>
                              </a:rPr>
                            </m:ctrlPr>
                          </m:sSupPr>
                          <m:e>
                            <m:r>
                              <a:rPr lang="en-IN" sz="2400" i="1" dirty="0" smtClean="0">
                                <a:latin typeface="Cambria Math" panose="02040503050406030204" pitchFamily="18" charset="0"/>
                              </a:rPr>
                              <m:t>𝑥</m:t>
                            </m:r>
                          </m:e>
                          <m:sup>
                            <m:r>
                              <a:rPr lang="en-IN" sz="2400" i="0" dirty="0" smtClean="0">
                                <a:latin typeface="Cambria Math" panose="02040503050406030204" pitchFamily="18" charset="0"/>
                              </a:rPr>
                              <m:t>2</m:t>
                            </m:r>
                          </m:sup>
                        </m:sSup>
                      </m:e>
                    </m:rad>
                  </m:oMath>
                </a14:m>
                <a:r>
                  <a:rPr lang="en-IN" sz="2400" dirty="0">
                    <a:latin typeface="Times New Roman" panose="02020603050405020304" pitchFamily="18" charset="0"/>
                    <a:cs typeface="Times New Roman" panose="02020603050405020304" pitchFamily="18" charset="0"/>
                  </a:rPr>
                  <a:t> approximately follows normal distribution. The mean of the distribution </a:t>
                </a:r>
                <a14:m>
                  <m:oMath xmlns:m="http://schemas.openxmlformats.org/officeDocument/2006/math">
                    <m:rad>
                      <m:radPr>
                        <m:degHide m:val="on"/>
                        <m:ctrlPr>
                          <a:rPr lang="en-IN" sz="2400" i="1" dirty="0">
                            <a:latin typeface="Cambria Math" panose="02040503050406030204" pitchFamily="18" charset="0"/>
                          </a:rPr>
                        </m:ctrlPr>
                      </m:radPr>
                      <m:deg/>
                      <m:e>
                        <m:r>
                          <a:rPr lang="en-IN" sz="2400" dirty="0">
                            <a:latin typeface="Cambria Math" panose="02040503050406030204" pitchFamily="18" charset="0"/>
                          </a:rPr>
                          <m:t>2</m:t>
                        </m:r>
                        <m:sSup>
                          <m:sSupPr>
                            <m:ctrlPr>
                              <a:rPr lang="en-IN" sz="2400" i="1" dirty="0">
                                <a:latin typeface="Cambria Math" panose="02040503050406030204" pitchFamily="18" charset="0"/>
                              </a:rPr>
                            </m:ctrlPr>
                          </m:sSupPr>
                          <m:e>
                            <m:r>
                              <a:rPr lang="en-IN" sz="2400" i="1" dirty="0">
                                <a:latin typeface="Cambria Math" panose="02040503050406030204" pitchFamily="18" charset="0"/>
                              </a:rPr>
                              <m:t>𝑥</m:t>
                            </m:r>
                          </m:e>
                          <m:sup>
                            <m:r>
                              <a:rPr lang="en-IN" sz="2400" dirty="0">
                                <a:latin typeface="Cambria Math" panose="02040503050406030204" pitchFamily="18" charset="0"/>
                              </a:rPr>
                              <m:t>2</m:t>
                            </m:r>
                          </m:sup>
                        </m:sSup>
                      </m:e>
                    </m:rad>
                  </m:oMath>
                </a14:m>
                <a:r>
                  <a:rPr lang="en-IN" sz="2400" dirty="0">
                    <a:latin typeface="Times New Roman" panose="02020603050405020304" pitchFamily="18" charset="0"/>
                    <a:cs typeface="Times New Roman" panose="02020603050405020304" pitchFamily="18" charset="0"/>
                  </a:rPr>
                  <a:t> is </a:t>
                </a:r>
                <a14:m>
                  <m:oMath xmlns:m="http://schemas.openxmlformats.org/officeDocument/2006/math">
                    <m:rad>
                      <m:radPr>
                        <m:degHide m:val="on"/>
                        <m:ctrlPr>
                          <a:rPr lang="en-IN" sz="2400" dirty="0" smtClean="0">
                            <a:latin typeface="Cambria Math" panose="02040503050406030204" pitchFamily="18" charset="0"/>
                          </a:rPr>
                        </m:ctrlPr>
                      </m:radPr>
                      <m:deg/>
                      <m:e>
                        <m:r>
                          <a:rPr lang="en-IN" sz="2400" dirty="0" smtClean="0">
                            <a:latin typeface="Cambria Math" panose="02040503050406030204" pitchFamily="18" charset="0"/>
                          </a:rPr>
                          <m:t>2</m:t>
                        </m:r>
                        <m:r>
                          <a:rPr lang="en-IN" sz="2400" i="1" dirty="0" smtClean="0">
                            <a:latin typeface="Cambria Math" panose="02040503050406030204" pitchFamily="18" charset="0"/>
                          </a:rPr>
                          <m:t>𝑛</m:t>
                        </m:r>
                        <m:r>
                          <a:rPr lang="en-IN" sz="2400" i="0" dirty="0" smtClean="0">
                            <a:latin typeface="Cambria Math" panose="02040503050406030204" pitchFamily="18" charset="0"/>
                          </a:rPr>
                          <m:t>−1</m:t>
                        </m:r>
                      </m:e>
                    </m:rad>
                  </m:oMath>
                </a14:m>
                <a:r>
                  <a:rPr lang="en-IN" sz="2400" dirty="0">
                    <a:latin typeface="Times New Roman" panose="02020603050405020304" pitchFamily="18" charset="0"/>
                    <a:cs typeface="Times New Roman" panose="02020603050405020304" pitchFamily="18" charset="0"/>
                  </a:rPr>
                  <a:t> and the standard deviation is equal to 1.</a:t>
                </a:r>
              </a:p>
            </p:txBody>
          </p:sp>
        </mc:Choice>
        <mc:Fallback>
          <p:sp>
            <p:nvSpPr>
              <p:cNvPr id="3" name="Content Placeholder 2">
                <a:extLst>
                  <a:ext uri="{FF2B5EF4-FFF2-40B4-BE49-F238E27FC236}">
                    <a16:creationId xmlns:a16="http://schemas.microsoft.com/office/drawing/2014/main" id="{15E35148-76AD-4402-965E-B50E7A9D7B93}"/>
                  </a:ext>
                </a:extLst>
              </p:cNvPr>
              <p:cNvSpPr>
                <a:spLocks noGrp="1" noRot="1" noChangeAspect="1" noMove="1" noResize="1" noEditPoints="1" noAdjustHandles="1" noChangeArrowheads="1" noChangeShapeType="1" noTextEdit="1"/>
              </p:cNvSpPr>
              <p:nvPr>
                <p:ph idx="1"/>
              </p:nvPr>
            </p:nvSpPr>
            <p:spPr>
              <a:blipFill>
                <a:blip r:embed="rId2"/>
                <a:stretch>
                  <a:fillRect l="-552" t="-1248" r="-1381"/>
                </a:stretch>
              </a:blipFill>
            </p:spPr>
            <p:txBody>
              <a:bodyPr/>
              <a:lstStyle/>
              <a:p>
                <a:r>
                  <a:rPr lang="en-IN">
                    <a:noFill/>
                  </a:rPr>
                  <a:t> </a:t>
                </a:r>
              </a:p>
            </p:txBody>
          </p:sp>
        </mc:Fallback>
      </mc:AlternateContent>
    </p:spTree>
    <p:extLst>
      <p:ext uri="{BB962C8B-B14F-4D97-AF65-F5344CB8AC3E}">
        <p14:creationId xmlns:p14="http://schemas.microsoft.com/office/powerpoint/2010/main" val="3644108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Gallery</Template>
  <TotalTime>1461</TotalTime>
  <Words>1401</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Cambria Math</vt:lpstr>
      <vt:lpstr>Century Gothic</vt:lpstr>
      <vt:lpstr>Times New Roman</vt:lpstr>
      <vt:lpstr>Wingdings</vt:lpstr>
      <vt:lpstr>Wingdings 3</vt:lpstr>
      <vt:lpstr>Ion Boardroom</vt:lpstr>
      <vt:lpstr>CHI-SQUARE DISTRIBUTION</vt:lpstr>
      <vt:lpstr>INTRODUCTION</vt:lpstr>
      <vt:lpstr>DEFINITION</vt:lpstr>
      <vt:lpstr>NOTE</vt:lpstr>
      <vt:lpstr>CHI-SQUARE DISTRIBUTION</vt:lpstr>
      <vt:lpstr>PROPERTIES OF CHI-SQUARE DISTRIBUTION</vt:lpstr>
      <vt:lpstr>The X² distribution is not symmetrical and all the values are positive. The distribution is described by degrees of freedom we have asymmetric curves. </vt:lpstr>
      <vt:lpstr>As the degree of freedom increase, the chi-square curve approaches a normal distribution.</vt:lpstr>
      <vt:lpstr>PROPERTIES OF CHI-SQUARE DISTRIBUTION</vt:lpstr>
      <vt:lpstr>APPLICATION OF CHI-SQUARE DISTRIBUTION</vt:lpstr>
      <vt:lpstr>SHAPE OF DISTRIBUTION</vt:lpstr>
      <vt:lpstr>CONDITIONS FOR APPLYING X² TEST</vt:lpstr>
      <vt:lpstr>CHI-SQUARE FORMULA</vt:lpstr>
      <vt:lpstr>DEGREES OF FREEDOM</vt:lpstr>
      <vt:lpstr>CRITICAL VALUES OF CHI-SQUARE</vt:lpstr>
      <vt:lpstr>CONDITIONS FOR APPLYING CHI-SQUARE TEST</vt:lpstr>
      <vt:lpstr>PRACTICAL  APPLICATION OF CHI-SQUARE TEST</vt:lpstr>
      <vt:lpstr>CONTIGENCY TABLE</vt:lpstr>
      <vt:lpstr>APPLICATIONS</vt:lpstr>
      <vt:lpstr>PowerPoint Presentation</vt:lpstr>
      <vt:lpstr>INTERPRETATION OF CHI-SQUARE VALUES</vt:lpstr>
      <vt:lpstr>EXAMPLE</vt:lpstr>
      <vt:lpstr>We get the table as:</vt:lpstr>
      <vt:lpstr> </vt:lpstr>
      <vt:lpstr>LIMITATIONS OF CHI-SQUARE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 DISTRIBUTION</dc:title>
  <dc:creator>Lenovo</dc:creator>
  <cp:lastModifiedBy>Lenovo</cp:lastModifiedBy>
  <cp:revision>35</cp:revision>
  <dcterms:created xsi:type="dcterms:W3CDTF">2022-02-06T08:28:28Z</dcterms:created>
  <dcterms:modified xsi:type="dcterms:W3CDTF">2022-02-07T08:50:11Z</dcterms:modified>
</cp:coreProperties>
</file>