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9"/>
  </p:notesMasterIdLst>
  <p:sldIdLst>
    <p:sldId id="256" r:id="rId2"/>
    <p:sldId id="260" r:id="rId3"/>
    <p:sldId id="270" r:id="rId4"/>
    <p:sldId id="258" r:id="rId5"/>
    <p:sldId id="261" r:id="rId6"/>
    <p:sldId id="263" r:id="rId7"/>
    <p:sldId id="264" r:id="rId8"/>
    <p:sldId id="266" r:id="rId9"/>
    <p:sldId id="267" r:id="rId10"/>
    <p:sldId id="268" r:id="rId11"/>
    <p:sldId id="271" r:id="rId12"/>
    <p:sldId id="273" r:id="rId13"/>
    <p:sldId id="274" r:id="rId14"/>
    <p:sldId id="269" r:id="rId15"/>
    <p:sldId id="272" r:id="rId16"/>
    <p:sldId id="275" r:id="rId17"/>
    <p:sldId id="276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a073c777aec216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World population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C46-41C0-9B5B-8A31624C1C6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6-41C0-9B5B-8A31624C1C6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E43C74-8151-468C-AF14-7DC36DCA65F0}" type="PERCENTAGE">
                      <a:rPr lang="en-US" altLang="zh-CN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C46-41C0-9B5B-8A31624C1C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0.66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6-41C0-9B5B-8A31624C1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20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32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8B4-45C8-86B6-5C6434B3458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B565A0-B628-4375-8169-68A47D113445}" type="VALUE">
                      <a:rPr lang="en-US" altLang="zh-CN" sz="2000" b="1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B4-45C8-86B6-5C6434B3458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D25E82-6BD0-4D86-BAC8-CCC3F2C6C52F}" type="VALUE">
                      <a:rPr lang="en-US" altLang="zh-CN" sz="2000" b="1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B4-45C8-86B6-5C6434B3458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2AC6F44-0A27-46AB-B667-E5C1473D8F25}" type="VALUE">
                      <a:rPr lang="en-US" altLang="zh-CN" sz="2000" b="1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B4-45C8-86B6-5C6434B34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Healthcare</c:v>
                </c:pt>
                <c:pt idx="1">
                  <c:v>Society</c:v>
                </c:pt>
                <c:pt idx="2">
                  <c:v>Education</c:v>
                </c:pt>
                <c:pt idx="3">
                  <c:v>Industry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19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B4-45C8-86B6-5C6434B345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9058096"/>
        <c:axId val="667055152"/>
      </c:barChart>
      <c:catAx>
        <c:axId val="93905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667055152"/>
        <c:crosses val="autoZero"/>
        <c:auto val="1"/>
        <c:lblAlgn val="ctr"/>
        <c:lblOffset val="100"/>
        <c:noMultiLvlLbl val="0"/>
      </c:catAx>
      <c:valAx>
        <c:axId val="6670551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90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World population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FC-4151-90B1-779EAFD65C7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FC-4151-90B1-779EAFD65C7C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F7-4DEA-87C8-948841E25EF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171B46-8DDB-453A-85B0-E742ECF61CC5}" type="PERCENTAGE">
                      <a:rPr lang="en-US" altLang="zh-CN" b="1" smtClean="0">
                        <a:solidFill>
                          <a:schemeClr val="bg1"/>
                        </a:solidFill>
                      </a:rPr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4FC-4151-90B1-779EAFD65C7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C8927FF-38FD-4103-B938-1E8302CC20B1}" type="PERCENTAGE">
                      <a:rPr lang="en-US" altLang="zh-CN" b="1" smtClean="0"/>
                      <a:pPr/>
                      <a:t>[百分比]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4FC-4151-90B1-779EAFD65C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FC-4151-90B1-779EAFD65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6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World population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58-447A-9AD5-0105F1B25CA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58-447A-9AD5-0105F1B25CA8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58-447A-9AD5-0105F1B25CA8}"/>
              </c:ext>
            </c:extLst>
          </c:dPt>
          <c:cat>
            <c:strRef>
              <c:f>Sheet1!$A$2:$A$4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58-447A-9AD5-0105F1B2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F2D1C95-5DB6-4DAA-A7C6-7507F3AD4188}" type="VALUE">
                      <a:rPr lang="en-US" altLang="zh-CN" smtClean="0"/>
                      <a:pPr/>
                      <a:t>[值]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9DE-4FE2-82C1-AFA4595160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F663EA-716D-42BF-AA2D-56358B03636E}" type="VALUE">
                      <a:rPr lang="en-US" altLang="zh-CN" smtClean="0"/>
                      <a:pPr/>
                      <a:t>[值]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9DE-4FE2-82C1-AFA4595160E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1CE804-BEF8-4AF0-8AB8-F046A1E71D00}" type="VALUE">
                      <a:rPr lang="en-US" altLang="zh-CN" smtClean="0"/>
                      <a:pPr/>
                      <a:t>[值]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9DE-4FE2-82C1-AFA4595160E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883EB84-0145-4223-A710-6365869C3AB8}" type="VALUE">
                      <a:rPr lang="en-US" altLang="zh-CN" smtClean="0"/>
                      <a:pPr/>
                      <a:t>[值]</a:t>
                    </a:fld>
                    <a:r>
                      <a:rPr lang="en-US" altLang="zh-CN"/>
                      <a:t>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9DE-4FE2-82C1-AFA4595160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2000</c:v>
                </c:pt>
                <c:pt idx="2">
                  <c:v>2019</c:v>
                </c:pt>
                <c:pt idx="3">
                  <c:v>2050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4.97</c:v>
                </c:pt>
                <c:pt idx="1">
                  <c:v>6.89</c:v>
                </c:pt>
                <c:pt idx="2">
                  <c:v>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E-4FE2-82C1-AFA4595160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68212687"/>
        <c:axId val="376216063"/>
      </c:barChart>
      <c:catAx>
        <c:axId val="36821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376216063"/>
        <c:crosses val="autoZero"/>
        <c:auto val="1"/>
        <c:lblAlgn val="ctr"/>
        <c:lblOffset val="100"/>
        <c:noMultiLvlLbl val="0"/>
      </c:catAx>
      <c:valAx>
        <c:axId val="37621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821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AC-4F06-BC9A-C75BDABF222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AC-4F06-BC9A-C75BDABF22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AC-4F06-BC9A-C75BDABF222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CAC-4F06-BC9A-C75BDABF2227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CAC-4F06-BC9A-C75BDABF2227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CAC-4F06-BC9A-C75BDABF2227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AC-4F06-BC9A-C75BDABF2227}"/>
                </c:ext>
              </c:extLst>
            </c:dLbl>
            <c:dLbl>
              <c:idx val="1"/>
              <c:layout>
                <c:manualLayout>
                  <c:x val="1.250000000000000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AC-4F06-BC9A-C75BDABF2227}"/>
                </c:ext>
              </c:extLst>
            </c:dLbl>
            <c:dLbl>
              <c:idx val="2"/>
              <c:layout>
                <c:manualLayout>
                  <c:x val="0.13593749999999999"/>
                  <c:y val="-3.51562478373371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AC-4F06-BC9A-C75BDABF2227}"/>
                </c:ext>
              </c:extLst>
            </c:dLbl>
            <c:dLbl>
              <c:idx val="3"/>
              <c:layout>
                <c:manualLayout>
                  <c:x val="-7.03125E-2"/>
                  <c:y val="-1.64062489907573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AC-4F06-BC9A-C75BDABF2227}"/>
                </c:ext>
              </c:extLst>
            </c:dLbl>
            <c:dLbl>
              <c:idx val="4"/>
              <c:layout>
                <c:manualLayout>
                  <c:x val="-1.5625E-2"/>
                  <c:y val="4.296825098384337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CAC-4F06-BC9A-C75BDABF2227}"/>
                </c:ext>
              </c:extLst>
            </c:dLbl>
            <c:dLbl>
              <c:idx val="5"/>
              <c:layout>
                <c:manualLayout>
                  <c:x val="-8.59375E-2"/>
                  <c:y val="4.687499711644949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CAC-4F06-BC9A-C75BDABF22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PubMed</c:v>
                </c:pt>
                <c:pt idx="1">
                  <c:v>Web of Science &amp; Medline</c:v>
                </c:pt>
                <c:pt idx="2">
                  <c:v>IEEE</c:v>
                </c:pt>
                <c:pt idx="3">
                  <c:v>Embase</c:v>
                </c:pt>
                <c:pt idx="4">
                  <c:v>ERIC &amp; CINHAL &amp; PsycINFO</c:v>
                </c:pt>
                <c:pt idx="5">
                  <c:v>ProQuest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93</c:v>
                </c:pt>
                <c:pt idx="1">
                  <c:v>1416</c:v>
                </c:pt>
                <c:pt idx="2">
                  <c:v>688</c:v>
                </c:pt>
                <c:pt idx="3">
                  <c:v>618</c:v>
                </c:pt>
                <c:pt idx="4">
                  <c:v>516</c:v>
                </c:pt>
                <c:pt idx="5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AC-4F06-BC9A-C75BDABF222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01-41C8-A6F3-A81F9D4ADED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01-41C8-A6F3-A81F9D4ADED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01-41C8-A6F3-A81F9D4ADED9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01-41C8-A6F3-A81F9D4ADED9}"/>
                </c:ext>
              </c:extLst>
            </c:dLbl>
            <c:dLbl>
              <c:idx val="1"/>
              <c:layout>
                <c:manualLayout>
                  <c:x val="1.250000000000000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01-41C8-A6F3-A81F9D4ADED9}"/>
                </c:ext>
              </c:extLst>
            </c:dLbl>
            <c:dLbl>
              <c:idx val="2"/>
              <c:layout>
                <c:manualLayout>
                  <c:x val="-3.5937499999999997E-2"/>
                  <c:y val="3.74999976931595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01-41C8-A6F3-A81F9D4AD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Asia</c:v>
                </c:pt>
                <c:pt idx="1">
                  <c:v>Europe</c:v>
                </c:pt>
                <c:pt idx="2">
                  <c:v>North America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01-41C8-A6F3-A81F9D4ADED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20A-424D-B99C-21A8AC6785B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B565A0-B628-4375-8169-68A47D113445}" type="VALUE">
                      <a:rPr lang="en-US" altLang="zh-CN" sz="2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0A-424D-B99C-21A8AC6785B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D25E82-6BD0-4D86-BAC8-CCC3F2C6C52F}" type="VALUE">
                      <a:rPr lang="en-US" altLang="zh-CN" sz="2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20A-424D-B99C-21A8AC6785B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2AC6F44-0A27-46AB-B667-E5C1473D8F25}" type="VALUE">
                      <a:rPr lang="en-US" altLang="zh-CN" sz="2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20A-424D-B99C-21A8AC6785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Qualitve study</c:v>
                </c:pt>
                <c:pt idx="1">
                  <c:v>Quantitive study</c:v>
                </c:pt>
                <c:pt idx="2">
                  <c:v>Development report</c:v>
                </c:pt>
                <c:pt idx="3">
                  <c:v>News report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0A-424D-B99C-21A8AC6785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9058096"/>
        <c:axId val="667055152"/>
      </c:barChart>
      <c:catAx>
        <c:axId val="93905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zh-CN"/>
          </a:p>
        </c:txPr>
        <c:crossAx val="667055152"/>
        <c:crosses val="autoZero"/>
        <c:auto val="1"/>
        <c:lblAlgn val="ctr"/>
        <c:lblOffset val="100"/>
        <c:noMultiLvlLbl val="0"/>
      </c:catAx>
      <c:valAx>
        <c:axId val="6670551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905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6456-15DF-469B-A44A-C5245040E63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B486-1D8D-4F32-BE9C-591E4930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5B486-1D8D-4F32-BE9C-591E49305B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8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64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72905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595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6809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81031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5087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26235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7081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7629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415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12B5-5DD2-4DC4-AB85-7D080EE9698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633937-A99B-49CB-978B-1882C91289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0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1001712" y="2057737"/>
            <a:ext cx="10188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Entrepreneurship in Belt and Road Region:  Telepresence Robots for COVID-19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1E5CC6-B3C6-45F4-977D-285C8A5C25B8}"/>
              </a:ext>
            </a:extLst>
          </p:cNvPr>
          <p:cNvSpPr txBox="1"/>
          <p:nvPr/>
        </p:nvSpPr>
        <p:spPr>
          <a:xfrm>
            <a:off x="4834275" y="3651250"/>
            <a:ext cx="2523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i="1" dirty="0">
                <a:latin typeface="Calibri" panose="020F0502020204030204" pitchFamily="34" charset="0"/>
                <a:cs typeface="Calibri" panose="020F0502020204030204" pitchFamily="34" charset="0"/>
              </a:rPr>
              <a:t>Pradeep K. Ray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July 16th</a:t>
            </a:r>
          </a:p>
        </p:txBody>
      </p:sp>
    </p:spTree>
    <p:extLst>
      <p:ext uri="{BB962C8B-B14F-4D97-AF65-F5344CB8AC3E}">
        <p14:creationId xmlns:p14="http://schemas.microsoft.com/office/powerpoint/2010/main" val="3076443756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49262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Robots for Elderly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45A497-1E0F-4902-8214-07120FAE22EB}"/>
              </a:ext>
            </a:extLst>
          </p:cNvPr>
          <p:cNvSpPr txBox="1"/>
          <p:nvPr/>
        </p:nvSpPr>
        <p:spPr>
          <a:xfrm>
            <a:off x="4854991" y="1664987"/>
            <a:ext cx="7337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Practical Telepresence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000" b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Low lost for elderly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000" b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Applications for healthcare </a:t>
            </a:r>
          </a:p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management during pandemics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880116-F68A-48B7-A152-359BA1C4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6100" y="2026937"/>
            <a:ext cx="4385733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384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218921" y="2613392"/>
            <a:ext cx="59615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Survey on </a:t>
            </a:r>
          </a:p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Robots in COVID-19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A9EB2E-B77F-44AC-B7AD-838F40D5CF9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227B1D-EA57-4678-B823-A8481BCA6F32}"/>
              </a:ext>
            </a:extLst>
          </p:cNvPr>
          <p:cNvSpPr txBox="1"/>
          <p:nvPr/>
        </p:nvSpPr>
        <p:spPr>
          <a:xfrm>
            <a:off x="6528444" y="458956"/>
            <a:ext cx="54446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Overview and Methodology</a:t>
            </a:r>
          </a:p>
          <a:p>
            <a:endParaRPr lang="en-US" altLang="zh-CN" sz="5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Result Distribution Analysis</a:t>
            </a:r>
          </a:p>
          <a:p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Robots’ applications in four major scenarios</a:t>
            </a:r>
          </a:p>
          <a:p>
            <a:endParaRPr lang="en-US" altLang="zh-C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Challenges faced by robots</a:t>
            </a:r>
          </a:p>
          <a:p>
            <a:endParaRPr lang="en-US" altLang="zh-C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Applications besides healthcare</a:t>
            </a:r>
          </a:p>
        </p:txBody>
      </p:sp>
    </p:spTree>
    <p:extLst>
      <p:ext uri="{BB962C8B-B14F-4D97-AF65-F5344CB8AC3E}">
        <p14:creationId xmlns:p14="http://schemas.microsoft.com/office/powerpoint/2010/main" val="269846932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2728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5D3815-B6BF-4F2C-8D8B-C3BFA9476C23}"/>
              </a:ext>
            </a:extLst>
          </p:cNvPr>
          <p:cNvSpPr txBox="1"/>
          <p:nvPr/>
        </p:nvSpPr>
        <p:spPr>
          <a:xfrm>
            <a:off x="1506314" y="1690062"/>
            <a:ext cx="9179372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Robots’ role under pandemic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Avoid close contact between people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Work without human but sometimes higher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Save cost because don’t need protection</a:t>
            </a:r>
          </a:p>
        </p:txBody>
      </p:sp>
    </p:spTree>
    <p:extLst>
      <p:ext uri="{BB962C8B-B14F-4D97-AF65-F5344CB8AC3E}">
        <p14:creationId xmlns:p14="http://schemas.microsoft.com/office/powerpoint/2010/main" val="252865589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3774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5D3815-B6BF-4F2C-8D8B-C3BFA9476C23}"/>
              </a:ext>
            </a:extLst>
          </p:cNvPr>
          <p:cNvSpPr txBox="1"/>
          <p:nvPr/>
        </p:nvSpPr>
        <p:spPr>
          <a:xfrm>
            <a:off x="1200679" y="1610489"/>
            <a:ext cx="9862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PRISMA: </a:t>
            </a:r>
            <a:r>
              <a:rPr lang="en-US" altLang="zh-CN" sz="3000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Preferred Reporting Items for Systematic Reviews and Meta-Analyses</a:t>
            </a:r>
            <a:endParaRPr lang="en-US" altLang="zh-CN" sz="3000" b="1" i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3000" b="1" i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Keywords:</a:t>
            </a: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robot AND (COVID OR pandemic OR quarantine OR teleconference OR epidemic OR telemedicine OR telepresence)</a:t>
            </a:r>
          </a:p>
          <a:p>
            <a:endParaRPr lang="en-US" altLang="zh-CN" sz="3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Nine Databases: </a:t>
            </a:r>
            <a:r>
              <a:rPr lang="en-US" altLang="zh-CN" sz="3000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CINAHL, ERIC, EMBASE, IEEE Xplore, MEDLINE, ProQuest Central, PubMed, PsycINFO, and Web of Science</a:t>
            </a:r>
          </a:p>
        </p:txBody>
      </p:sp>
    </p:spTree>
    <p:extLst>
      <p:ext uri="{BB962C8B-B14F-4D97-AF65-F5344CB8AC3E}">
        <p14:creationId xmlns:p14="http://schemas.microsoft.com/office/powerpoint/2010/main" val="420939501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3774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B54B7F-D2F3-4A9E-9523-0BD946EB8CE6}"/>
              </a:ext>
            </a:extLst>
          </p:cNvPr>
          <p:cNvGrpSpPr/>
          <p:nvPr/>
        </p:nvGrpSpPr>
        <p:grpSpPr>
          <a:xfrm>
            <a:off x="2086697" y="700165"/>
            <a:ext cx="6792439" cy="7113032"/>
            <a:chOff x="1691796" y="226814"/>
            <a:chExt cx="6792439" cy="7113032"/>
          </a:xfrm>
        </p:grpSpPr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9C3D4DE3-AF9E-44B4-9222-C70C4A23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1030466"/>
              <a:ext cx="2148840" cy="46164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3946 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identified through database searching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525CB715-F382-4907-89D5-05880D203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045" y="1841996"/>
              <a:ext cx="2971800" cy="2769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1006 duplicates removed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C50531AD-C126-49CF-91E1-D6BE0868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735" y="2508369"/>
              <a:ext cx="1828800" cy="2769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2940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screened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7870A0F9-A7B8-409F-B27E-C506A32D6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2507321"/>
              <a:ext cx="1824355" cy="2769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2828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excluded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0EA49D6F-5533-42DB-B916-196B70330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3154680"/>
              <a:ext cx="1828800" cy="46166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112 full-text articles assessed for eligibility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7">
              <a:extLst>
                <a:ext uri="{FF2B5EF4-FFF2-40B4-BE49-F238E27FC236}">
                  <a16:creationId xmlns:a16="http://schemas.microsoft.com/office/drawing/2014/main" id="{A41B2566-D36B-4450-8B25-53716EAC7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4023360"/>
              <a:ext cx="1828800" cy="27699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54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# eligible</a:t>
              </a: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6">
              <a:extLst>
                <a:ext uri="{FF2B5EF4-FFF2-40B4-BE49-F238E27FC236}">
                  <a16:creationId xmlns:a16="http://schemas.microsoft.com/office/drawing/2014/main" id="{C373DDBB-6FF8-45C8-8D2B-22905554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3154680"/>
              <a:ext cx="1668780" cy="46166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50# of full-text articles excluded, with reasons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DF44BE13-B556-4C5B-A2A9-E8C1FE00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180" y="4946650"/>
              <a:ext cx="1828800" cy="46166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61# of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r>
                <a:rPr kumimoji="0" lang="en-GB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 included in </a:t>
              </a:r>
              <a:r>
                <a:rPr lang="en-GB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analysis</a:t>
              </a:r>
              <a:endParaRPr kumimoji="0" lang="en-GB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4FF2FC8E-1FD8-45F2-A73F-25838CD61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7" y="1178198"/>
              <a:ext cx="1561646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Identification</a:t>
              </a:r>
              <a:endParaRPr kumimoji="0" lang="en-GB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1D6812AD-9524-46CC-BB10-74F5719D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2268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50FB11EF-989A-4609-933E-6AE13D17E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4554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2C88A8A6-E8AA-49D6-8B4A-0E66B148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260" y="697051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0829F2E3-C15A-47A5-B4DF-F5CD4B6A6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2183926"/>
              <a:ext cx="1208985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Screening</a:t>
              </a:r>
              <a:endParaRPr kumimoji="0" lang="en-GB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9AEA16AD-6DDD-430D-A737-9910B90AF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3645554"/>
              <a:ext cx="1263487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Eligibility</a:t>
              </a:r>
              <a:endParaRPr kumimoji="0" lang="en-GB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9F696625-58D3-4E0D-8357-57771CEE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96" y="5008205"/>
              <a:ext cx="1080745" cy="4001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Included</a:t>
              </a:r>
              <a:endParaRPr kumimoji="0" lang="en-GB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426E527-5B50-4EAB-B9B5-CEECD031B1F1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5401945" y="1492111"/>
              <a:ext cx="0" cy="34988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6250A68-EA23-447C-A53D-AF4FBE6D0FCB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5398135" y="2118995"/>
              <a:ext cx="3810" cy="38937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7CDD411-466D-4AAF-84A0-F327C6BCF752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5398135" y="2785368"/>
              <a:ext cx="4445" cy="36931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6618DF7-07F6-4275-B1E9-631ECB800845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5402580" y="3616345"/>
              <a:ext cx="0" cy="40701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AF0BD17-730E-454F-A6A6-675D530C39CD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5402580" y="4300359"/>
              <a:ext cx="0" cy="6462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CF1288BF-2518-4356-AD36-938065ED84D6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6312535" y="2645821"/>
              <a:ext cx="347345" cy="104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993823C-0E7D-4888-9559-5EBA676BDD0B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6316980" y="3385513"/>
              <a:ext cx="3429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EBB4AE3F-1B36-43C4-9656-DD22947D83F8}"/>
                </a:ext>
              </a:extLst>
            </p:cNvPr>
            <p:cNvSpPr/>
            <p:nvPr/>
          </p:nvSpPr>
          <p:spPr>
            <a:xfrm>
              <a:off x="3225800" y="1900014"/>
              <a:ext cx="275336" cy="860211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54313436-D374-418B-AC67-FAB6A6212F44}"/>
                </a:ext>
              </a:extLst>
            </p:cNvPr>
            <p:cNvSpPr/>
            <p:nvPr/>
          </p:nvSpPr>
          <p:spPr>
            <a:xfrm>
              <a:off x="3225800" y="3361642"/>
              <a:ext cx="275336" cy="860211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3707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159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Distribution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248FE-388C-4126-925D-DFF17BB1785F}"/>
              </a:ext>
            </a:extLst>
          </p:cNvPr>
          <p:cNvGrpSpPr/>
          <p:nvPr/>
        </p:nvGrpSpPr>
        <p:grpSpPr>
          <a:xfrm>
            <a:off x="278653" y="1508617"/>
            <a:ext cx="6147548" cy="4514031"/>
            <a:chOff x="291353" y="1608919"/>
            <a:chExt cx="6147548" cy="4514031"/>
          </a:xfrm>
        </p:grpSpPr>
        <p:graphicFrame>
          <p:nvGraphicFramePr>
            <p:cNvPr id="29" name="图表 28">
              <a:extLst>
                <a:ext uri="{FF2B5EF4-FFF2-40B4-BE49-F238E27FC236}">
                  <a16:creationId xmlns:a16="http://schemas.microsoft.com/office/drawing/2014/main" id="{4C4D6109-12D6-4D82-A71D-32A70BEB7B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4184551"/>
                </p:ext>
              </p:extLst>
            </p:nvPr>
          </p:nvGraphicFramePr>
          <p:xfrm>
            <a:off x="291353" y="1608919"/>
            <a:ext cx="6147548" cy="40983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8421B7-2055-4600-A555-A53760DBEC42}"/>
                </a:ext>
              </a:extLst>
            </p:cNvPr>
            <p:cNvSpPr txBox="1"/>
            <p:nvPr/>
          </p:nvSpPr>
          <p:spPr>
            <a:xfrm>
              <a:off x="2150820" y="5661285"/>
              <a:ext cx="2428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Among Databases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BB35F7-332C-4C80-B519-6AC3CFC6AB2C}"/>
              </a:ext>
            </a:extLst>
          </p:cNvPr>
          <p:cNvGrpSpPr/>
          <p:nvPr/>
        </p:nvGrpSpPr>
        <p:grpSpPr>
          <a:xfrm>
            <a:off x="6096000" y="1508617"/>
            <a:ext cx="6147549" cy="4514031"/>
            <a:chOff x="5827353" y="1508617"/>
            <a:chExt cx="6147549" cy="4514031"/>
          </a:xfrm>
        </p:grpSpPr>
        <p:graphicFrame>
          <p:nvGraphicFramePr>
            <p:cNvPr id="32" name="图表 31">
              <a:extLst>
                <a:ext uri="{FF2B5EF4-FFF2-40B4-BE49-F238E27FC236}">
                  <a16:creationId xmlns:a16="http://schemas.microsoft.com/office/drawing/2014/main" id="{DE2C0EE0-011D-4E7B-AA58-0FD27CA1A6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67506423"/>
                </p:ext>
              </p:extLst>
            </p:nvPr>
          </p:nvGraphicFramePr>
          <p:xfrm>
            <a:off x="5827353" y="1508617"/>
            <a:ext cx="6147549" cy="40983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A2AB21-CBA2-425A-8429-BEC597566A51}"/>
                </a:ext>
              </a:extLst>
            </p:cNvPr>
            <p:cNvSpPr txBox="1"/>
            <p:nvPr/>
          </p:nvSpPr>
          <p:spPr>
            <a:xfrm>
              <a:off x="7651106" y="5560983"/>
              <a:ext cx="2500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Among Continents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00742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159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Distribution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A849FF-9C3F-4E5F-9AEF-DDFB3F692DA3}"/>
              </a:ext>
            </a:extLst>
          </p:cNvPr>
          <p:cNvGrpSpPr/>
          <p:nvPr/>
        </p:nvGrpSpPr>
        <p:grpSpPr>
          <a:xfrm>
            <a:off x="622830" y="1190847"/>
            <a:ext cx="5416464" cy="5256088"/>
            <a:chOff x="622830" y="1190847"/>
            <a:chExt cx="5416464" cy="52560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E7B51A1-7C47-49B8-9022-4E4F49ADC003}"/>
                </a:ext>
              </a:extLst>
            </p:cNvPr>
            <p:cNvGrpSpPr/>
            <p:nvPr/>
          </p:nvGrpSpPr>
          <p:grpSpPr>
            <a:xfrm>
              <a:off x="622830" y="1190847"/>
              <a:ext cx="5416464" cy="5209755"/>
              <a:chOff x="1895181" y="489075"/>
              <a:chExt cx="5873404" cy="5649258"/>
            </a:xfrm>
          </p:grpSpPr>
          <p:graphicFrame>
            <p:nvGraphicFramePr>
              <p:cNvPr id="10" name="图表 9">
                <a:extLst>
                  <a:ext uri="{FF2B5EF4-FFF2-40B4-BE49-F238E27FC236}">
                    <a16:creationId xmlns:a16="http://schemas.microsoft.com/office/drawing/2014/main" id="{E448C7FA-1B9B-41DB-B63C-E9EFE3E633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3905219"/>
                  </p:ext>
                </p:extLst>
              </p:nvPr>
            </p:nvGraphicFramePr>
            <p:xfrm>
              <a:off x="2032000" y="719666"/>
              <a:ext cx="5367639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1" name="图表 10">
                <a:extLst>
                  <a:ext uri="{FF2B5EF4-FFF2-40B4-BE49-F238E27FC236}">
                    <a16:creationId xmlns:a16="http://schemas.microsoft.com/office/drawing/2014/main" id="{81F42E58-6AE5-4655-966E-830E973E42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902143"/>
                  </p:ext>
                </p:extLst>
              </p:nvPr>
            </p:nvGraphicFramePr>
            <p:xfrm>
              <a:off x="1895181" y="489075"/>
              <a:ext cx="58734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9A646D-1142-4DAB-9548-3AF4196D80A7}"/>
                </a:ext>
              </a:extLst>
            </p:cNvPr>
            <p:cNvSpPr txBox="1"/>
            <p:nvPr/>
          </p:nvSpPr>
          <p:spPr>
            <a:xfrm>
              <a:off x="1474592" y="5985270"/>
              <a:ext cx="3712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Among Documentation Type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994CDE5-936B-40F2-80BC-8A862312B65B}"/>
              </a:ext>
            </a:extLst>
          </p:cNvPr>
          <p:cNvGrpSpPr/>
          <p:nvPr/>
        </p:nvGrpSpPr>
        <p:grpSpPr>
          <a:xfrm>
            <a:off x="6741041" y="1131052"/>
            <a:ext cx="5183963" cy="5308597"/>
            <a:chOff x="6741041" y="1131052"/>
            <a:chExt cx="5183963" cy="53085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7EAB915-0F05-4D29-AF1F-1A48AD9BB272}"/>
                </a:ext>
              </a:extLst>
            </p:cNvPr>
            <p:cNvGrpSpPr/>
            <p:nvPr/>
          </p:nvGrpSpPr>
          <p:grpSpPr>
            <a:xfrm>
              <a:off x="6741041" y="1131052"/>
              <a:ext cx="5183963" cy="4997104"/>
              <a:chOff x="2032000" y="719666"/>
              <a:chExt cx="8128000" cy="5418667"/>
            </a:xfrm>
          </p:grpSpPr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6E532821-EB24-4588-97F2-E645909CED13}"/>
                  </a:ext>
                </a:extLst>
              </p:cNvPr>
              <p:cNvGraphicFramePr/>
              <p:nvPr/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E1CEAB17-2368-4439-A0D2-C27769ACCE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96911323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0CEAB97-BD1D-4EEA-A8FC-653526826F15}"/>
                </a:ext>
              </a:extLst>
            </p:cNvPr>
            <p:cNvSpPr txBox="1"/>
            <p:nvPr/>
          </p:nvSpPr>
          <p:spPr>
            <a:xfrm>
              <a:off x="7433625" y="5977984"/>
              <a:ext cx="3798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Among Application Scenarios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64707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79081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under COVID-19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08E182-0723-4E08-AEBE-6E17CF86537E}"/>
              </a:ext>
            </a:extLst>
          </p:cNvPr>
          <p:cNvGrpSpPr/>
          <p:nvPr/>
        </p:nvGrpSpPr>
        <p:grpSpPr>
          <a:xfrm>
            <a:off x="701750" y="1556049"/>
            <a:ext cx="5394250" cy="4504510"/>
            <a:chOff x="687572" y="2293241"/>
            <a:chExt cx="3657599" cy="438903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D1AFE18-C500-4C0E-8AC6-093942DEECF0}"/>
                </a:ext>
              </a:extLst>
            </p:cNvPr>
            <p:cNvSpPr/>
            <p:nvPr/>
          </p:nvSpPr>
          <p:spPr>
            <a:xfrm>
              <a:off x="687572" y="2293241"/>
              <a:ext cx="3653645" cy="811383"/>
            </a:xfrm>
            <a:custGeom>
              <a:avLst/>
              <a:gdLst>
                <a:gd name="connsiteX0" fmla="*/ 0 w 2378107"/>
                <a:gd name="connsiteY0" fmla="*/ 0 h 951242"/>
                <a:gd name="connsiteX1" fmla="*/ 2378107 w 2378107"/>
                <a:gd name="connsiteY1" fmla="*/ 0 h 951242"/>
                <a:gd name="connsiteX2" fmla="*/ 2378107 w 2378107"/>
                <a:gd name="connsiteY2" fmla="*/ 951242 h 951242"/>
                <a:gd name="connsiteX3" fmla="*/ 0 w 2378107"/>
                <a:gd name="connsiteY3" fmla="*/ 951242 h 951242"/>
                <a:gd name="connsiteX4" fmla="*/ 0 w 2378107"/>
                <a:gd name="connsiteY4" fmla="*/ 0 h 9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951242">
                  <a:moveTo>
                    <a:pt x="0" y="0"/>
                  </a:moveTo>
                  <a:lnTo>
                    <a:pt x="2378107" y="0"/>
                  </a:lnTo>
                  <a:lnTo>
                    <a:pt x="2378107" y="951242"/>
                  </a:lnTo>
                  <a:lnTo>
                    <a:pt x="0" y="95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Hospital Robots</a:t>
              </a:r>
              <a:endParaRPr lang="zh-CN" altLang="en-US" sz="40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B56CCD1-45D6-4F1C-AE08-75CD7F2B32FD}"/>
                </a:ext>
              </a:extLst>
            </p:cNvPr>
            <p:cNvSpPr/>
            <p:nvPr/>
          </p:nvSpPr>
          <p:spPr>
            <a:xfrm>
              <a:off x="691526" y="3104625"/>
              <a:ext cx="3653645" cy="3577648"/>
            </a:xfrm>
            <a:custGeom>
              <a:avLst/>
              <a:gdLst>
                <a:gd name="connsiteX0" fmla="*/ 0 w 2378107"/>
                <a:gd name="connsiteY0" fmla="*/ 0 h 1537199"/>
                <a:gd name="connsiteX1" fmla="*/ 2378107 w 2378107"/>
                <a:gd name="connsiteY1" fmla="*/ 0 h 1537199"/>
                <a:gd name="connsiteX2" fmla="*/ 2378107 w 2378107"/>
                <a:gd name="connsiteY2" fmla="*/ 1537199 h 1537199"/>
                <a:gd name="connsiteX3" fmla="*/ 0 w 2378107"/>
                <a:gd name="connsiteY3" fmla="*/ 1537199 h 1537199"/>
                <a:gd name="connsiteX4" fmla="*/ 0 w 2378107"/>
                <a:gd name="connsiteY4" fmla="*/ 0 h 15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1537199">
                  <a:moveTo>
                    <a:pt x="0" y="0"/>
                  </a:moveTo>
                  <a:lnTo>
                    <a:pt x="2378107" y="0"/>
                  </a:lnTo>
                  <a:lnTo>
                    <a:pt x="2378107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227584" bIns="256032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Medicine delivery without close physical contact</a:t>
              </a: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irtual meeting with patients, </a:t>
              </a:r>
              <a:r>
                <a:rPr lang="en-US" altLang="zh-CN" sz="3000" i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(A-8MO)</a:t>
              </a: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i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Control from frontline medical workers</a:t>
              </a:r>
              <a:endParaRPr lang="zh-CN" altLang="en-US" sz="3200" kern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A8BC02-5DC6-467E-9CC4-AF3E72DF3CD6}"/>
              </a:ext>
            </a:extLst>
          </p:cNvPr>
          <p:cNvGrpSpPr/>
          <p:nvPr/>
        </p:nvGrpSpPr>
        <p:grpSpPr>
          <a:xfrm>
            <a:off x="6503583" y="1556049"/>
            <a:ext cx="5394250" cy="4504510"/>
            <a:chOff x="687572" y="2293241"/>
            <a:chExt cx="3657599" cy="4389032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FE549CE-6551-4C03-B948-CC1DE9FCF70E}"/>
                </a:ext>
              </a:extLst>
            </p:cNvPr>
            <p:cNvSpPr/>
            <p:nvPr/>
          </p:nvSpPr>
          <p:spPr>
            <a:xfrm>
              <a:off x="687572" y="2293241"/>
              <a:ext cx="3653645" cy="811383"/>
            </a:xfrm>
            <a:custGeom>
              <a:avLst/>
              <a:gdLst>
                <a:gd name="connsiteX0" fmla="*/ 0 w 2378107"/>
                <a:gd name="connsiteY0" fmla="*/ 0 h 951242"/>
                <a:gd name="connsiteX1" fmla="*/ 2378107 w 2378107"/>
                <a:gd name="connsiteY1" fmla="*/ 0 h 951242"/>
                <a:gd name="connsiteX2" fmla="*/ 2378107 w 2378107"/>
                <a:gd name="connsiteY2" fmla="*/ 951242 h 951242"/>
                <a:gd name="connsiteX3" fmla="*/ 0 w 2378107"/>
                <a:gd name="connsiteY3" fmla="*/ 951242 h 951242"/>
                <a:gd name="connsiteX4" fmla="*/ 0 w 2378107"/>
                <a:gd name="connsiteY4" fmla="*/ 0 h 9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951242">
                  <a:moveTo>
                    <a:pt x="0" y="0"/>
                  </a:moveTo>
                  <a:lnTo>
                    <a:pt x="2378107" y="0"/>
                  </a:lnTo>
                  <a:lnTo>
                    <a:pt x="2378107" y="951242"/>
                  </a:lnTo>
                  <a:lnTo>
                    <a:pt x="0" y="95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ICU Robots</a:t>
              </a:r>
              <a:endParaRPr lang="zh-CN" altLang="en-US" sz="40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936E7B3-D17D-4048-9108-B9EC9663BDBC}"/>
                </a:ext>
              </a:extLst>
            </p:cNvPr>
            <p:cNvSpPr/>
            <p:nvPr/>
          </p:nvSpPr>
          <p:spPr>
            <a:xfrm>
              <a:off x="691526" y="3104625"/>
              <a:ext cx="3653645" cy="3577648"/>
            </a:xfrm>
            <a:custGeom>
              <a:avLst/>
              <a:gdLst>
                <a:gd name="connsiteX0" fmla="*/ 0 w 2378107"/>
                <a:gd name="connsiteY0" fmla="*/ 0 h 1537199"/>
                <a:gd name="connsiteX1" fmla="*/ 2378107 w 2378107"/>
                <a:gd name="connsiteY1" fmla="*/ 0 h 1537199"/>
                <a:gd name="connsiteX2" fmla="*/ 2378107 w 2378107"/>
                <a:gd name="connsiteY2" fmla="*/ 1537199 h 1537199"/>
                <a:gd name="connsiteX3" fmla="*/ 0 w 2378107"/>
                <a:gd name="connsiteY3" fmla="*/ 1537199 h 1537199"/>
                <a:gd name="connsiteX4" fmla="*/ 0 w 2378107"/>
                <a:gd name="connsiteY4" fmla="*/ 0 h 15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1537199">
                  <a:moveTo>
                    <a:pt x="0" y="0"/>
                  </a:moveTo>
                  <a:lnTo>
                    <a:pt x="2378107" y="0"/>
                  </a:lnTo>
                  <a:lnTo>
                    <a:pt x="2378107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227584" bIns="256032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Real-time</a:t>
              </a:r>
              <a:r>
                <a:rPr lang="en-US" altLang="zh-CN" sz="3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 and two-way supervision on multiple beds</a:t>
              </a:r>
            </a:p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Remote observation for vital signs, examine medical charts</a:t>
              </a: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emote collaboration of a multidisciplinary team</a:t>
              </a:r>
              <a:endParaRPr lang="zh-CN" altLang="en-US" sz="30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2624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79081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under COVID-19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508E182-0723-4E08-AEBE-6E17CF86537E}"/>
              </a:ext>
            </a:extLst>
          </p:cNvPr>
          <p:cNvGrpSpPr/>
          <p:nvPr/>
        </p:nvGrpSpPr>
        <p:grpSpPr>
          <a:xfrm>
            <a:off x="701750" y="1556049"/>
            <a:ext cx="5394250" cy="4873104"/>
            <a:chOff x="687572" y="2293241"/>
            <a:chExt cx="3657599" cy="4748177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D1AFE18-C500-4C0E-8AC6-093942DEECF0}"/>
                </a:ext>
              </a:extLst>
            </p:cNvPr>
            <p:cNvSpPr/>
            <p:nvPr/>
          </p:nvSpPr>
          <p:spPr>
            <a:xfrm>
              <a:off x="687572" y="2293241"/>
              <a:ext cx="3653645" cy="811383"/>
            </a:xfrm>
            <a:custGeom>
              <a:avLst/>
              <a:gdLst>
                <a:gd name="connsiteX0" fmla="*/ 0 w 2378107"/>
                <a:gd name="connsiteY0" fmla="*/ 0 h 951242"/>
                <a:gd name="connsiteX1" fmla="*/ 2378107 w 2378107"/>
                <a:gd name="connsiteY1" fmla="*/ 0 h 951242"/>
                <a:gd name="connsiteX2" fmla="*/ 2378107 w 2378107"/>
                <a:gd name="connsiteY2" fmla="*/ 951242 h 951242"/>
                <a:gd name="connsiteX3" fmla="*/ 0 w 2378107"/>
                <a:gd name="connsiteY3" fmla="*/ 951242 h 951242"/>
                <a:gd name="connsiteX4" fmla="*/ 0 w 2378107"/>
                <a:gd name="connsiteY4" fmla="*/ 0 h 9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951242">
                  <a:moveTo>
                    <a:pt x="0" y="0"/>
                  </a:moveTo>
                  <a:lnTo>
                    <a:pt x="2378107" y="0"/>
                  </a:lnTo>
                  <a:lnTo>
                    <a:pt x="2378107" y="951242"/>
                  </a:lnTo>
                  <a:lnTo>
                    <a:pt x="0" y="95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Care robots with IoT</a:t>
              </a:r>
              <a:endParaRPr lang="zh-CN" altLang="en-US" sz="40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B56CCD1-45D6-4F1C-AE08-75CD7F2B32FD}"/>
                </a:ext>
              </a:extLst>
            </p:cNvPr>
            <p:cNvSpPr/>
            <p:nvPr/>
          </p:nvSpPr>
          <p:spPr>
            <a:xfrm>
              <a:off x="691526" y="3104625"/>
              <a:ext cx="3653645" cy="3936793"/>
            </a:xfrm>
            <a:custGeom>
              <a:avLst/>
              <a:gdLst>
                <a:gd name="connsiteX0" fmla="*/ 0 w 2378107"/>
                <a:gd name="connsiteY0" fmla="*/ 0 h 1537199"/>
                <a:gd name="connsiteX1" fmla="*/ 2378107 w 2378107"/>
                <a:gd name="connsiteY1" fmla="*/ 0 h 1537199"/>
                <a:gd name="connsiteX2" fmla="*/ 2378107 w 2378107"/>
                <a:gd name="connsiteY2" fmla="*/ 1537199 h 1537199"/>
                <a:gd name="connsiteX3" fmla="*/ 0 w 2378107"/>
                <a:gd name="connsiteY3" fmla="*/ 1537199 h 1537199"/>
                <a:gd name="connsiteX4" fmla="*/ 0 w 2378107"/>
                <a:gd name="connsiteY4" fmla="*/ 0 h 15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1537199">
                  <a:moveTo>
                    <a:pt x="0" y="0"/>
                  </a:moveTo>
                  <a:lnTo>
                    <a:pt x="2378107" y="0"/>
                  </a:lnTo>
                  <a:lnTo>
                    <a:pt x="2378107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227584" bIns="256032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Connection to hospitals for remote diagnosis at home</a:t>
              </a:r>
            </a:p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1000" i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Work as an intermediate station together with sensors, cell phones, TV</a:t>
              </a: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kern="1200" dirty="0"/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providing interpersonal communications for people in isolation</a:t>
              </a:r>
              <a:endParaRPr lang="zh-CN" altLang="en-US" sz="30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A8BC02-5DC6-467E-9CC4-AF3E72DF3CD6}"/>
              </a:ext>
            </a:extLst>
          </p:cNvPr>
          <p:cNvGrpSpPr/>
          <p:nvPr/>
        </p:nvGrpSpPr>
        <p:grpSpPr>
          <a:xfrm>
            <a:off x="6503583" y="1556049"/>
            <a:ext cx="5394250" cy="4873104"/>
            <a:chOff x="687572" y="2293241"/>
            <a:chExt cx="3657599" cy="4748177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FE549CE-6551-4C03-B948-CC1DE9FCF70E}"/>
                </a:ext>
              </a:extLst>
            </p:cNvPr>
            <p:cNvSpPr/>
            <p:nvPr/>
          </p:nvSpPr>
          <p:spPr>
            <a:xfrm>
              <a:off x="687572" y="2293241"/>
              <a:ext cx="3653645" cy="811383"/>
            </a:xfrm>
            <a:custGeom>
              <a:avLst/>
              <a:gdLst>
                <a:gd name="connsiteX0" fmla="*/ 0 w 2378107"/>
                <a:gd name="connsiteY0" fmla="*/ 0 h 951242"/>
                <a:gd name="connsiteX1" fmla="*/ 2378107 w 2378107"/>
                <a:gd name="connsiteY1" fmla="*/ 0 h 951242"/>
                <a:gd name="connsiteX2" fmla="*/ 2378107 w 2378107"/>
                <a:gd name="connsiteY2" fmla="*/ 951242 h 951242"/>
                <a:gd name="connsiteX3" fmla="*/ 0 w 2378107"/>
                <a:gd name="connsiteY3" fmla="*/ 951242 h 951242"/>
                <a:gd name="connsiteX4" fmla="*/ 0 w 2378107"/>
                <a:gd name="connsiteY4" fmla="*/ 0 h 9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951242">
                  <a:moveTo>
                    <a:pt x="0" y="0"/>
                  </a:moveTo>
                  <a:lnTo>
                    <a:pt x="2378107" y="0"/>
                  </a:lnTo>
                  <a:lnTo>
                    <a:pt x="2378107" y="951242"/>
                  </a:lnTo>
                  <a:lnTo>
                    <a:pt x="0" y="9512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Public Use Robots</a:t>
              </a:r>
              <a:endParaRPr lang="zh-CN" altLang="en-US" sz="4000" b="1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936E7B3-D17D-4048-9108-B9EC9663BDBC}"/>
                </a:ext>
              </a:extLst>
            </p:cNvPr>
            <p:cNvSpPr/>
            <p:nvPr/>
          </p:nvSpPr>
          <p:spPr>
            <a:xfrm>
              <a:off x="691526" y="3104625"/>
              <a:ext cx="3653645" cy="3936793"/>
            </a:xfrm>
            <a:custGeom>
              <a:avLst/>
              <a:gdLst>
                <a:gd name="connsiteX0" fmla="*/ 0 w 2378107"/>
                <a:gd name="connsiteY0" fmla="*/ 0 h 1537199"/>
                <a:gd name="connsiteX1" fmla="*/ 2378107 w 2378107"/>
                <a:gd name="connsiteY1" fmla="*/ 0 h 1537199"/>
                <a:gd name="connsiteX2" fmla="*/ 2378107 w 2378107"/>
                <a:gd name="connsiteY2" fmla="*/ 1537199 h 1537199"/>
                <a:gd name="connsiteX3" fmla="*/ 0 w 2378107"/>
                <a:gd name="connsiteY3" fmla="*/ 1537199 h 1537199"/>
                <a:gd name="connsiteX4" fmla="*/ 0 w 2378107"/>
                <a:gd name="connsiteY4" fmla="*/ 0 h 1537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07" h="1537199">
                  <a:moveTo>
                    <a:pt x="0" y="0"/>
                  </a:moveTo>
                  <a:lnTo>
                    <a:pt x="2378107" y="0"/>
                  </a:lnTo>
                  <a:lnTo>
                    <a:pt x="2378107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227584" bIns="256032" numCol="1" spcCol="1270" anchor="t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Efficient and safe ultraviolet light disinfection</a:t>
              </a: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Detect COVID-19 symptoms with </a:t>
              </a:r>
              <a:r>
                <a:rPr lang="en-US" altLang="zh-CN" sz="3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sophisticated camera and contactless sensors</a:t>
              </a:r>
              <a:endParaRPr lang="en-US" altLang="zh-CN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10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3000" dirty="0">
                  <a:latin typeface="Calibri" panose="020F0502020204030204" pitchFamily="34" charset="0"/>
                  <a:cs typeface="Calibri" panose="020F0502020204030204" pitchFamily="34" charset="0"/>
                </a:rPr>
                <a:t>Measure multiple people’s temperature at same time</a:t>
              </a:r>
              <a:endParaRPr lang="zh-CN" altLang="en-US" sz="30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1887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9597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for Robots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F2D08F5-7185-4F2B-8DFA-45F37865F067}"/>
              </a:ext>
            </a:extLst>
          </p:cNvPr>
          <p:cNvGrpSpPr/>
          <p:nvPr/>
        </p:nvGrpSpPr>
        <p:grpSpPr>
          <a:xfrm>
            <a:off x="622829" y="535631"/>
            <a:ext cx="11468970" cy="5939677"/>
            <a:chOff x="622829" y="535631"/>
            <a:chExt cx="11468970" cy="593967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B504E23-A5B8-4F05-834C-425A7D5F19E4}"/>
                </a:ext>
              </a:extLst>
            </p:cNvPr>
            <p:cNvGrpSpPr/>
            <p:nvPr/>
          </p:nvGrpSpPr>
          <p:grpSpPr>
            <a:xfrm>
              <a:off x="870068" y="535631"/>
              <a:ext cx="11221731" cy="5939677"/>
              <a:chOff x="813478" y="486012"/>
              <a:chExt cx="11221731" cy="593967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49B87177-84E4-4CB4-A1AE-08251F79797B}"/>
                  </a:ext>
                </a:extLst>
              </p:cNvPr>
              <p:cNvGrpSpPr/>
              <p:nvPr/>
            </p:nvGrpSpPr>
            <p:grpSpPr>
              <a:xfrm>
                <a:off x="813478" y="486012"/>
                <a:ext cx="11221731" cy="5939677"/>
                <a:chOff x="-2367" y="649045"/>
                <a:chExt cx="11221731" cy="5939677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E6171442-298F-488D-BCB2-18771E0B4DBF}"/>
                    </a:ext>
                  </a:extLst>
                </p:cNvPr>
                <p:cNvGrpSpPr/>
                <p:nvPr/>
              </p:nvGrpSpPr>
              <p:grpSpPr>
                <a:xfrm>
                  <a:off x="1971015" y="649045"/>
                  <a:ext cx="9248349" cy="5939677"/>
                  <a:chOff x="1971015" y="649045"/>
                  <a:chExt cx="9248349" cy="5939677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8AF6D28E-1050-4045-94E3-F1A655A4D262}"/>
                      </a:ext>
                    </a:extLst>
                  </p:cNvPr>
                  <p:cNvGrpSpPr/>
                  <p:nvPr/>
                </p:nvGrpSpPr>
                <p:grpSpPr>
                  <a:xfrm>
                    <a:off x="1971015" y="649045"/>
                    <a:ext cx="9248349" cy="5939677"/>
                    <a:chOff x="1971015" y="649045"/>
                    <a:chExt cx="9248349" cy="5939677"/>
                  </a:xfrm>
                </p:grpSpPr>
                <p:grpSp>
                  <p:nvGrpSpPr>
                    <p:cNvPr id="40" name="组合 39">
                      <a:extLst>
                        <a:ext uri="{FF2B5EF4-FFF2-40B4-BE49-F238E27FC236}">
                          <a16:creationId xmlns:a16="http://schemas.microsoft.com/office/drawing/2014/main" id="{F578E4A6-B1A1-41EA-B7A5-3CF2EF933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8436" y="1888344"/>
                      <a:ext cx="7315910" cy="4700378"/>
                      <a:chOff x="3574330" y="1729880"/>
                      <a:chExt cx="7315910" cy="4700378"/>
                    </a:xfrm>
                  </p:grpSpPr>
                  <p:pic>
                    <p:nvPicPr>
                      <p:cNvPr id="5" name="图片 4">
                        <a:extLst>
                          <a:ext uri="{FF2B5EF4-FFF2-40B4-BE49-F238E27FC236}">
                            <a16:creationId xmlns:a16="http://schemas.microsoft.com/office/drawing/2014/main" id="{DED1BA42-DCC9-4C42-9FC8-390B55C3E1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4330" y="1729880"/>
                        <a:ext cx="5144368" cy="389828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8" name="文本框 17">
                        <a:extLst>
                          <a:ext uri="{FF2B5EF4-FFF2-40B4-BE49-F238E27FC236}">
                            <a16:creationId xmlns:a16="http://schemas.microsoft.com/office/drawing/2014/main" id="{2F53C434-D216-42F3-A2C1-076D846D4A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19306" y="4505657"/>
                        <a:ext cx="177093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Bulky Size</a:t>
                        </a:r>
                        <a:endParaRPr lang="zh-CN" altLang="en-US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0" name="组合 29">
                        <a:extLst>
                          <a:ext uri="{FF2B5EF4-FFF2-40B4-BE49-F238E27FC236}">
                            <a16:creationId xmlns:a16="http://schemas.microsoft.com/office/drawing/2014/main" id="{62BDE60E-9537-4CF0-A7AE-854123E4FF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48963" y="5391731"/>
                        <a:ext cx="2623486" cy="1038527"/>
                        <a:chOff x="9164229" y="3049751"/>
                        <a:chExt cx="2623486" cy="1038527"/>
                      </a:xfrm>
                    </p:grpSpPr>
                    <p:sp>
                      <p:nvSpPr>
                        <p:cNvPr id="31" name="文本框 30">
                          <a:extLst>
                            <a:ext uri="{FF2B5EF4-FFF2-40B4-BE49-F238E27FC236}">
                              <a16:creationId xmlns:a16="http://schemas.microsoft.com/office/drawing/2014/main" id="{D1E80746-AE98-4CD1-B4DC-F418A27594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777421" y="3534280"/>
                          <a:ext cx="2010294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3000" b="1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Battery Life</a:t>
                          </a:r>
                          <a:endParaRPr lang="zh-CN" altLang="en-US" sz="3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cxnSp>
                      <p:nvCxnSpPr>
                        <p:cNvPr id="32" name="连接符: 肘形 31">
                          <a:extLst>
                            <a:ext uri="{FF2B5EF4-FFF2-40B4-BE49-F238E27FC236}">
                              <a16:creationId xmlns:a16="http://schemas.microsoft.com/office/drawing/2014/main" id="{AA51EF0C-3202-4A83-8472-1A5C41B41C7B}"/>
                            </a:ext>
                          </a:extLst>
                        </p:cNvPr>
                        <p:cNvCxnSpPr>
                          <a:cxnSpLocks/>
                          <a:endCxn id="31" idx="1"/>
                        </p:cNvCxnSpPr>
                        <p:nvPr/>
                      </p:nvCxnSpPr>
                      <p:spPr>
                        <a:xfrm rot="16200000" flipH="1">
                          <a:off x="9090061" y="3123919"/>
                          <a:ext cx="761528" cy="613191"/>
                        </a:xfrm>
                        <a:prstGeom prst="bentConnector2">
                          <a:avLst/>
                        </a:prstGeom>
                        <a:ln w="317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7" name="组合 36">
                      <a:extLst>
                        <a:ext uri="{FF2B5EF4-FFF2-40B4-BE49-F238E27FC236}">
                          <a16:creationId xmlns:a16="http://schemas.microsoft.com/office/drawing/2014/main" id="{567BD884-7938-44A4-9B9F-21FDE57B7C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1015" y="1273374"/>
                      <a:ext cx="4831430" cy="696321"/>
                      <a:chOff x="4368783" y="3369484"/>
                      <a:chExt cx="4831430" cy="696321"/>
                    </a:xfrm>
                  </p:grpSpPr>
                  <p:sp>
                    <p:nvSpPr>
                      <p:cNvPr id="38" name="文本框 37">
                        <a:extLst>
                          <a:ext uri="{FF2B5EF4-FFF2-40B4-BE49-F238E27FC236}">
                            <a16:creationId xmlns:a16="http://schemas.microsoft.com/office/drawing/2014/main" id="{42746611-6B0A-42EB-912E-57603D62ED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68783" y="3369484"/>
                        <a:ext cx="384932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3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Bad night performance</a:t>
                        </a:r>
                        <a:endParaRPr lang="zh-CN" altLang="en-US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39" name="连接符: 肘形 38">
                        <a:extLst>
                          <a:ext uri="{FF2B5EF4-FFF2-40B4-BE49-F238E27FC236}">
                            <a16:creationId xmlns:a16="http://schemas.microsoft.com/office/drawing/2014/main" id="{F3E94AD5-F5BC-4BF5-83B8-194893C6F8BF}"/>
                          </a:ext>
                        </a:extLst>
                      </p:cNvPr>
                      <p:cNvCxnSpPr>
                        <a:cxnSpLocks/>
                        <a:endCxn id="38" idx="3"/>
                      </p:cNvCxnSpPr>
                      <p:nvPr/>
                    </p:nvCxnSpPr>
                    <p:spPr>
                      <a:xfrm rot="10800000">
                        <a:off x="8218107" y="3646484"/>
                        <a:ext cx="982106" cy="419321"/>
                      </a:xfrm>
                      <a:prstGeom prst="bentConnector3">
                        <a:avLst>
                          <a:gd name="adj1" fmla="val 3086"/>
                        </a:avLst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组合 54">
                      <a:extLst>
                        <a:ext uri="{FF2B5EF4-FFF2-40B4-BE49-F238E27FC236}">
                          <a16:creationId xmlns:a16="http://schemas.microsoft.com/office/drawing/2014/main" id="{E1179A43-129B-455F-A06E-A091C463F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4285" y="649045"/>
                      <a:ext cx="4735079" cy="1987830"/>
                      <a:chOff x="6484285" y="649045"/>
                      <a:chExt cx="4735079" cy="1987830"/>
                    </a:xfrm>
                  </p:grpSpPr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72C21798-78FB-4AB1-BBBB-8DD4F2FF63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4285" y="649045"/>
                        <a:ext cx="4735079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Unstable signal transmission</a:t>
                        </a:r>
                        <a:endParaRPr lang="zh-CN" altLang="en-US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52" name="连接符: 肘形 51">
                        <a:extLst>
                          <a:ext uri="{FF2B5EF4-FFF2-40B4-BE49-F238E27FC236}">
                            <a16:creationId xmlns:a16="http://schemas.microsoft.com/office/drawing/2014/main" id="{E4C7F545-3415-4933-A2ED-DC4822DF85AF}"/>
                          </a:ext>
                        </a:extLst>
                      </p:cNvPr>
                      <p:cNvCxnSpPr>
                        <a:cxnSpLocks/>
                        <a:endCxn id="51" idx="2"/>
                      </p:cNvCxnSpPr>
                      <p:nvPr/>
                    </p:nvCxnSpPr>
                    <p:spPr>
                      <a:xfrm flipV="1">
                        <a:off x="7077037" y="1203043"/>
                        <a:ext cx="1774788" cy="1433832"/>
                      </a:xfrm>
                      <a:prstGeom prst="bentConnector2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E50DC0D7-ED7E-4607-8189-83A8D831D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0028" y="4940750"/>
                    <a:ext cx="817368" cy="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AD353EA-9F80-4495-8961-6DD6C54CC8E3}"/>
                    </a:ext>
                  </a:extLst>
                </p:cNvPr>
                <p:cNvSpPr txBox="1"/>
                <p:nvPr/>
              </p:nvSpPr>
              <p:spPr>
                <a:xfrm>
                  <a:off x="200840" y="2636875"/>
                  <a:ext cx="217880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Lack of Trust</a:t>
                  </a:r>
                  <a:endParaRPr lang="zh-CN" altLang="en-US" sz="3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73DC0551-C358-4ACA-B41B-D2D4B99CC583}"/>
                    </a:ext>
                  </a:extLst>
                </p:cNvPr>
                <p:cNvGrpSpPr/>
                <p:nvPr/>
              </p:nvGrpSpPr>
              <p:grpSpPr>
                <a:xfrm>
                  <a:off x="-2367" y="3045178"/>
                  <a:ext cx="3432574" cy="553998"/>
                  <a:chOff x="-2367" y="2902602"/>
                  <a:chExt cx="3432574" cy="553998"/>
                </a:xfrm>
              </p:grpSpPr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B5B8F031-2972-4228-867D-6C8D232DB4BC}"/>
                      </a:ext>
                    </a:extLst>
                  </p:cNvPr>
                  <p:cNvSpPr txBox="1"/>
                  <p:nvPr/>
                </p:nvSpPr>
                <p:spPr>
                  <a:xfrm>
                    <a:off x="-2367" y="2902602"/>
                    <a:ext cx="2316211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0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Voice Control</a:t>
                    </a:r>
                    <a:endParaRPr lang="zh-CN" altLang="en-US" sz="3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90769389-9D22-4B14-842F-902C012CE125}"/>
                      </a:ext>
                    </a:extLst>
                  </p:cNvPr>
                  <p:cNvCxnSpPr>
                    <a:cxnSpLocks/>
                    <a:stCxn id="65" idx="3"/>
                  </p:cNvCxnSpPr>
                  <p:nvPr/>
                </p:nvCxnSpPr>
                <p:spPr>
                  <a:xfrm>
                    <a:off x="2313844" y="3179601"/>
                    <a:ext cx="1116363" cy="1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DAA7F0C-6DA7-48BA-94ED-4A6EAAD0F23F}"/>
                    </a:ext>
                  </a:extLst>
                </p:cNvPr>
                <p:cNvSpPr txBox="1"/>
                <p:nvPr/>
              </p:nvSpPr>
              <p:spPr>
                <a:xfrm>
                  <a:off x="8133412" y="3719266"/>
                  <a:ext cx="3009285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Limited Functions</a:t>
                  </a:r>
                  <a:endParaRPr lang="zh-CN" altLang="en-US" sz="3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F5EDE7AB-493A-43FB-84E4-3B11F8C40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7088" y="4007477"/>
                  <a:ext cx="380308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BDB915CC-6278-41E9-8135-535DFA9E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498" y="2750841"/>
                <a:ext cx="443279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02854D6-5918-4CA0-8907-DC6E604D5874}"/>
                </a:ext>
              </a:extLst>
            </p:cNvPr>
            <p:cNvSpPr txBox="1"/>
            <p:nvPr/>
          </p:nvSpPr>
          <p:spPr>
            <a:xfrm>
              <a:off x="622829" y="5909653"/>
              <a:ext cx="40171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Transportation Function</a:t>
              </a:r>
              <a:endParaRPr lang="zh-CN" altLang="en-US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846E7FB0-A5E7-470E-85AC-7002DFE4F58C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 rot="10800000" flipV="1">
              <a:off x="2631393" y="5104705"/>
              <a:ext cx="1231771" cy="804948"/>
            </a:xfrm>
            <a:prstGeom prst="bentConnector2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099583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21675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CD2E90-84B6-4868-B405-016392A6056B}"/>
              </a:ext>
            </a:extLst>
          </p:cNvPr>
          <p:cNvGrpSpPr/>
          <p:nvPr/>
        </p:nvGrpSpPr>
        <p:grpSpPr>
          <a:xfrm>
            <a:off x="469862" y="700165"/>
            <a:ext cx="10667509" cy="5753968"/>
            <a:chOff x="560467" y="535628"/>
            <a:chExt cx="10667509" cy="5753968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8E5878A-D14F-402A-8E96-D7C522060A7E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6460052" y="1131051"/>
              <a:ext cx="742574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76B93C-B3C8-4105-914B-E8B62E1DF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0052" y="3859886"/>
              <a:ext cx="742574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B9FB649-2F34-44CB-A085-A1B8C6C765E5}"/>
                </a:ext>
              </a:extLst>
            </p:cNvPr>
            <p:cNvGrpSpPr/>
            <p:nvPr/>
          </p:nvGrpSpPr>
          <p:grpSpPr>
            <a:xfrm>
              <a:off x="560467" y="535628"/>
              <a:ext cx="10667509" cy="5753968"/>
              <a:chOff x="560467" y="535628"/>
              <a:chExt cx="10667509" cy="5753968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8A1AF311-48B6-452D-BBAB-6FCCD36867E7}"/>
                  </a:ext>
                </a:extLst>
              </p:cNvPr>
              <p:cNvCxnSpPr/>
              <p:nvPr/>
            </p:nvCxnSpPr>
            <p:spPr>
              <a:xfrm>
                <a:off x="6460052" y="700165"/>
                <a:ext cx="0" cy="558943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217147BC-2656-4FF8-BC64-1DAC2198F0B9}"/>
                  </a:ext>
                </a:extLst>
              </p:cNvPr>
              <p:cNvSpPr/>
              <p:nvPr/>
            </p:nvSpPr>
            <p:spPr>
              <a:xfrm>
                <a:off x="7202626" y="535628"/>
                <a:ext cx="3543345" cy="11908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Introduction for BRI</a:t>
                </a:r>
                <a:endParaRPr lang="zh-CN" altLang="en-US" sz="3000" b="1" dirty="0"/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E7F2049A-F96A-455D-8B75-B4D7B65E20AD}"/>
                  </a:ext>
                </a:extLst>
              </p:cNvPr>
              <p:cNvSpPr/>
              <p:nvPr/>
            </p:nvSpPr>
            <p:spPr>
              <a:xfrm>
                <a:off x="560467" y="1909079"/>
                <a:ext cx="5199835" cy="11908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Systematic survey on Robot’s Application under COVID-19</a:t>
                </a:r>
                <a:endParaRPr lang="zh-CN" altLang="en-US" sz="3000" b="1" dirty="0"/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9826CB87-F559-4EC4-8B78-63DDE4BD8B3A}"/>
                  </a:ext>
                </a:extLst>
              </p:cNvPr>
              <p:cNvSpPr/>
              <p:nvPr/>
            </p:nvSpPr>
            <p:spPr>
              <a:xfrm>
                <a:off x="7202626" y="3264463"/>
                <a:ext cx="4025350" cy="11908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Possible use scenarios for telepresence robots</a:t>
                </a:r>
                <a:endParaRPr lang="zh-CN" altLang="en-US" sz="3000" b="1" dirty="0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5E7483C2-FB74-4611-8904-A44EA0886140}"/>
                  </a:ext>
                </a:extLst>
              </p:cNvPr>
              <p:cNvSpPr/>
              <p:nvPr/>
            </p:nvSpPr>
            <p:spPr>
              <a:xfrm>
                <a:off x="3645279" y="4653974"/>
                <a:ext cx="2115023" cy="11908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Conclusion</a:t>
                </a:r>
                <a:endParaRPr lang="zh-CN" altLang="en-US" sz="3000" b="1" dirty="0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7BDF315-14A5-469A-BE75-9BA5D08545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7478" y="2504501"/>
                <a:ext cx="742574" cy="1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960E366-2CFC-4160-8578-9BAD824A3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89126" y="5249397"/>
                <a:ext cx="742574" cy="1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3099242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69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Besides healthcare…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9C3F88-6202-40BB-8A69-F4CBBAB54856}"/>
              </a:ext>
            </a:extLst>
          </p:cNvPr>
          <p:cNvGrpSpPr/>
          <p:nvPr/>
        </p:nvGrpSpPr>
        <p:grpSpPr>
          <a:xfrm>
            <a:off x="361307" y="2338871"/>
            <a:ext cx="5734693" cy="2400657"/>
            <a:chOff x="927630" y="1859338"/>
            <a:chExt cx="5734693" cy="240065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F04080-92BF-470C-8607-937BE0CF1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630" y="2853733"/>
              <a:ext cx="1042762" cy="115053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CBD253-ED25-4868-89B3-339AF0994081}"/>
                </a:ext>
              </a:extLst>
            </p:cNvPr>
            <p:cNvSpPr txBox="1"/>
            <p:nvPr/>
          </p:nvSpPr>
          <p:spPr>
            <a:xfrm>
              <a:off x="2091007" y="1859338"/>
              <a:ext cx="4571316" cy="24006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Patrol robots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Transmit a real-time view of patrol to the management body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enhance the control in high-risk areas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Enforce  quarantine policies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E2AF9F-9F45-4D11-A78E-08390050D65E}"/>
              </a:ext>
            </a:extLst>
          </p:cNvPr>
          <p:cNvGrpSpPr/>
          <p:nvPr/>
        </p:nvGrpSpPr>
        <p:grpSpPr>
          <a:xfrm>
            <a:off x="6403710" y="855008"/>
            <a:ext cx="5426783" cy="2400657"/>
            <a:chOff x="4733562" y="1859338"/>
            <a:chExt cx="5426783" cy="2400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D674C8-9A54-49CA-8B9A-D137B8B57E70}"/>
                </a:ext>
              </a:extLst>
            </p:cNvPr>
            <p:cNvSpPr txBox="1"/>
            <p:nvPr/>
          </p:nvSpPr>
          <p:spPr>
            <a:xfrm>
              <a:off x="6021509" y="1859338"/>
              <a:ext cx="4138836" cy="24006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Meeting robots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Replicate similar user experience as face-to-face meetings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Enhance interactions between participants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9EB946-54FE-452E-837C-E50890E6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3562" y="2539003"/>
              <a:ext cx="1041325" cy="104132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677908-7B22-411D-ABE1-AC1377B83C8E}"/>
              </a:ext>
            </a:extLst>
          </p:cNvPr>
          <p:cNvGrpSpPr/>
          <p:nvPr/>
        </p:nvGrpSpPr>
        <p:grpSpPr>
          <a:xfrm>
            <a:off x="6403710" y="4043948"/>
            <a:ext cx="5426783" cy="1661993"/>
            <a:chOff x="6694333" y="3994329"/>
            <a:chExt cx="5426783" cy="166199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303786D-C35E-45D3-ABCA-E25A69A5E8FA}"/>
                </a:ext>
              </a:extLst>
            </p:cNvPr>
            <p:cNvSpPr txBox="1"/>
            <p:nvPr/>
          </p:nvSpPr>
          <p:spPr>
            <a:xfrm>
              <a:off x="7982280" y="3994329"/>
              <a:ext cx="4138836" cy="16619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Shopping robots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Deliver the goods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Act as an agent of the owner to do physical shopping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F1C2352-1652-4BB8-BE2E-79570304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333" y="4218865"/>
              <a:ext cx="1041325" cy="1041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59352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7B63BD6-0D38-43DF-8D9D-D5D8AD88107F}"/>
              </a:ext>
            </a:extLst>
          </p:cNvPr>
          <p:cNvGrpSpPr/>
          <p:nvPr/>
        </p:nvGrpSpPr>
        <p:grpSpPr>
          <a:xfrm>
            <a:off x="134125" y="0"/>
            <a:ext cx="5182124" cy="6858000"/>
            <a:chOff x="545251" y="0"/>
            <a:chExt cx="5182124" cy="685800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7E26458-4CB1-4675-B509-0F650098E1B2}"/>
                </a:ext>
              </a:extLst>
            </p:cNvPr>
            <p:cNvSpPr txBox="1"/>
            <p:nvPr/>
          </p:nvSpPr>
          <p:spPr>
            <a:xfrm>
              <a:off x="545251" y="2727725"/>
              <a:ext cx="518212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Possible Scenarios </a:t>
              </a:r>
            </a:p>
            <a:p>
              <a:r>
                <a:rPr lang="en-US" altLang="zh-CN" sz="5000" b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Business Cases</a:t>
              </a:r>
              <a:endParaRPr lang="zh-CN" altLang="en-US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3A9EB2E-B77F-44AC-B7AD-838F40D5CF93}"/>
                </a:ext>
              </a:extLst>
            </p:cNvPr>
            <p:cNvCxnSpPr>
              <a:cxnSpLocks/>
            </p:cNvCxnSpPr>
            <p:nvPr/>
          </p:nvCxnSpPr>
          <p:spPr>
            <a:xfrm>
              <a:off x="5727375" y="0"/>
              <a:ext cx="0" cy="6858000"/>
            </a:xfrm>
            <a:prstGeom prst="straightConnector1">
              <a:avLst/>
            </a:prstGeom>
            <a:ln w="635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9227B1D-EA57-4678-B823-A8481BCA6F32}"/>
              </a:ext>
            </a:extLst>
          </p:cNvPr>
          <p:cNvSpPr txBox="1"/>
          <p:nvPr/>
        </p:nvSpPr>
        <p:spPr>
          <a:xfrm>
            <a:off x="5606902" y="958010"/>
            <a:ext cx="68686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Remote temperature monitoring</a:t>
            </a:r>
          </a:p>
          <a:p>
            <a:endParaRPr lang="en-US" altLang="zh-CN" sz="5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Remote consultation between health professionals and patients</a:t>
            </a:r>
          </a:p>
          <a:p>
            <a:endParaRPr lang="en-US" altLang="zh-C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Contactless delivery of food and medicines</a:t>
            </a:r>
          </a:p>
          <a:p>
            <a:endParaRPr lang="en-US" altLang="zh-C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Disinfect rooms with ultraviolet light and remove germs</a:t>
            </a:r>
          </a:p>
        </p:txBody>
      </p:sp>
    </p:spTree>
    <p:extLst>
      <p:ext uri="{BB962C8B-B14F-4D97-AF65-F5344CB8AC3E}">
        <p14:creationId xmlns:p14="http://schemas.microsoft.com/office/powerpoint/2010/main" val="130958826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88705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temperature monitoring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2012FC-EE24-4B07-B848-B41C3D0D2A11}"/>
              </a:ext>
            </a:extLst>
          </p:cNvPr>
          <p:cNvSpPr txBox="1"/>
          <p:nvPr/>
        </p:nvSpPr>
        <p:spPr>
          <a:xfrm>
            <a:off x="1002621" y="1784266"/>
            <a:ext cx="10186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 dilemma for human:</a:t>
            </a: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Exposure to virus vs. temperature measurement</a:t>
            </a:r>
          </a:p>
          <a:p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Showtime for robots:</a:t>
            </a: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Remote multiple measurements</a:t>
            </a: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Video guidance and monitoring</a:t>
            </a: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of doorways</a:t>
            </a:r>
          </a:p>
        </p:txBody>
      </p:sp>
    </p:spTree>
    <p:extLst>
      <p:ext uri="{BB962C8B-B14F-4D97-AF65-F5344CB8AC3E}">
        <p14:creationId xmlns:p14="http://schemas.microsoft.com/office/powerpoint/2010/main" val="280956481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788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Consultation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39905E3-D943-4040-A8CE-E23DC8233CEC}"/>
              </a:ext>
            </a:extLst>
          </p:cNvPr>
          <p:cNvGrpSpPr/>
          <p:nvPr/>
        </p:nvGrpSpPr>
        <p:grpSpPr>
          <a:xfrm>
            <a:off x="1040842" y="2448146"/>
            <a:ext cx="10740350" cy="2569396"/>
            <a:chOff x="725825" y="2476500"/>
            <a:chExt cx="10740350" cy="256939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F6FEB3E-E645-4AAF-9085-8ABEEC6F521A}"/>
                </a:ext>
              </a:extLst>
            </p:cNvPr>
            <p:cNvSpPr txBox="1"/>
            <p:nvPr/>
          </p:nvSpPr>
          <p:spPr>
            <a:xfrm>
              <a:off x="2842438" y="4095879"/>
              <a:ext cx="2388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Remote diagnosis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BCFB531-3C93-45CF-B22E-526A4FB43D8A}"/>
                </a:ext>
              </a:extLst>
            </p:cNvPr>
            <p:cNvGrpSpPr/>
            <p:nvPr/>
          </p:nvGrpSpPr>
          <p:grpSpPr>
            <a:xfrm>
              <a:off x="725825" y="2476500"/>
              <a:ext cx="10740350" cy="2569396"/>
              <a:chOff x="725825" y="2476500"/>
              <a:chExt cx="10740350" cy="2569396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5D98E37-D77A-4F27-A88A-E93BF30A0466}"/>
                  </a:ext>
                </a:extLst>
              </p:cNvPr>
              <p:cNvGrpSpPr/>
              <p:nvPr/>
            </p:nvGrpSpPr>
            <p:grpSpPr>
              <a:xfrm>
                <a:off x="725825" y="2476500"/>
                <a:ext cx="10740350" cy="2569396"/>
                <a:chOff x="725825" y="2476500"/>
                <a:chExt cx="10740350" cy="2569396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A132C-A230-407D-A913-6EB10120EF9C}"/>
                    </a:ext>
                  </a:extLst>
                </p:cNvPr>
                <p:cNvSpPr txBox="1"/>
                <p:nvPr/>
              </p:nvSpPr>
              <p:spPr>
                <a:xfrm>
                  <a:off x="2842438" y="2756456"/>
                  <a:ext cx="2286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Update schedule</a:t>
                  </a:r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055FFBF-50E6-4449-A0DF-8C6CAD40049E}"/>
                    </a:ext>
                  </a:extLst>
                </p:cNvPr>
                <p:cNvSpPr txBox="1"/>
                <p:nvPr/>
              </p:nvSpPr>
              <p:spPr>
                <a:xfrm>
                  <a:off x="6411017" y="2756456"/>
                  <a:ext cx="315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Convenient Reservation</a:t>
                  </a:r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58132879-58A3-4AE5-B8B2-C5815E78B111}"/>
                    </a:ext>
                  </a:extLst>
                </p:cNvPr>
                <p:cNvGrpSpPr/>
                <p:nvPr/>
              </p:nvGrpSpPr>
              <p:grpSpPr>
                <a:xfrm>
                  <a:off x="725825" y="2476500"/>
                  <a:ext cx="10740350" cy="2569396"/>
                  <a:chOff x="725825" y="2476500"/>
                  <a:chExt cx="10740350" cy="2569396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41246710-3490-4E16-95D3-ABAB2446525D}"/>
                      </a:ext>
                    </a:extLst>
                  </p:cNvPr>
                  <p:cNvGrpSpPr/>
                  <p:nvPr/>
                </p:nvGrpSpPr>
                <p:grpSpPr>
                  <a:xfrm>
                    <a:off x="725825" y="2476500"/>
                    <a:ext cx="1905000" cy="2569396"/>
                    <a:chOff x="725825" y="2476500"/>
                    <a:chExt cx="1905000" cy="2569396"/>
                  </a:xfrm>
                </p:grpSpPr>
                <p:pic>
                  <p:nvPicPr>
                    <p:cNvPr id="3" name="图片 2">
                      <a:extLst>
                        <a:ext uri="{FF2B5EF4-FFF2-40B4-BE49-F238E27FC236}">
                          <a16:creationId xmlns:a16="http://schemas.microsoft.com/office/drawing/2014/main" id="{FF6D0209-821B-41E4-A93F-936055AC5B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5825" y="2476500"/>
                      <a:ext cx="1905000" cy="1905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0E5823E3-60DD-4A8B-928C-AD66A9FD3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663" y="4491898"/>
                      <a:ext cx="1415324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Doctors</a:t>
                      </a:r>
                      <a:endParaRPr lang="zh-CN" altLang="en-US" sz="3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23EF9A83-ED6D-4665-A449-099EE8BF82BB}"/>
                      </a:ext>
                    </a:extLst>
                  </p:cNvPr>
                  <p:cNvGrpSpPr/>
                  <p:nvPr/>
                </p:nvGrpSpPr>
                <p:grpSpPr>
                  <a:xfrm>
                    <a:off x="9561175" y="2476500"/>
                    <a:ext cx="1905000" cy="2569396"/>
                    <a:chOff x="9561175" y="2476500"/>
                    <a:chExt cx="1905000" cy="2569396"/>
                  </a:xfrm>
                </p:grpSpPr>
                <p:pic>
                  <p:nvPicPr>
                    <p:cNvPr id="6" name="图片 5">
                      <a:extLst>
                        <a:ext uri="{FF2B5EF4-FFF2-40B4-BE49-F238E27FC236}">
                          <a16:creationId xmlns:a16="http://schemas.microsoft.com/office/drawing/2014/main" id="{3A7CF4AF-C352-49A5-9B48-A7EB98DC88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61175" y="2476500"/>
                      <a:ext cx="1905000" cy="1905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20A4F4DC-E7EE-4BA5-970B-3104F8CCA0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73857" y="4491898"/>
                      <a:ext cx="147963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Patients</a:t>
                      </a:r>
                      <a:endParaRPr lang="zh-CN" altLang="en-US" sz="3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8" name="箭头: 左右 17">
                    <a:extLst>
                      <a:ext uri="{FF2B5EF4-FFF2-40B4-BE49-F238E27FC236}">
                        <a16:creationId xmlns:a16="http://schemas.microsoft.com/office/drawing/2014/main" id="{80E85799-C252-4BBA-B9F4-805AE252FA44}"/>
                      </a:ext>
                    </a:extLst>
                  </p:cNvPr>
                  <p:cNvSpPr/>
                  <p:nvPr/>
                </p:nvSpPr>
                <p:spPr>
                  <a:xfrm>
                    <a:off x="3143693" y="3218121"/>
                    <a:ext cx="5904614" cy="861774"/>
                  </a:xfrm>
                  <a:prstGeom prst="left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3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Through the Robot</a:t>
                    </a:r>
                    <a:endParaRPr lang="zh-CN" altLang="en-US" sz="3000" b="1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080A1FE-C41F-4E2A-9F3A-AE8E35370340}"/>
                  </a:ext>
                </a:extLst>
              </p:cNvPr>
              <p:cNvSpPr txBox="1"/>
              <p:nvPr/>
            </p:nvSpPr>
            <p:spPr>
              <a:xfrm>
                <a:off x="6411017" y="4095879"/>
                <a:ext cx="27067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Simple Body Check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Automatic diagnosis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DA56E4-744A-4F41-95F7-EFFA7A8A2CF4}"/>
              </a:ext>
            </a:extLst>
          </p:cNvPr>
          <p:cNvSpPr txBox="1"/>
          <p:nvPr/>
        </p:nvSpPr>
        <p:spPr>
          <a:xfrm>
            <a:off x="4001537" y="1618916"/>
            <a:ext cx="43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Reservation System</a:t>
            </a:r>
            <a:endParaRPr lang="zh-CN" alt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938EFF-CDDA-4B71-BC2C-6F33CDFF22FF}"/>
              </a:ext>
            </a:extLst>
          </p:cNvPr>
          <p:cNvSpPr txBox="1"/>
          <p:nvPr/>
        </p:nvSpPr>
        <p:spPr>
          <a:xfrm>
            <a:off x="4234069" y="4914506"/>
            <a:ext cx="386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Diagnosis System</a:t>
            </a:r>
            <a:endParaRPr lang="zh-CN" alt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0777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5008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Contactless delivery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061BA8-7E64-4D0D-9F9C-49884EB9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362" y="587892"/>
            <a:ext cx="6321056" cy="63210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73D71-448C-4AF7-8FA7-68B2C41108AC}"/>
              </a:ext>
            </a:extLst>
          </p:cNvPr>
          <p:cNvSpPr txBox="1"/>
          <p:nvPr/>
        </p:nvSpPr>
        <p:spPr>
          <a:xfrm>
            <a:off x="5525003" y="1240041"/>
            <a:ext cx="6321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 wards </a:t>
            </a:r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full of virus carriers</a:t>
            </a:r>
            <a:r>
              <a:rPr lang="en-US" altLang="zh-CN" sz="4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A robot can:</a:t>
            </a:r>
          </a:p>
          <a:p>
            <a:endParaRPr lang="en-US" altLang="zh-CN" sz="3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Deliver food as well as medicines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Save a lot of resources and money from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Improve user experience through video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Measure patients’ temperature during delivery</a:t>
            </a:r>
          </a:p>
        </p:txBody>
      </p:sp>
    </p:spTree>
    <p:extLst>
      <p:ext uri="{BB962C8B-B14F-4D97-AF65-F5344CB8AC3E}">
        <p14:creationId xmlns:p14="http://schemas.microsoft.com/office/powerpoint/2010/main" val="85241328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75464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Disinfection and Degerming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5CCE16-5828-4283-BDB9-9F0791963183}"/>
              </a:ext>
            </a:extLst>
          </p:cNvPr>
          <p:cNvSpPr txBox="1"/>
          <p:nvPr/>
        </p:nvSpPr>
        <p:spPr>
          <a:xfrm>
            <a:off x="1002621" y="1784266"/>
            <a:ext cx="10186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Safer</a:t>
            </a: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Users can stay outside and monitor the progress through the remote-control system</a:t>
            </a:r>
          </a:p>
          <a:p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Faster</a:t>
            </a: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The robot can use stronger UV light or spray and automatic system to improve the efficiency </a:t>
            </a:r>
          </a:p>
        </p:txBody>
      </p:sp>
    </p:spTree>
    <p:extLst>
      <p:ext uri="{BB962C8B-B14F-4D97-AF65-F5344CB8AC3E}">
        <p14:creationId xmlns:p14="http://schemas.microsoft.com/office/powerpoint/2010/main" val="319261987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1033886" y="2998113"/>
            <a:ext cx="3086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A9EB2E-B77F-44AC-B7AD-838F40D5CF93}"/>
              </a:ext>
            </a:extLst>
          </p:cNvPr>
          <p:cNvCxnSpPr>
            <a:cxnSpLocks/>
          </p:cNvCxnSpPr>
          <p:nvPr/>
        </p:nvCxnSpPr>
        <p:spPr>
          <a:xfrm>
            <a:off x="4625707" y="0"/>
            <a:ext cx="0" cy="68580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227B1D-EA57-4678-B823-A8481BCA6F32}"/>
              </a:ext>
            </a:extLst>
          </p:cNvPr>
          <p:cNvSpPr txBox="1"/>
          <p:nvPr/>
        </p:nvSpPr>
        <p:spPr>
          <a:xfrm>
            <a:off x="5032746" y="612844"/>
            <a:ext cx="65212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mHealth can help people in BRR a lot, especially in disasters like COVID-19</a:t>
            </a:r>
          </a:p>
          <a:p>
            <a:endParaRPr lang="en-US" altLang="zh-CN" sz="5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COVID-19 brought opportunities have a trial on large scale use of robots. </a:t>
            </a:r>
          </a:p>
          <a:p>
            <a:endParaRPr lang="en-US" altLang="zh-CN" sz="5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Revolution and development of practical robots for future is stimulated.</a:t>
            </a:r>
          </a:p>
          <a:p>
            <a:endParaRPr lang="en-US" altLang="zh-CN" sz="50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Limitations by keywords and years</a:t>
            </a:r>
          </a:p>
        </p:txBody>
      </p:sp>
    </p:spTree>
    <p:extLst>
      <p:ext uri="{BB962C8B-B14F-4D97-AF65-F5344CB8AC3E}">
        <p14:creationId xmlns:p14="http://schemas.microsoft.com/office/powerpoint/2010/main" val="344157297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2909400" y="1843950"/>
            <a:ext cx="57102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0" b="1" i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algn="ctr"/>
            <a:r>
              <a:rPr lang="en-US" altLang="zh-CN" sz="10000" b="1" i="1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zh-CN" altLang="en-US" sz="10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8319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254628" y="2805752"/>
            <a:ext cx="51669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5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75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A9EB2E-B77F-44AC-B7AD-838F40D5CF93}"/>
              </a:ext>
            </a:extLst>
          </p:cNvPr>
          <p:cNvCxnSpPr>
            <a:cxnSpLocks/>
          </p:cNvCxnSpPr>
          <p:nvPr/>
        </p:nvCxnSpPr>
        <p:spPr>
          <a:xfrm>
            <a:off x="5421620" y="0"/>
            <a:ext cx="0" cy="68580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227B1D-EA57-4678-B823-A8481BCA6F32}"/>
              </a:ext>
            </a:extLst>
          </p:cNvPr>
          <p:cNvSpPr txBox="1"/>
          <p:nvPr/>
        </p:nvSpPr>
        <p:spPr>
          <a:xfrm>
            <a:off x="5585637" y="1920894"/>
            <a:ext cx="67764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Belt and Road Initiative </a:t>
            </a:r>
            <a:r>
              <a:rPr lang="en-US" altLang="zh-CN" sz="3000" i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(BRI) </a:t>
            </a:r>
          </a:p>
          <a:p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mHealth for Belt and Road region </a:t>
            </a:r>
            <a:r>
              <a:rPr lang="en-US" altLang="zh-CN" sz="3000" i="1" dirty="0">
                <a:latin typeface="Calibri" panose="020F0502020204030204" pitchFamily="34" charset="0"/>
                <a:cs typeface="Calibri" panose="020F0502020204030204" pitchFamily="34" charset="0"/>
              </a:rPr>
              <a:t>(mHBR)</a:t>
            </a:r>
          </a:p>
          <a:p>
            <a:endParaRPr lang="en-US" altLang="zh-CN" sz="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altLang="zh-CN" sz="3000" i="1" dirty="0">
                <a:latin typeface="Calibri" panose="020F0502020204030204" pitchFamily="34" charset="0"/>
                <a:cs typeface="Calibri" panose="020F0502020204030204" pitchFamily="34" charset="0"/>
              </a:rPr>
              <a:t>Robots for Elderly</a:t>
            </a:r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’ Project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5296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2363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of BRI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9133B1-6147-4E05-8A43-FA08CB9ED76A}"/>
              </a:ext>
            </a:extLst>
          </p:cNvPr>
          <p:cNvGrpSpPr/>
          <p:nvPr/>
        </p:nvGrpSpPr>
        <p:grpSpPr>
          <a:xfrm>
            <a:off x="252717" y="1394075"/>
            <a:ext cx="11746466" cy="5059926"/>
            <a:chOff x="252717" y="1394075"/>
            <a:chExt cx="11746466" cy="505992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2475F0E-C636-4CAA-B7D5-CFC8D1D95B53}"/>
                </a:ext>
              </a:extLst>
            </p:cNvPr>
            <p:cNvGrpSpPr/>
            <p:nvPr/>
          </p:nvGrpSpPr>
          <p:grpSpPr>
            <a:xfrm>
              <a:off x="1287424" y="1394075"/>
              <a:ext cx="9617152" cy="2034926"/>
              <a:chOff x="1287424" y="1912959"/>
              <a:chExt cx="9617152" cy="2034926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1DB33B5C-2653-4780-B01D-61BAEC29A82A}"/>
                  </a:ext>
                </a:extLst>
              </p:cNvPr>
              <p:cNvGrpSpPr/>
              <p:nvPr/>
            </p:nvGrpSpPr>
            <p:grpSpPr>
              <a:xfrm>
                <a:off x="1287424" y="1912959"/>
                <a:ext cx="9617152" cy="1424849"/>
                <a:chOff x="1446212" y="3223339"/>
                <a:chExt cx="9617152" cy="1424849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3BAA4198-88B3-490A-B90B-FB458B6CEB84}"/>
                    </a:ext>
                  </a:extLst>
                </p:cNvPr>
                <p:cNvGrpSpPr/>
                <p:nvPr/>
              </p:nvGrpSpPr>
              <p:grpSpPr>
                <a:xfrm>
                  <a:off x="1446212" y="3223339"/>
                  <a:ext cx="9617152" cy="805199"/>
                  <a:chOff x="1446212" y="3223339"/>
                  <a:chExt cx="9617152" cy="805199"/>
                </a:xfrm>
              </p:grpSpPr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8169F98B-B93C-4C86-A403-6B8C61A2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212" y="3223339"/>
                    <a:ext cx="1386918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0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China</a:t>
                    </a:r>
                    <a:endParaRPr lang="zh-CN" altLang="en-US" sz="4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47D307B-BA56-4A3E-9C7F-047ADFBA33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4679" y="3320652"/>
                    <a:ext cx="1048685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000" b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BRR</a:t>
                    </a:r>
                    <a:endParaRPr lang="zh-CN" altLang="en-US" sz="4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" name="箭头: 左右 1">
                    <a:extLst>
                      <a:ext uri="{FF2B5EF4-FFF2-40B4-BE49-F238E27FC236}">
                        <a16:creationId xmlns:a16="http://schemas.microsoft.com/office/drawing/2014/main" id="{E015C900-514F-4662-A64F-D884E74CCED9}"/>
                      </a:ext>
                    </a:extLst>
                  </p:cNvPr>
                  <p:cNvSpPr/>
                  <p:nvPr/>
                </p:nvSpPr>
                <p:spPr>
                  <a:xfrm>
                    <a:off x="3146434" y="3421706"/>
                    <a:ext cx="6554941" cy="473037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2593BE2-20C8-4458-A6D9-274F96FE5E7E}"/>
                    </a:ext>
                  </a:extLst>
                </p:cNvPr>
                <p:cNvSpPr txBox="1"/>
                <p:nvPr/>
              </p:nvSpPr>
              <p:spPr>
                <a:xfrm>
                  <a:off x="3616531" y="3940302"/>
                  <a:ext cx="527650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Belt and Road Initiative</a:t>
                  </a:r>
                  <a:r>
                    <a:rPr lang="zh-CN" altLang="en-US" sz="40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62FED85A-EDBC-4D8C-8A05-862CF18E9B2F}"/>
                  </a:ext>
                </a:extLst>
              </p:cNvPr>
              <p:cNvSpPr/>
              <p:nvPr/>
            </p:nvSpPr>
            <p:spPr>
              <a:xfrm rot="5400000">
                <a:off x="5818997" y="1421462"/>
                <a:ext cx="553998" cy="4498847"/>
              </a:xfrm>
              <a:prstGeom prst="leftBrac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E535A15-AD52-4C30-ACE4-1835AC20E856}"/>
                </a:ext>
              </a:extLst>
            </p:cNvPr>
            <p:cNvGrpSpPr/>
            <p:nvPr/>
          </p:nvGrpSpPr>
          <p:grpSpPr>
            <a:xfrm>
              <a:off x="6288320" y="3577406"/>
              <a:ext cx="5710863" cy="2876595"/>
              <a:chOff x="6288320" y="3577406"/>
              <a:chExt cx="5710863" cy="2876595"/>
            </a:xfrm>
          </p:grpSpPr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75DDDB88-2D77-4540-8970-610351A505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97434963"/>
                  </p:ext>
                </p:extLst>
              </p:nvPr>
            </p:nvGraphicFramePr>
            <p:xfrm>
              <a:off x="6288320" y="3711201"/>
              <a:ext cx="4114199" cy="274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9CC9DC-4438-4BB1-9052-4EC054DEA558}"/>
                  </a:ext>
                </a:extLst>
              </p:cNvPr>
              <p:cNvSpPr txBox="1"/>
              <p:nvPr/>
            </p:nvSpPr>
            <p:spPr>
              <a:xfrm>
                <a:off x="9059596" y="3577406"/>
                <a:ext cx="293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2/3 World Population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E079571-ABEF-44E7-A9D2-EA74B6B22521}"/>
                </a:ext>
              </a:extLst>
            </p:cNvPr>
            <p:cNvGrpSpPr/>
            <p:nvPr/>
          </p:nvGrpSpPr>
          <p:grpSpPr>
            <a:xfrm>
              <a:off x="252717" y="3489354"/>
              <a:ext cx="5650954" cy="2846385"/>
              <a:chOff x="252717" y="3489354"/>
              <a:chExt cx="5650954" cy="2846385"/>
            </a:xfrm>
          </p:grpSpPr>
          <p:graphicFrame>
            <p:nvGraphicFramePr>
              <p:cNvPr id="23" name="图表 22">
                <a:extLst>
                  <a:ext uri="{FF2B5EF4-FFF2-40B4-BE49-F238E27FC236}">
                    <a16:creationId xmlns:a16="http://schemas.microsoft.com/office/drawing/2014/main" id="{5CBBA5AB-C052-4ABA-86A1-951773818C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97438455"/>
                  </p:ext>
                </p:extLst>
              </p:nvPr>
            </p:nvGraphicFramePr>
            <p:xfrm>
              <a:off x="1789472" y="3592939"/>
              <a:ext cx="4114199" cy="2742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98E074-5DD9-4717-A744-0E0C3552EF67}"/>
                  </a:ext>
                </a:extLst>
              </p:cNvPr>
              <p:cNvSpPr txBox="1"/>
              <p:nvPr/>
            </p:nvSpPr>
            <p:spPr>
              <a:xfrm>
                <a:off x="252717" y="3489354"/>
                <a:ext cx="24216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2/5 global gross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domestic product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2CD66F1-2A49-4D9E-B8BB-EEE99E475FE2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1702374" y="4081506"/>
            <a:ext cx="505649" cy="983337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FDFDF59-28BB-4164-BBCE-79F2CBE8CD49}"/>
              </a:ext>
            </a:extLst>
          </p:cNvPr>
          <p:cNvCxnSpPr>
            <a:cxnSpLocks/>
            <a:endCxn id="22" idx="2"/>
          </p:cNvCxnSpPr>
          <p:nvPr/>
        </p:nvCxnSpPr>
        <p:spPr>
          <a:xfrm rot="5400000" flipH="1" flipV="1">
            <a:off x="9684876" y="4210087"/>
            <a:ext cx="1015529" cy="673499"/>
          </a:xfrm>
          <a:prstGeom prst="bentConnector3">
            <a:avLst>
              <a:gd name="adj1" fmla="val -2524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8034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2363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of BRI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7396A6-A240-4127-B695-2C841CC99657}"/>
              </a:ext>
            </a:extLst>
          </p:cNvPr>
          <p:cNvGrpSpPr/>
          <p:nvPr/>
        </p:nvGrpSpPr>
        <p:grpSpPr>
          <a:xfrm>
            <a:off x="715069" y="1332568"/>
            <a:ext cx="2968248" cy="4586435"/>
            <a:chOff x="960603" y="937062"/>
            <a:chExt cx="2968248" cy="458643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C8145C0-F49B-465D-BEAB-0D2B398EE11B}"/>
                </a:ext>
              </a:extLst>
            </p:cNvPr>
            <p:cNvGrpSpPr/>
            <p:nvPr/>
          </p:nvGrpSpPr>
          <p:grpSpPr>
            <a:xfrm>
              <a:off x="960603" y="937062"/>
              <a:ext cx="2968248" cy="4032437"/>
              <a:chOff x="952137" y="1080996"/>
              <a:chExt cx="2968248" cy="403243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43C1019-992C-4E79-B34C-1B7D475E3E57}"/>
                  </a:ext>
                </a:extLst>
              </p:cNvPr>
              <p:cNvGrpSpPr/>
              <p:nvPr/>
            </p:nvGrpSpPr>
            <p:grpSpPr>
              <a:xfrm>
                <a:off x="1928795" y="1080996"/>
                <a:ext cx="896399" cy="2019083"/>
                <a:chOff x="1808166" y="1572063"/>
                <a:chExt cx="896399" cy="2019083"/>
              </a:xfrm>
            </p:grpSpPr>
            <p:sp>
              <p:nvSpPr>
                <p:cNvPr id="20" name="箭头: 下 19">
                  <a:extLst>
                    <a:ext uri="{FF2B5EF4-FFF2-40B4-BE49-F238E27FC236}">
                      <a16:creationId xmlns:a16="http://schemas.microsoft.com/office/drawing/2014/main" id="{19B511B2-730D-4616-A177-45116341CB69}"/>
                    </a:ext>
                  </a:extLst>
                </p:cNvPr>
                <p:cNvSpPr/>
                <p:nvPr/>
              </p:nvSpPr>
              <p:spPr>
                <a:xfrm>
                  <a:off x="1998133" y="2279949"/>
                  <a:ext cx="516467" cy="131119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E9935F0-82A1-4047-9DD5-C7A5B1A8E73A}"/>
                    </a:ext>
                  </a:extLst>
                </p:cNvPr>
                <p:cNvSpPr txBox="1"/>
                <p:nvPr/>
              </p:nvSpPr>
              <p:spPr>
                <a:xfrm>
                  <a:off x="1808166" y="1572063"/>
                  <a:ext cx="89639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40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BRI</a:t>
                  </a:r>
                  <a:endParaRPr lang="zh-CN" altLang="en-US" sz="4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B708311-5E28-4711-A6D8-E6E5D0A4410C}"/>
                  </a:ext>
                </a:extLst>
              </p:cNvPr>
              <p:cNvGrpSpPr/>
              <p:nvPr/>
            </p:nvGrpSpPr>
            <p:grpSpPr>
              <a:xfrm>
                <a:off x="952137" y="3177023"/>
                <a:ext cx="2968248" cy="1936410"/>
                <a:chOff x="846346" y="1917525"/>
                <a:chExt cx="2968248" cy="1936410"/>
              </a:xfrm>
            </p:grpSpPr>
            <p:sp>
              <p:nvSpPr>
                <p:cNvPr id="31" name="箭头: 下 30">
                  <a:extLst>
                    <a:ext uri="{FF2B5EF4-FFF2-40B4-BE49-F238E27FC236}">
                      <a16:creationId xmlns:a16="http://schemas.microsoft.com/office/drawing/2014/main" id="{5AB7AE6F-8E7A-46BA-816A-84B76027B95A}"/>
                    </a:ext>
                  </a:extLst>
                </p:cNvPr>
                <p:cNvSpPr/>
                <p:nvPr/>
              </p:nvSpPr>
              <p:spPr>
                <a:xfrm>
                  <a:off x="1998133" y="2548467"/>
                  <a:ext cx="516467" cy="130546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E8749DF-130A-4209-B7A8-0FC01820F080}"/>
                    </a:ext>
                  </a:extLst>
                </p:cNvPr>
                <p:cNvSpPr txBox="1"/>
                <p:nvPr/>
              </p:nvSpPr>
              <p:spPr>
                <a:xfrm>
                  <a:off x="846346" y="1917525"/>
                  <a:ext cx="2968248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3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Entrepreneurship</a:t>
                  </a:r>
                  <a:endParaRPr lang="zh-CN" altLang="en-US" sz="3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26746E9-5214-429A-85A7-C7142F8DD058}"/>
                </a:ext>
              </a:extLst>
            </p:cNvPr>
            <p:cNvSpPr txBox="1"/>
            <p:nvPr/>
          </p:nvSpPr>
          <p:spPr>
            <a:xfrm>
              <a:off x="1411932" y="4969499"/>
              <a:ext cx="19173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0" b="1" dirty="0">
                  <a:latin typeface="Calibri" panose="020F0502020204030204" pitchFamily="34" charset="0"/>
                  <a:cs typeface="Calibri" panose="020F0502020204030204" pitchFamily="34" charset="0"/>
                </a:rPr>
                <a:t>Healthcare</a:t>
              </a:r>
              <a:endParaRPr lang="zh-CN" altLang="en-US" sz="3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8F42F-99FF-48F0-95A2-22354241C3FC}"/>
              </a:ext>
            </a:extLst>
          </p:cNvPr>
          <p:cNvSpPr txBox="1"/>
          <p:nvPr/>
        </p:nvSpPr>
        <p:spPr>
          <a:xfrm>
            <a:off x="4131162" y="1332568"/>
            <a:ext cx="7645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Why?</a:t>
            </a:r>
          </a:p>
          <a:p>
            <a:endParaRPr lang="en-US" altLang="zh-CN" sz="4000" b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ncreasing demand of technology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A promising solution to boost the healthcare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 A help for aging population challenged by pandemic like COVID-19</a:t>
            </a:r>
            <a:endParaRPr lang="zh-CN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2470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59897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of mHBR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4CB0E7-970D-462B-9906-6065325F3C95}"/>
              </a:ext>
            </a:extLst>
          </p:cNvPr>
          <p:cNvGrpSpPr/>
          <p:nvPr/>
        </p:nvGrpSpPr>
        <p:grpSpPr>
          <a:xfrm>
            <a:off x="1498654" y="1286003"/>
            <a:ext cx="10168805" cy="1620230"/>
            <a:chOff x="1477389" y="1562449"/>
            <a:chExt cx="10168805" cy="162023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E10B489-569E-4667-A2F9-DF5F860B6F4C}"/>
                </a:ext>
              </a:extLst>
            </p:cNvPr>
            <p:cNvSpPr/>
            <p:nvPr/>
          </p:nvSpPr>
          <p:spPr>
            <a:xfrm>
              <a:off x="1477389" y="1562449"/>
              <a:ext cx="1620230" cy="162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What</a:t>
              </a:r>
              <a:endPara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DE4B877-1B2A-4538-9E2A-413CFE0C5BA5}"/>
                </a:ext>
              </a:extLst>
            </p:cNvPr>
            <p:cNvSpPr txBox="1"/>
            <p:nvPr/>
          </p:nvSpPr>
          <p:spPr>
            <a:xfrm>
              <a:off x="3494567" y="2093524"/>
              <a:ext cx="81516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</a:t>
              </a:r>
              <a:r>
                <a:rPr lang="en-US" altLang="zh-CN" sz="3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 multi-country and multi-disciplinary initiative</a:t>
              </a:r>
              <a:endParaRPr lang="zh-CN" altLang="en-US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8A03837-3728-47C4-B9B7-B8869AC8DF1F}"/>
              </a:ext>
            </a:extLst>
          </p:cNvPr>
          <p:cNvGrpSpPr/>
          <p:nvPr/>
        </p:nvGrpSpPr>
        <p:grpSpPr>
          <a:xfrm>
            <a:off x="1431315" y="3057102"/>
            <a:ext cx="10175893" cy="1620230"/>
            <a:chOff x="1477389" y="1562449"/>
            <a:chExt cx="10175893" cy="162023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7F4113D-81E8-48D3-87D6-2B81D1A1CEA3}"/>
                </a:ext>
              </a:extLst>
            </p:cNvPr>
            <p:cNvSpPr/>
            <p:nvPr/>
          </p:nvSpPr>
          <p:spPr>
            <a:xfrm>
              <a:off x="1477389" y="1562449"/>
              <a:ext cx="1620230" cy="162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How</a:t>
              </a:r>
              <a:endPara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166F742-0B64-4467-A100-8593B2C64D14}"/>
                </a:ext>
              </a:extLst>
            </p:cNvPr>
            <p:cNvSpPr txBox="1"/>
            <p:nvPr/>
          </p:nvSpPr>
          <p:spPr>
            <a:xfrm>
              <a:off x="3501655" y="1862691"/>
              <a:ext cx="8151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Applications of mHealth technologies, such as smart phones, IoT, and robots</a:t>
              </a:r>
              <a:endParaRPr lang="zh-CN" altLang="en-US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34B9B45-5310-4088-BEDF-CB9A7367B180}"/>
              </a:ext>
            </a:extLst>
          </p:cNvPr>
          <p:cNvGrpSpPr/>
          <p:nvPr/>
        </p:nvGrpSpPr>
        <p:grpSpPr>
          <a:xfrm>
            <a:off x="1498654" y="4828201"/>
            <a:ext cx="10168805" cy="1620230"/>
            <a:chOff x="1477389" y="1562449"/>
            <a:chExt cx="10168805" cy="162023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EB5F5DF-F0E6-4E42-B74D-F804CCAEEE41}"/>
                </a:ext>
              </a:extLst>
            </p:cNvPr>
            <p:cNvSpPr/>
            <p:nvPr/>
          </p:nvSpPr>
          <p:spPr>
            <a:xfrm>
              <a:off x="1477389" y="1562449"/>
              <a:ext cx="1620230" cy="162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4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Who</a:t>
              </a:r>
              <a:endParaRPr lang="zh-CN" altLang="en-US" sz="4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A98C80A-E2BA-4A41-9B12-D887FBF6F48F}"/>
                </a:ext>
              </a:extLst>
            </p:cNvPr>
            <p:cNvSpPr txBox="1"/>
            <p:nvPr/>
          </p:nvSpPr>
          <p:spPr>
            <a:xfrm>
              <a:off x="3494567" y="1864732"/>
              <a:ext cx="81516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The aged and disadvantaged population in developing countries</a:t>
              </a:r>
              <a:endParaRPr lang="zh-CN" altLang="en-US" sz="3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7277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38785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mHBR History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62693D-0043-4266-9F47-581EFF138840}"/>
              </a:ext>
            </a:extLst>
          </p:cNvPr>
          <p:cNvGrpSpPr/>
          <p:nvPr/>
        </p:nvGrpSpPr>
        <p:grpSpPr>
          <a:xfrm>
            <a:off x="304799" y="1280424"/>
            <a:ext cx="11816317" cy="4631278"/>
            <a:chOff x="304799" y="1280424"/>
            <a:chExt cx="11816317" cy="46312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DFA4ABA-2F76-4AE7-983A-3D070EC756B5}"/>
                </a:ext>
              </a:extLst>
            </p:cNvPr>
            <p:cNvGrpSpPr/>
            <p:nvPr/>
          </p:nvGrpSpPr>
          <p:grpSpPr>
            <a:xfrm>
              <a:off x="304799" y="1280424"/>
              <a:ext cx="5607850" cy="2851124"/>
              <a:chOff x="2032752" y="1798849"/>
              <a:chExt cx="5361978" cy="2851124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48A5F514-C7DA-4AEE-BD5E-08E9CF50EC68}"/>
                  </a:ext>
                </a:extLst>
              </p:cNvPr>
              <p:cNvSpPr/>
              <p:nvPr/>
            </p:nvSpPr>
            <p:spPr>
              <a:xfrm>
                <a:off x="2998417" y="2281683"/>
                <a:ext cx="4396313" cy="2368290"/>
              </a:xfrm>
              <a:custGeom>
                <a:avLst/>
                <a:gdLst>
                  <a:gd name="connsiteX0" fmla="*/ 0 w 1810623"/>
                  <a:gd name="connsiteY0" fmla="*/ 0 h 1207686"/>
                  <a:gd name="connsiteX1" fmla="*/ 1810623 w 1810623"/>
                  <a:gd name="connsiteY1" fmla="*/ 0 h 1207686"/>
                  <a:gd name="connsiteX2" fmla="*/ 1810623 w 1810623"/>
                  <a:gd name="connsiteY2" fmla="*/ 1207686 h 1207686"/>
                  <a:gd name="connsiteX3" fmla="*/ 0 w 1810623"/>
                  <a:gd name="connsiteY3" fmla="*/ 1207686 h 1207686"/>
                  <a:gd name="connsiteX4" fmla="*/ 0 w 1810623"/>
                  <a:gd name="connsiteY4" fmla="*/ 0 h 120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0623" h="1207686">
                    <a:moveTo>
                      <a:pt x="0" y="0"/>
                    </a:moveTo>
                    <a:lnTo>
                      <a:pt x="1810623" y="0"/>
                    </a:lnTo>
                    <a:lnTo>
                      <a:pt x="1810623" y="1207686"/>
                    </a:lnTo>
                    <a:lnTo>
                      <a:pt x="0" y="12076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699" tIns="284480" rIns="284480" bIns="284480" numCol="1" spcCol="1270" anchor="t" anchorCtr="0">
                <a:noAutofit/>
              </a:bodyPr>
              <a:lstStyle/>
              <a:p>
                <a:pPr marL="457200" lvl="0" indent="-45720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Launched at </a:t>
                </a:r>
                <a:r>
                  <a:rPr lang="en-US" altLang="zh-CN" sz="3000" i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UM-SJTU JI</a:t>
                </a: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Shanghai</a:t>
                </a:r>
                <a:r>
                  <a:rPr lang="en-US" altLang="zh-CN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China</a:t>
                </a:r>
              </a:p>
              <a:p>
                <a:pPr marL="457200" lvl="0" indent="-45720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 investigators from 14 countries along BRR</a:t>
                </a:r>
                <a:endParaRPr lang="zh-CN" altLang="en-US" sz="30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B2B98D18-81D5-436F-949C-4137A6EFA2B3}"/>
                  </a:ext>
                </a:extLst>
              </p:cNvPr>
              <p:cNvSpPr/>
              <p:nvPr/>
            </p:nvSpPr>
            <p:spPr>
              <a:xfrm>
                <a:off x="2032752" y="1798849"/>
                <a:ext cx="1207082" cy="1207082"/>
              </a:xfrm>
              <a:custGeom>
                <a:avLst/>
                <a:gdLst>
                  <a:gd name="connsiteX0" fmla="*/ 0 w 1207082"/>
                  <a:gd name="connsiteY0" fmla="*/ 603541 h 1207082"/>
                  <a:gd name="connsiteX1" fmla="*/ 603541 w 1207082"/>
                  <a:gd name="connsiteY1" fmla="*/ 0 h 1207082"/>
                  <a:gd name="connsiteX2" fmla="*/ 1207082 w 1207082"/>
                  <a:gd name="connsiteY2" fmla="*/ 603541 h 1207082"/>
                  <a:gd name="connsiteX3" fmla="*/ 603541 w 1207082"/>
                  <a:gd name="connsiteY3" fmla="*/ 1207082 h 1207082"/>
                  <a:gd name="connsiteX4" fmla="*/ 0 w 1207082"/>
                  <a:gd name="connsiteY4" fmla="*/ 603541 h 120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082" h="1207082">
                    <a:moveTo>
                      <a:pt x="0" y="603541"/>
                    </a:moveTo>
                    <a:cubicBezTo>
                      <a:pt x="0" y="270215"/>
                      <a:pt x="270215" y="0"/>
                      <a:pt x="603541" y="0"/>
                    </a:cubicBezTo>
                    <a:cubicBezTo>
                      <a:pt x="936867" y="0"/>
                      <a:pt x="1207082" y="270215"/>
                      <a:pt x="1207082" y="603541"/>
                    </a:cubicBezTo>
                    <a:cubicBezTo>
                      <a:pt x="1207082" y="936867"/>
                      <a:pt x="936867" y="1207082"/>
                      <a:pt x="603541" y="1207082"/>
                    </a:cubicBezTo>
                    <a:cubicBezTo>
                      <a:pt x="270215" y="1207082"/>
                      <a:pt x="0" y="936867"/>
                      <a:pt x="0" y="603541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6773" tIns="176773" rIns="176773" bIns="176773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3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2018</a:t>
                </a:r>
                <a:endParaRPr lang="zh-CN" altLang="en-US" sz="33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CD303BA-7C8E-49D8-9878-9A3444813764}"/>
                </a:ext>
              </a:extLst>
            </p:cNvPr>
            <p:cNvGrpSpPr/>
            <p:nvPr/>
          </p:nvGrpSpPr>
          <p:grpSpPr>
            <a:xfrm>
              <a:off x="5948794" y="1280424"/>
              <a:ext cx="6172322" cy="4631278"/>
              <a:chOff x="2032752" y="1798849"/>
              <a:chExt cx="6154047" cy="4631278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FDD1F02B-05C8-43C7-905B-8BD6885AD065}"/>
                  </a:ext>
                </a:extLst>
              </p:cNvPr>
              <p:cNvSpPr/>
              <p:nvPr/>
            </p:nvSpPr>
            <p:spPr>
              <a:xfrm>
                <a:off x="2998417" y="2281682"/>
                <a:ext cx="5188382" cy="4148445"/>
              </a:xfrm>
              <a:custGeom>
                <a:avLst/>
                <a:gdLst>
                  <a:gd name="connsiteX0" fmla="*/ 0 w 1810623"/>
                  <a:gd name="connsiteY0" fmla="*/ 0 h 1207686"/>
                  <a:gd name="connsiteX1" fmla="*/ 1810623 w 1810623"/>
                  <a:gd name="connsiteY1" fmla="*/ 0 h 1207686"/>
                  <a:gd name="connsiteX2" fmla="*/ 1810623 w 1810623"/>
                  <a:gd name="connsiteY2" fmla="*/ 1207686 h 1207686"/>
                  <a:gd name="connsiteX3" fmla="*/ 0 w 1810623"/>
                  <a:gd name="connsiteY3" fmla="*/ 1207686 h 1207686"/>
                  <a:gd name="connsiteX4" fmla="*/ 0 w 1810623"/>
                  <a:gd name="connsiteY4" fmla="*/ 0 h 120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0623" h="1207686">
                    <a:moveTo>
                      <a:pt x="0" y="0"/>
                    </a:moveTo>
                    <a:lnTo>
                      <a:pt x="1810623" y="0"/>
                    </a:lnTo>
                    <a:lnTo>
                      <a:pt x="1810623" y="1207686"/>
                    </a:lnTo>
                    <a:lnTo>
                      <a:pt x="0" y="12076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89699" tIns="284480" rIns="284480" bIns="284480" numCol="1" spcCol="1270" anchor="t" anchorCtr="0">
                <a:noAutofit/>
              </a:bodyPr>
              <a:lstStyle/>
              <a:p>
                <a:pPr marL="457200" lvl="0" indent="-45720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iscussed again in Entrepreneurship Week hosted by </a:t>
                </a:r>
                <a:r>
                  <a:rPr lang="en-US" altLang="zh-CN" sz="3000" i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AIT</a:t>
                </a: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Bangkok</a:t>
                </a:r>
              </a:p>
              <a:p>
                <a:pPr marL="457200" lvl="0" indent="-457200" algn="l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leading to an edited book ‘</a:t>
                </a:r>
                <a:r>
                  <a:rPr lang="en-US" altLang="zh-CN" sz="3000" i="1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Mobile Technologies for Delivering Healthcare in Remote, Rural or Developing Regions</a:t>
                </a:r>
                <a:r>
                  <a:rPr lang="en-US" altLang="zh-CN" sz="30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2CB86C53-1142-4793-B736-EE760DB03422}"/>
                  </a:ext>
                </a:extLst>
              </p:cNvPr>
              <p:cNvSpPr/>
              <p:nvPr/>
            </p:nvSpPr>
            <p:spPr>
              <a:xfrm>
                <a:off x="2032752" y="1798849"/>
                <a:ext cx="1207082" cy="1207082"/>
              </a:xfrm>
              <a:custGeom>
                <a:avLst/>
                <a:gdLst>
                  <a:gd name="connsiteX0" fmla="*/ 0 w 1207082"/>
                  <a:gd name="connsiteY0" fmla="*/ 603541 h 1207082"/>
                  <a:gd name="connsiteX1" fmla="*/ 603541 w 1207082"/>
                  <a:gd name="connsiteY1" fmla="*/ 0 h 1207082"/>
                  <a:gd name="connsiteX2" fmla="*/ 1207082 w 1207082"/>
                  <a:gd name="connsiteY2" fmla="*/ 603541 h 1207082"/>
                  <a:gd name="connsiteX3" fmla="*/ 603541 w 1207082"/>
                  <a:gd name="connsiteY3" fmla="*/ 1207082 h 1207082"/>
                  <a:gd name="connsiteX4" fmla="*/ 0 w 1207082"/>
                  <a:gd name="connsiteY4" fmla="*/ 603541 h 120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082" h="1207082">
                    <a:moveTo>
                      <a:pt x="0" y="603541"/>
                    </a:moveTo>
                    <a:cubicBezTo>
                      <a:pt x="0" y="270215"/>
                      <a:pt x="270215" y="0"/>
                      <a:pt x="603541" y="0"/>
                    </a:cubicBezTo>
                    <a:cubicBezTo>
                      <a:pt x="936867" y="0"/>
                      <a:pt x="1207082" y="270215"/>
                      <a:pt x="1207082" y="603541"/>
                    </a:cubicBezTo>
                    <a:cubicBezTo>
                      <a:pt x="1207082" y="936867"/>
                      <a:pt x="936867" y="1207082"/>
                      <a:pt x="603541" y="1207082"/>
                    </a:cubicBezTo>
                    <a:cubicBezTo>
                      <a:pt x="270215" y="1207082"/>
                      <a:pt x="0" y="936867"/>
                      <a:pt x="0" y="603541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6773" tIns="176773" rIns="176773" bIns="176773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33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2019</a:t>
                </a:r>
                <a:endParaRPr lang="zh-CN" altLang="en-US" sz="33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32670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3723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mHBR Future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AB6DF29-95C3-4404-94BC-5E3C5B0F9299}"/>
              </a:ext>
            </a:extLst>
          </p:cNvPr>
          <p:cNvSpPr/>
          <p:nvPr/>
        </p:nvSpPr>
        <p:spPr>
          <a:xfrm>
            <a:off x="2640436" y="1091609"/>
            <a:ext cx="9530466" cy="5646344"/>
          </a:xfrm>
          <a:custGeom>
            <a:avLst/>
            <a:gdLst>
              <a:gd name="connsiteX0" fmla="*/ 0 w 1810623"/>
              <a:gd name="connsiteY0" fmla="*/ 0 h 1207686"/>
              <a:gd name="connsiteX1" fmla="*/ 1810623 w 1810623"/>
              <a:gd name="connsiteY1" fmla="*/ 0 h 1207686"/>
              <a:gd name="connsiteX2" fmla="*/ 1810623 w 1810623"/>
              <a:gd name="connsiteY2" fmla="*/ 1207686 h 1207686"/>
              <a:gd name="connsiteX3" fmla="*/ 0 w 1810623"/>
              <a:gd name="connsiteY3" fmla="*/ 1207686 h 1207686"/>
              <a:gd name="connsiteX4" fmla="*/ 0 w 1810623"/>
              <a:gd name="connsiteY4" fmla="*/ 0 h 120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623" h="1207686">
                <a:moveTo>
                  <a:pt x="0" y="0"/>
                </a:moveTo>
                <a:lnTo>
                  <a:pt x="1810623" y="0"/>
                </a:lnTo>
                <a:lnTo>
                  <a:pt x="1810623" y="1207686"/>
                </a:lnTo>
                <a:lnTo>
                  <a:pt x="0" y="1207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699" tIns="284480" rIns="284480" bIns="284480" numCol="1" spcCol="1270" anchor="t" anchorCtr="0">
            <a:noAutofit/>
          </a:bodyPr>
          <a:lstStyle/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</a:t>
            </a: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lobal challenge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by stakeholders of mHealth</a:t>
            </a:r>
          </a:p>
          <a:p>
            <a:pPr lvl="0" algn="just">
              <a:lnSpc>
                <a:spcPct val="105000"/>
              </a:lnSpc>
              <a:spcAft>
                <a:spcPts val="0"/>
              </a:spcAft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</a:t>
            </a: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ortable health clinic </a:t>
            </a:r>
            <a:r>
              <a:rPr lang="en-US" altLang="zh-CN" sz="30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for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primary healthcare in remote developing regions</a:t>
            </a:r>
          </a:p>
          <a:p>
            <a:pPr lvl="0" algn="just">
              <a:lnSpc>
                <a:spcPct val="105000"/>
              </a:lnSpc>
              <a:spcAft>
                <a:spcPts val="0"/>
              </a:spcAft>
            </a:pPr>
            <a:endParaRPr lang="en-US" altLang="zh-CN" sz="1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</a:t>
            </a: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ustainable and resilient mHealth services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for high availability in disasters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altLang="zh-CN" sz="1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mHealth for the elderly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considering applications from the perspective of the aging population</a:t>
            </a: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altLang="zh-CN" sz="1000" b="1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mHealth for chronic illnesses 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exploring the social impacts and cost-effective solutions</a:t>
            </a:r>
            <a:endParaRPr lang="zh-CN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C154A87-91DD-4055-965E-B4503345DD94}"/>
              </a:ext>
            </a:extLst>
          </p:cNvPr>
          <p:cNvSpPr/>
          <p:nvPr/>
        </p:nvSpPr>
        <p:spPr>
          <a:xfrm>
            <a:off x="297712" y="2031275"/>
            <a:ext cx="2488019" cy="2378935"/>
          </a:xfrm>
          <a:custGeom>
            <a:avLst/>
            <a:gdLst>
              <a:gd name="connsiteX0" fmla="*/ 0 w 1207082"/>
              <a:gd name="connsiteY0" fmla="*/ 603541 h 1207082"/>
              <a:gd name="connsiteX1" fmla="*/ 603541 w 1207082"/>
              <a:gd name="connsiteY1" fmla="*/ 0 h 1207082"/>
              <a:gd name="connsiteX2" fmla="*/ 1207082 w 1207082"/>
              <a:gd name="connsiteY2" fmla="*/ 603541 h 1207082"/>
              <a:gd name="connsiteX3" fmla="*/ 603541 w 1207082"/>
              <a:gd name="connsiteY3" fmla="*/ 1207082 h 1207082"/>
              <a:gd name="connsiteX4" fmla="*/ 0 w 1207082"/>
              <a:gd name="connsiteY4" fmla="*/ 603541 h 12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082" h="1207082">
                <a:moveTo>
                  <a:pt x="0" y="603541"/>
                </a:moveTo>
                <a:cubicBezTo>
                  <a:pt x="0" y="270215"/>
                  <a:pt x="270215" y="0"/>
                  <a:pt x="603541" y="0"/>
                </a:cubicBezTo>
                <a:cubicBezTo>
                  <a:pt x="936867" y="0"/>
                  <a:pt x="1207082" y="270215"/>
                  <a:pt x="1207082" y="603541"/>
                </a:cubicBezTo>
                <a:cubicBezTo>
                  <a:pt x="1207082" y="936867"/>
                  <a:pt x="936867" y="1207082"/>
                  <a:pt x="603541" y="1207082"/>
                </a:cubicBezTo>
                <a:cubicBezTo>
                  <a:pt x="270215" y="1207082"/>
                  <a:pt x="0" y="936867"/>
                  <a:pt x="0" y="6035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773" tIns="176773" rIns="176773" bIns="17677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50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r>
              <a:rPr lang="en-US" altLang="zh-CN" sz="5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5000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777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6458-4CB1-4675-B509-0F650098E1B2}"/>
              </a:ext>
            </a:extLst>
          </p:cNvPr>
          <p:cNvSpPr txBox="1"/>
          <p:nvPr/>
        </p:nvSpPr>
        <p:spPr>
          <a:xfrm>
            <a:off x="622829" y="269278"/>
            <a:ext cx="6698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 for the Elderly</a:t>
            </a:r>
            <a:endParaRPr lang="zh-CN" altLang="en-US" sz="5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5E36AA-F6AC-4ED1-8564-0B87E71AE166}"/>
              </a:ext>
            </a:extLst>
          </p:cNvPr>
          <p:cNvGrpSpPr/>
          <p:nvPr/>
        </p:nvGrpSpPr>
        <p:grpSpPr>
          <a:xfrm>
            <a:off x="394229" y="1523303"/>
            <a:ext cx="5024591" cy="3811393"/>
            <a:chOff x="622829" y="1696405"/>
            <a:chExt cx="5024591" cy="381139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38D4BB9-2253-41F7-A003-D635D2EB7E58}"/>
                </a:ext>
              </a:extLst>
            </p:cNvPr>
            <p:cNvGrpSpPr/>
            <p:nvPr/>
          </p:nvGrpSpPr>
          <p:grpSpPr>
            <a:xfrm>
              <a:off x="622829" y="1696405"/>
              <a:ext cx="5024591" cy="3811393"/>
              <a:chOff x="1670939" y="1721805"/>
              <a:chExt cx="5024591" cy="3811393"/>
            </a:xfrm>
          </p:grpSpPr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4A34C7CB-AA52-4098-B881-EE95F032F8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1513747"/>
                  </p:ext>
                </p:extLst>
              </p:nvPr>
            </p:nvGraphicFramePr>
            <p:xfrm>
              <a:off x="1670939" y="1721805"/>
              <a:ext cx="5024591" cy="334972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A3B6D4-7006-46BF-B038-98128FBADED1}"/>
                  </a:ext>
                </a:extLst>
              </p:cNvPr>
              <p:cNvSpPr txBox="1"/>
              <p:nvPr/>
            </p:nvSpPr>
            <p:spPr>
              <a:xfrm>
                <a:off x="2421662" y="5071533"/>
                <a:ext cx="3523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Death caused by COVID-19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7D7BB4-34F3-442C-97EA-E9AC79F4752E}"/>
                </a:ext>
              </a:extLst>
            </p:cNvPr>
            <p:cNvSpPr txBox="1"/>
            <p:nvPr/>
          </p:nvSpPr>
          <p:spPr>
            <a:xfrm>
              <a:off x="1859102" y="3578591"/>
              <a:ext cx="255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80% death over 65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AE4D05-4DFA-4429-B375-BDB2732B0E07}"/>
              </a:ext>
            </a:extLst>
          </p:cNvPr>
          <p:cNvGrpSpPr/>
          <p:nvPr/>
        </p:nvGrpSpPr>
        <p:grpSpPr>
          <a:xfrm>
            <a:off x="5418819" y="1131052"/>
            <a:ext cx="6570112" cy="4841740"/>
            <a:chOff x="5418819" y="1131052"/>
            <a:chExt cx="6570112" cy="4841740"/>
          </a:xfrm>
        </p:grpSpPr>
        <p:graphicFrame>
          <p:nvGraphicFramePr>
            <p:cNvPr id="19" name="图表 18">
              <a:extLst>
                <a:ext uri="{FF2B5EF4-FFF2-40B4-BE49-F238E27FC236}">
                  <a16:creationId xmlns:a16="http://schemas.microsoft.com/office/drawing/2014/main" id="{444D07CE-09B4-4234-95E8-CBB616EE79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2006646"/>
                </p:ext>
              </p:extLst>
            </p:nvPr>
          </p:nvGraphicFramePr>
          <p:xfrm>
            <a:off x="5418819" y="1131052"/>
            <a:ext cx="6570112" cy="4380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604D47E-D890-4F99-8FFB-170C9253DEAE}"/>
                </a:ext>
              </a:extLst>
            </p:cNvPr>
            <p:cNvSpPr txBox="1"/>
            <p:nvPr/>
          </p:nvSpPr>
          <p:spPr>
            <a:xfrm>
              <a:off x="5511902" y="5511127"/>
              <a:ext cx="6024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5F6266"/>
                  </a:solidFill>
                  <a:latin typeface="Arial" panose="020B0604020202020204" pitchFamily="34" charset="0"/>
                </a:rPr>
                <a:t>Global p</a:t>
              </a:r>
              <a:r>
                <a:rPr lang="en-US" altLang="zh-CN" sz="2400" b="0" i="0" dirty="0">
                  <a:solidFill>
                    <a:srgbClr val="5F6266"/>
                  </a:solidFill>
                  <a:effectLst/>
                  <a:latin typeface="Arial" panose="020B0604020202020204" pitchFamily="34" charset="0"/>
                </a:rPr>
                <a:t>roportion of the population over 65</a:t>
              </a:r>
              <a:endParaRPr lang="en-US" altLang="zh-CN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37D96F4-8B1E-484B-B130-C214DA14B56F}"/>
                </a:ext>
              </a:extLst>
            </p:cNvPr>
            <p:cNvCxnSpPr/>
            <p:nvPr/>
          </p:nvCxnSpPr>
          <p:spPr>
            <a:xfrm flipV="1">
              <a:off x="6409267" y="1346873"/>
              <a:ext cx="3937000" cy="2058616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49954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446</TotalTime>
  <Words>879</Words>
  <Application>Microsoft Office PowerPoint</Application>
  <PresentationFormat>宽屏</PresentationFormat>
  <Paragraphs>234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Arial</vt:lpstr>
      <vt:lpstr>Calibri</vt:lpstr>
      <vt:lpstr>Gill Sans MT</vt:lpstr>
      <vt:lpstr>Symbol</vt:lpstr>
      <vt:lpstr>Times New Roman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21</cp:revision>
  <dcterms:created xsi:type="dcterms:W3CDTF">2020-07-05T13:04:06Z</dcterms:created>
  <dcterms:modified xsi:type="dcterms:W3CDTF">2020-07-06T06:37:30Z</dcterms:modified>
</cp:coreProperties>
</file>